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4BC28-E362-48CF-A1D1-4F51D934AE56}" type="datetimeFigureOut">
              <a:rPr lang="es-MX" smtClean="0"/>
              <a:pPr/>
              <a:t>27/07/2011</a:t>
            </a:fld>
            <a:endParaRPr lang="es-MX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35E82-F49D-4142-B628-599C235C52C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4BC28-E362-48CF-A1D1-4F51D934AE56}" type="datetimeFigureOut">
              <a:rPr lang="es-MX" smtClean="0"/>
              <a:pPr/>
              <a:t>27/07/2011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35E82-F49D-4142-B628-599C235C52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4BC28-E362-48CF-A1D1-4F51D934AE56}" type="datetimeFigureOut">
              <a:rPr lang="es-MX" smtClean="0"/>
              <a:pPr/>
              <a:t>27/07/2011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35E82-F49D-4142-B628-599C235C52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4BC28-E362-48CF-A1D1-4F51D934AE56}" type="datetimeFigureOut">
              <a:rPr lang="es-MX" smtClean="0"/>
              <a:pPr/>
              <a:t>27/07/2011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35E82-F49D-4142-B628-599C235C52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4BC28-E362-48CF-A1D1-4F51D934AE56}" type="datetimeFigureOut">
              <a:rPr lang="es-MX" smtClean="0"/>
              <a:pPr/>
              <a:t>27/07/2011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35E82-F49D-4142-B628-599C235C52C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4BC28-E362-48CF-A1D1-4F51D934AE56}" type="datetimeFigureOut">
              <a:rPr lang="es-MX" smtClean="0"/>
              <a:pPr/>
              <a:t>27/07/2011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35E82-F49D-4142-B628-599C235C52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4BC28-E362-48CF-A1D1-4F51D934AE56}" type="datetimeFigureOut">
              <a:rPr lang="es-MX" smtClean="0"/>
              <a:pPr/>
              <a:t>27/07/2011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35E82-F49D-4142-B628-599C235C52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4BC28-E362-48CF-A1D1-4F51D934AE56}" type="datetimeFigureOut">
              <a:rPr lang="es-MX" smtClean="0"/>
              <a:pPr/>
              <a:t>27/07/2011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35E82-F49D-4142-B628-599C235C52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4BC28-E362-48CF-A1D1-4F51D934AE56}" type="datetimeFigureOut">
              <a:rPr lang="es-MX" smtClean="0"/>
              <a:pPr/>
              <a:t>27/07/2011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35E82-F49D-4142-B628-599C235C52C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4BC28-E362-48CF-A1D1-4F51D934AE56}" type="datetimeFigureOut">
              <a:rPr lang="es-MX" smtClean="0"/>
              <a:pPr/>
              <a:t>27/07/2011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35E82-F49D-4142-B628-599C235C52C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4BC28-E362-48CF-A1D1-4F51D934AE56}" type="datetimeFigureOut">
              <a:rPr lang="es-MX" smtClean="0"/>
              <a:pPr/>
              <a:t>27/07/2011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35E82-F49D-4142-B628-599C235C52C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5C4BC28-E362-48CF-A1D1-4F51D934AE56}" type="datetimeFigureOut">
              <a:rPr lang="es-MX" smtClean="0"/>
              <a:pPr/>
              <a:t>27/07/2011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8335E82-F49D-4142-B628-599C235C52C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u="sng" dirty="0" smtClean="0"/>
              <a:t>Entropía para un proceso irreversible</a:t>
            </a:r>
            <a:endParaRPr lang="es-MX" sz="3600" u="sng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idx="4294967295"/>
          </p:nvPr>
        </p:nvSpPr>
        <p:spPr>
          <a:xfrm>
            <a:off x="3419872" y="3429000"/>
            <a:ext cx="2873896" cy="1296144"/>
          </a:xfrm>
        </p:spPr>
        <p:txBody>
          <a:bodyPr>
            <a:normAutofit/>
          </a:bodyPr>
          <a:lstStyle/>
          <a:p>
            <a:r>
              <a:rPr lang="es-MX" sz="1400" dirty="0" smtClean="0"/>
              <a:t>Variación de entropía para un proceso reversible</a:t>
            </a:r>
          </a:p>
          <a:p>
            <a:pPr lvl="4"/>
            <a:endParaRPr lang="es-MX" dirty="0" smtClean="0"/>
          </a:p>
          <a:p>
            <a:r>
              <a:rPr lang="es-MX" sz="1400" dirty="0" smtClean="0"/>
              <a:t>Entonces: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graphicFrame>
        <p:nvGraphicFramePr>
          <p:cNvPr id="8" name="7 Marcador de contenido"/>
          <p:cNvGraphicFramePr>
            <a:graphicFrameLocks noChangeAspect="1"/>
          </p:cNvGraphicFramePr>
          <p:nvPr>
            <p:ph sz="half" idx="4294967295"/>
          </p:nvPr>
        </p:nvGraphicFramePr>
        <p:xfrm>
          <a:off x="3779912" y="1556792"/>
          <a:ext cx="1871663" cy="1154112"/>
        </p:xfrm>
        <a:graphic>
          <a:graphicData uri="http://schemas.openxmlformats.org/presentationml/2006/ole">
            <p:oleObj spid="_x0000_s1026" name="Ecuación" r:id="rId3" imgW="761760" imgH="469800" progId="Equation.3">
              <p:embed/>
            </p:oleObj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/>
        </p:nvGraphicFramePr>
        <p:xfrm>
          <a:off x="3923928" y="5373216"/>
          <a:ext cx="1693225" cy="1027038"/>
        </p:xfrm>
        <a:graphic>
          <a:graphicData uri="http://schemas.openxmlformats.org/presentationml/2006/ole">
            <p:oleObj spid="_x0000_s1027" name="Ecuación" r:id="rId4" imgW="77436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3491880" y="14847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P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6372200" y="407707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V</a:t>
            </a:r>
            <a:endParaRPr lang="es-MX" dirty="0"/>
          </a:p>
        </p:txBody>
      </p:sp>
      <p:grpSp>
        <p:nvGrpSpPr>
          <p:cNvPr id="22" name="21 Grupo"/>
          <p:cNvGrpSpPr/>
          <p:nvPr/>
        </p:nvGrpSpPr>
        <p:grpSpPr>
          <a:xfrm>
            <a:off x="3635896" y="1772816"/>
            <a:ext cx="2736304" cy="2521868"/>
            <a:chOff x="1474862" y="1700808"/>
            <a:chExt cx="1873002" cy="1369740"/>
          </a:xfrm>
        </p:grpSpPr>
        <p:cxnSp>
          <p:nvCxnSpPr>
            <p:cNvPr id="4" name="3 Conector recto de flecha"/>
            <p:cNvCxnSpPr/>
            <p:nvPr/>
          </p:nvCxnSpPr>
          <p:spPr>
            <a:xfrm rot="5400000" flipH="1" flipV="1">
              <a:off x="791580" y="2384884"/>
              <a:ext cx="13681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5 Conector recto de flecha"/>
            <p:cNvCxnSpPr/>
            <p:nvPr/>
          </p:nvCxnSpPr>
          <p:spPr>
            <a:xfrm>
              <a:off x="1475656" y="3068960"/>
              <a:ext cx="187220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Forma libre"/>
            <p:cNvSpPr/>
            <p:nvPr/>
          </p:nvSpPr>
          <p:spPr>
            <a:xfrm>
              <a:off x="1801091" y="1967345"/>
              <a:ext cx="1052945" cy="858982"/>
            </a:xfrm>
            <a:custGeom>
              <a:avLst/>
              <a:gdLst>
                <a:gd name="connsiteX0" fmla="*/ 1052945 w 1052945"/>
                <a:gd name="connsiteY0" fmla="*/ 858982 h 858982"/>
                <a:gd name="connsiteX1" fmla="*/ 277091 w 1052945"/>
                <a:gd name="connsiteY1" fmla="*/ 637310 h 858982"/>
                <a:gd name="connsiteX2" fmla="*/ 0 w 1052945"/>
                <a:gd name="connsiteY2" fmla="*/ 0 h 858982"/>
                <a:gd name="connsiteX3" fmla="*/ 0 w 1052945"/>
                <a:gd name="connsiteY3" fmla="*/ 0 h 858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2945" h="858982">
                  <a:moveTo>
                    <a:pt x="1052945" y="858982"/>
                  </a:moveTo>
                  <a:cubicBezTo>
                    <a:pt x="752763" y="819728"/>
                    <a:pt x="452582" y="780474"/>
                    <a:pt x="277091" y="637310"/>
                  </a:cubicBezTo>
                  <a:cubicBezTo>
                    <a:pt x="101600" y="494146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14 Forma libre"/>
            <p:cNvSpPr/>
            <p:nvPr/>
          </p:nvSpPr>
          <p:spPr>
            <a:xfrm rot="10800000">
              <a:off x="1835696" y="1988840"/>
              <a:ext cx="1052945" cy="858982"/>
            </a:xfrm>
            <a:custGeom>
              <a:avLst/>
              <a:gdLst>
                <a:gd name="connsiteX0" fmla="*/ 1052945 w 1052945"/>
                <a:gd name="connsiteY0" fmla="*/ 858982 h 858982"/>
                <a:gd name="connsiteX1" fmla="*/ 277091 w 1052945"/>
                <a:gd name="connsiteY1" fmla="*/ 637310 h 858982"/>
                <a:gd name="connsiteX2" fmla="*/ 0 w 1052945"/>
                <a:gd name="connsiteY2" fmla="*/ 0 h 858982"/>
                <a:gd name="connsiteX3" fmla="*/ 0 w 1052945"/>
                <a:gd name="connsiteY3" fmla="*/ 0 h 858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2945" h="858982">
                  <a:moveTo>
                    <a:pt x="1052945" y="858982"/>
                  </a:moveTo>
                  <a:cubicBezTo>
                    <a:pt x="752763" y="819728"/>
                    <a:pt x="452582" y="780474"/>
                    <a:pt x="277091" y="637310"/>
                  </a:cubicBezTo>
                  <a:cubicBezTo>
                    <a:pt x="101600" y="494146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25400">
              <a:solidFill>
                <a:srgbClr val="C0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1547664" y="2492896"/>
              <a:ext cx="5229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dirty="0" err="1" smtClean="0"/>
                <a:t>irrev</a:t>
              </a:r>
              <a:endParaRPr lang="es-MX" sz="1400" dirty="0"/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2627784" y="2060848"/>
              <a:ext cx="5469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/>
                <a:t> </a:t>
              </a:r>
              <a:r>
                <a:rPr lang="es-MX" sz="1400" dirty="0" err="1" smtClean="0"/>
                <a:t>rrev</a:t>
              </a:r>
              <a:endParaRPr lang="es-MX" dirty="0"/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1619672" y="1700808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dirty="0" smtClean="0"/>
                <a:t>2</a:t>
              </a:r>
              <a:endParaRPr lang="es-MX" sz="1400" dirty="0"/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2843808" y="2636912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dirty="0" smtClean="0"/>
                <a:t>1</a:t>
              </a:r>
              <a:endParaRPr lang="es-MX" sz="1400" dirty="0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1619672" y="5013176"/>
            <a:ext cx="1447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De </a:t>
            </a:r>
            <a:r>
              <a:rPr lang="es-MX" dirty="0" err="1" smtClean="0"/>
              <a:t>Clausius</a:t>
            </a:r>
            <a:r>
              <a:rPr lang="es-MX" dirty="0" smtClean="0"/>
              <a:t>: </a:t>
            </a:r>
            <a:endParaRPr lang="es-MX" dirty="0"/>
          </a:p>
        </p:txBody>
      </p:sp>
      <p:graphicFrame>
        <p:nvGraphicFramePr>
          <p:cNvPr id="24" name="23 Objeto"/>
          <p:cNvGraphicFramePr>
            <a:graphicFrameLocks noChangeAspect="1"/>
          </p:cNvGraphicFramePr>
          <p:nvPr/>
        </p:nvGraphicFramePr>
        <p:xfrm>
          <a:off x="3707904" y="4797152"/>
          <a:ext cx="2070088" cy="745232"/>
        </p:xfrm>
        <a:graphic>
          <a:graphicData uri="http://schemas.openxmlformats.org/presentationml/2006/ole">
            <p:oleObj spid="_x0000_s2051" name="Ecuación" r:id="rId3" imgW="1269720" imgH="45720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067944" y="5661248"/>
          <a:ext cx="1152128" cy="812321"/>
        </p:xfrm>
        <a:graphic>
          <a:graphicData uri="http://schemas.openxmlformats.org/presentationml/2006/ole">
            <p:oleObj spid="_x0000_s2052" name="Ecuación" r:id="rId4" imgW="5587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4" name="Ecuación" r:id="rId3" imgW="114120" imgH="215640" progId="Equation.3">
              <p:embed/>
            </p:oleObj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475656" y="548680"/>
            <a:ext cx="253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Desarrollando la integral:</a:t>
            </a:r>
            <a:endParaRPr lang="es-MX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403648" y="1052736"/>
          <a:ext cx="2520280" cy="833158"/>
        </p:xfrm>
        <a:graphic>
          <a:graphicData uri="http://schemas.openxmlformats.org/presentationml/2006/ole">
            <p:oleObj spid="_x0000_s3075" name="Ecuación" r:id="rId4" imgW="1422360" imgH="46980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403648" y="1916832"/>
          <a:ext cx="4153421" cy="1597369"/>
        </p:xfrm>
        <a:graphic>
          <a:graphicData uri="http://schemas.openxmlformats.org/presentationml/2006/ole">
            <p:oleObj spid="_x0000_s3077" name="Ecuación" r:id="rId5" imgW="2514600" imgH="96516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3563888" y="3645024"/>
          <a:ext cx="4879802" cy="2602983"/>
        </p:xfrm>
        <a:graphic>
          <a:graphicData uri="http://schemas.openxmlformats.org/presentationml/2006/ole">
            <p:oleObj spid="_x0000_s3079" name="Ecuación" r:id="rId6" imgW="3149280" imgH="1676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403648" y="692696"/>
          <a:ext cx="742114" cy="720080"/>
        </p:xfrm>
        <a:graphic>
          <a:graphicData uri="http://schemas.openxmlformats.org/presentationml/2006/ole">
            <p:oleObj spid="_x0000_s16387" name="Ecuación" r:id="rId3" imgW="139680" imgH="126720" progId="Equation.3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971600" y="2420888"/>
          <a:ext cx="7920880" cy="1578733"/>
        </p:xfrm>
        <a:graphic>
          <a:graphicData uri="http://schemas.openxmlformats.org/presentationml/2006/ole">
            <p:oleObj spid="_x0000_s16388" name="Ecuación" r:id="rId4" imgW="3695400" imgH="736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u="sng" dirty="0" smtClean="0"/>
              <a:t>Principio del incremento de la entropía</a:t>
            </a:r>
            <a:endParaRPr lang="es-MX" sz="3600" u="sng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000" dirty="0" smtClean="0"/>
              <a:t>“La entropía en un sistema aislado durante un proceso, siempre se incrementa o, en el caso de un proceso reversible, permanece constante; pero nunca disminuye.”</a:t>
            </a:r>
          </a:p>
          <a:p>
            <a:pPr algn="just"/>
            <a:r>
              <a:rPr lang="es-MX" sz="2000" dirty="0" smtClean="0"/>
              <a:t>*Considerando a un sistema y sus alrededores como dos subsistemas de un sistema aislado:</a:t>
            </a:r>
          </a:p>
          <a:p>
            <a:pPr algn="just"/>
            <a:endParaRPr lang="es-MX" sz="2000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3563888" y="3356992"/>
          <a:ext cx="4774524" cy="588640"/>
        </p:xfrm>
        <a:graphic>
          <a:graphicData uri="http://schemas.openxmlformats.org/presentationml/2006/ole">
            <p:oleObj spid="_x0000_s17410" name="Ecuación" r:id="rId3" imgW="1854000" imgH="228600" progId="Equation.3">
              <p:embed/>
            </p:oleObj>
          </a:graphicData>
        </a:graphic>
      </p:graphicFrame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215389"/>
            <a:ext cx="2315497" cy="36426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6 Rectángulo"/>
          <p:cNvSpPr/>
          <p:nvPr/>
        </p:nvSpPr>
        <p:spPr>
          <a:xfrm>
            <a:off x="3779912" y="4221088"/>
            <a:ext cx="3960440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                                  </a:t>
            </a:r>
            <a:r>
              <a:rPr lang="es-MX" dirty="0" smtClean="0">
                <a:solidFill>
                  <a:schemeClr val="tx1"/>
                </a:solidFill>
              </a:rPr>
              <a:t>entorno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139952" y="4509120"/>
            <a:ext cx="2016224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cmpd="thinThick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</a:t>
            </a:r>
            <a:r>
              <a:rPr lang="es-MX" dirty="0" smtClean="0"/>
              <a:t>bierto</a:t>
            </a:r>
          </a:p>
          <a:p>
            <a:pPr algn="ctr"/>
            <a:r>
              <a:rPr lang="es-MX" dirty="0" smtClean="0"/>
              <a:t>c</a:t>
            </a:r>
            <a:r>
              <a:rPr lang="es-MX" dirty="0" smtClean="0"/>
              <a:t>errado</a:t>
            </a:r>
          </a:p>
          <a:p>
            <a:pPr algn="ctr"/>
            <a:r>
              <a:rPr lang="es-MX" dirty="0" smtClean="0"/>
              <a:t>aislado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7933219" y="4437112"/>
            <a:ext cx="12059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s.  aislado</a:t>
            </a:r>
          </a:p>
          <a:p>
            <a:endParaRPr lang="es-MX" dirty="0" smtClean="0"/>
          </a:p>
          <a:p>
            <a:r>
              <a:rPr lang="es-MX" dirty="0" smtClean="0"/>
              <a:t>e</a:t>
            </a:r>
            <a:r>
              <a:rPr lang="es-MX" dirty="0" smtClean="0"/>
              <a:t>l universo</a:t>
            </a:r>
            <a:endParaRPr lang="es-MX" dirty="0"/>
          </a:p>
        </p:txBody>
      </p:sp>
      <p:sp>
        <p:nvSpPr>
          <p:cNvPr id="10" name="9 Flecha abajo"/>
          <p:cNvSpPr/>
          <p:nvPr/>
        </p:nvSpPr>
        <p:spPr>
          <a:xfrm>
            <a:off x="8388424" y="4797152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u="sng" dirty="0" smtClean="0"/>
              <a:t>Casos de </a:t>
            </a:r>
            <a:r>
              <a:rPr lang="es-MX" sz="3600" u="sng" dirty="0" smtClean="0">
                <a:sym typeface="Symbol"/>
              </a:rPr>
              <a:t>S en proceso reversible</a:t>
            </a:r>
            <a:endParaRPr lang="es-MX" sz="36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sz="2000" b="1" dirty="0" smtClean="0">
                <a:solidFill>
                  <a:schemeClr val="accent1"/>
                </a:solidFill>
              </a:rPr>
              <a:t>1)</a:t>
            </a:r>
            <a:r>
              <a:rPr lang="es-MX" sz="2000" dirty="0" smtClean="0"/>
              <a:t> 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 = </a:t>
            </a:r>
            <a:r>
              <a:rPr lang="es-MX" sz="2000" b="1" i="1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cte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:</a:t>
            </a:r>
          </a:p>
          <a:p>
            <a:endParaRPr lang="es-MX" sz="2000" dirty="0" smtClean="0"/>
          </a:p>
          <a:p>
            <a:endParaRPr lang="es-MX" sz="2000" b="1" smtClean="0">
              <a:solidFill>
                <a:schemeClr val="accent1"/>
              </a:solidFill>
            </a:endParaRPr>
          </a:p>
          <a:p>
            <a:r>
              <a:rPr lang="es-MX" sz="2000" b="1" smtClean="0">
                <a:solidFill>
                  <a:schemeClr val="accent1"/>
                </a:solidFill>
              </a:rPr>
              <a:t>2</a:t>
            </a:r>
            <a:r>
              <a:rPr lang="es-MX" sz="2000" b="1" dirty="0" smtClean="0">
                <a:solidFill>
                  <a:schemeClr val="accent1"/>
                </a:solidFill>
              </a:rPr>
              <a:t>) 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 </a:t>
            </a:r>
            <a:r>
              <a:rPr lang="es-MX" sz="2000" b="1" i="1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cte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;  m = </a:t>
            </a:r>
            <a:r>
              <a:rPr lang="es-MX" sz="2000" b="1" i="1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cte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;  </a:t>
            </a:r>
            <a:r>
              <a:rPr lang="es-MX" sz="2000" b="1" i="1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c</a:t>
            </a:r>
            <a:r>
              <a:rPr lang="es-MX" sz="1600" b="1" i="1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v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 = </a:t>
            </a:r>
            <a:r>
              <a:rPr lang="es-MX" sz="2000" b="1" i="1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c</a:t>
            </a:r>
            <a:r>
              <a:rPr lang="es-MX" sz="1600" b="1" i="1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p</a:t>
            </a:r>
            <a:r>
              <a:rPr lang="es-MX" sz="16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r>
              <a:rPr lang="es-MX" sz="18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(sólido o líquido)</a:t>
            </a:r>
            <a:r>
              <a:rPr lang="es-MX" sz="24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:</a:t>
            </a:r>
            <a:endParaRPr lang="es-MX" sz="2000" b="1" i="1" u="sng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s-MX" dirty="0" smtClean="0"/>
          </a:p>
          <a:p>
            <a:endParaRPr lang="es-MX" dirty="0" smtClean="0"/>
          </a:p>
          <a:p>
            <a:endParaRPr lang="es-MX" sz="2000" b="1" dirty="0" smtClean="0">
              <a:solidFill>
                <a:schemeClr val="accent1"/>
              </a:solidFill>
            </a:endParaRPr>
          </a:p>
          <a:p>
            <a:endParaRPr lang="es-MX" sz="2000" b="1" dirty="0" smtClean="0">
              <a:solidFill>
                <a:schemeClr val="accent1"/>
              </a:solidFill>
            </a:endParaRPr>
          </a:p>
          <a:p>
            <a:r>
              <a:rPr lang="es-MX" sz="2000" b="1" dirty="0" smtClean="0">
                <a:solidFill>
                  <a:schemeClr val="accent1"/>
                </a:solidFill>
              </a:rPr>
              <a:t>3) 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 proceso adiabático:</a:t>
            </a:r>
          </a:p>
          <a:p>
            <a:endParaRPr lang="es-MX" sz="2000" b="1" i="1" u="sng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s-MX" sz="2000" b="1" i="1" u="sng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s-MX" sz="2000" b="1" dirty="0" smtClean="0">
              <a:solidFill>
                <a:schemeClr val="accent1"/>
              </a:solidFill>
            </a:endParaRPr>
          </a:p>
          <a:p>
            <a:endParaRPr lang="es-MX" sz="2000" b="1" dirty="0" smtClean="0">
              <a:solidFill>
                <a:schemeClr val="accent1"/>
              </a:solidFill>
            </a:endParaRPr>
          </a:p>
          <a:p>
            <a:r>
              <a:rPr lang="es-MX" sz="2000" b="1" dirty="0" smtClean="0">
                <a:solidFill>
                  <a:schemeClr val="accent1"/>
                </a:solidFill>
              </a:rPr>
              <a:t>4) 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 </a:t>
            </a:r>
            <a:r>
              <a:rPr lang="es-MX" sz="2000" b="1" i="1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cte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;  m = </a:t>
            </a:r>
            <a:r>
              <a:rPr lang="es-MX" sz="2000" b="1" i="1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cte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;  </a:t>
            </a:r>
            <a:r>
              <a:rPr lang="es-MX" sz="2000" b="1" i="1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c</a:t>
            </a:r>
            <a:r>
              <a:rPr lang="es-MX" sz="1600" b="1" i="1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v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r>
              <a:rPr lang="es-MX" sz="20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 </a:t>
            </a:r>
            <a:r>
              <a:rPr lang="es-MX" sz="2000" b="1" i="1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c</a:t>
            </a:r>
            <a:r>
              <a:rPr lang="es-MX" sz="1600" b="1" i="1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p</a:t>
            </a:r>
            <a:r>
              <a:rPr lang="es-MX" sz="16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r>
              <a:rPr lang="es-MX" sz="18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(gas ideal)</a:t>
            </a:r>
            <a:r>
              <a:rPr lang="es-MX" sz="2400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/>
              </a:rPr>
              <a:t>:</a:t>
            </a:r>
            <a:endParaRPr lang="es-MX" sz="2000" b="1" i="1" u="sng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s-MX" sz="2000" b="1" i="1" u="sng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s-MX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3779912" y="1340768"/>
          <a:ext cx="1725602" cy="613916"/>
        </p:xfrm>
        <a:graphic>
          <a:graphicData uri="http://schemas.openxmlformats.org/presentationml/2006/ole">
            <p:oleObj spid="_x0000_s18434" name="Ecuación" r:id="rId3" imgW="1320480" imgH="469800" progId="Equation.3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6228184" y="1340768"/>
          <a:ext cx="648072" cy="556170"/>
        </p:xfrm>
        <a:graphic>
          <a:graphicData uri="http://schemas.openxmlformats.org/presentationml/2006/ole">
            <p:oleObj spid="_x0000_s18435" name="Ecuación" r:id="rId4" imgW="419040" imgH="393480" progId="Equation.3">
              <p:embed/>
            </p:oleObj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123728" y="2852936"/>
          <a:ext cx="3938588" cy="1033463"/>
        </p:xfrm>
        <a:graphic>
          <a:graphicData uri="http://schemas.openxmlformats.org/presentationml/2006/ole">
            <p:oleObj spid="_x0000_s18436" name="Ecuación" r:id="rId5" imgW="2705040" imgH="711000" progId="Equation.3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6660232" y="2996952"/>
          <a:ext cx="1074829" cy="770632"/>
        </p:xfrm>
        <a:graphic>
          <a:graphicData uri="http://schemas.openxmlformats.org/presentationml/2006/ole">
            <p:oleObj spid="_x0000_s18437" name="Ecuación" r:id="rId6" imgW="672840" imgH="482400" progId="Equation.3">
              <p:embed/>
            </p:oleObj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2267744" y="4797152"/>
          <a:ext cx="1197854" cy="465832"/>
        </p:xfrm>
        <a:graphic>
          <a:graphicData uri="http://schemas.openxmlformats.org/presentationml/2006/ole">
            <p:oleObj spid="_x0000_s18438" name="Ecuación" r:id="rId7" imgW="457200" imgH="177480" progId="Equation.3">
              <p:embed/>
            </p:oleObj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923928" y="4869160"/>
            <a:ext cx="2185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Proceso </a:t>
            </a:r>
            <a:r>
              <a:rPr lang="es-MX" dirty="0" err="1" smtClean="0"/>
              <a:t>isoentrópico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114</TotalTime>
  <Words>147</Words>
  <Application>Microsoft Office PowerPoint</Application>
  <PresentationFormat>Presentación en pantalla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Solsticio</vt:lpstr>
      <vt:lpstr>Ecuación</vt:lpstr>
      <vt:lpstr>Microsoft Editor de ecuaciones 3.0</vt:lpstr>
      <vt:lpstr>Entropía para un proceso irreversible</vt:lpstr>
      <vt:lpstr>Diapositiva 2</vt:lpstr>
      <vt:lpstr>Diapositiva 3</vt:lpstr>
      <vt:lpstr>Diapositiva 4</vt:lpstr>
      <vt:lpstr>Principio del incremento de la entropía</vt:lpstr>
      <vt:lpstr>Casos de S en proceso reversible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pc</cp:lastModifiedBy>
  <cp:revision>49</cp:revision>
  <dcterms:created xsi:type="dcterms:W3CDTF">2011-07-27T18:21:29Z</dcterms:created>
  <dcterms:modified xsi:type="dcterms:W3CDTF">2011-07-27T23:24:08Z</dcterms:modified>
</cp:coreProperties>
</file>