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304" r:id="rId5"/>
    <p:sldId id="305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CFA81A-CE68-42CB-B909-664B77004C6C}" type="datetimeFigureOut">
              <a:rPr lang="es-MX" smtClean="0"/>
              <a:pPr/>
              <a:t>27/02/2019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A52673-81C2-47F5-9947-4F76BA215A9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132.248.67.3:8991/" TargetMode="External"/><Relationship Id="rId2" Type="http://schemas.openxmlformats.org/officeDocument/2006/relationships/hyperlink" Target="http://authorities.loc.gov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23728" y="148478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s-MX" sz="3600" dirty="0" smtClean="0">
                <a:latin typeface="Calibri" panose="020F0502020204030204" pitchFamily="34" charset="0"/>
              </a:rPr>
              <a:t>AUTORIDADES TEMAS</a:t>
            </a:r>
            <a:endParaRPr lang="es-MX" sz="3600" dirty="0">
              <a:latin typeface="Calibri" panose="020F050202020403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z="2400" dirty="0" smtClean="0">
                <a:latin typeface="Calibri" panose="020F0502020204030204" pitchFamily="34" charset="0"/>
              </a:rPr>
              <a:t>Elaborado por </a:t>
            </a:r>
          </a:p>
          <a:p>
            <a:r>
              <a:rPr lang="es-MX" sz="2400" dirty="0" smtClean="0">
                <a:latin typeface="Calibri" panose="020F0502020204030204" pitchFamily="34" charset="0"/>
              </a:rPr>
              <a:t>Lic. Ma. Isabel Espinosa Becerril</a:t>
            </a:r>
          </a:p>
          <a:p>
            <a:r>
              <a:rPr lang="es-MX" sz="2400" dirty="0" smtClean="0">
                <a:latin typeface="Calibri" panose="020F0502020204030204" pitchFamily="34" charset="0"/>
              </a:rPr>
              <a:t>Lic. Mónica Flores Briones</a:t>
            </a:r>
            <a:endParaRPr lang="es-MX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400600"/>
          </a:xfrm>
        </p:spPr>
        <p:txBody>
          <a:bodyPr>
            <a:normAutofit fontScale="40000" lnSpcReduction="20000"/>
          </a:bodyPr>
          <a:lstStyle/>
          <a:p>
            <a:pPr marL="0" lvl="0" indent="0" algn="ctr">
              <a:buNone/>
            </a:pPr>
            <a:r>
              <a:rPr lang="es-MX" sz="5000" b="1" dirty="0" smtClean="0">
                <a:latin typeface="Calibri" panose="020F0502020204030204" pitchFamily="34" charset="0"/>
              </a:rPr>
              <a:t>ENVÍO DE VÉASE PARA UN ENCABEZAMIENTO GENERAL</a:t>
            </a:r>
          </a:p>
          <a:p>
            <a:pPr marL="0" indent="0">
              <a:buNone/>
            </a:pPr>
            <a:endParaRPr lang="es-MX" sz="4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4000" dirty="0" smtClean="0">
                <a:latin typeface="Calibri" panose="020F0502020204030204" pitchFamily="34" charset="0"/>
              </a:rPr>
              <a:t>Etiqueta</a:t>
            </a:r>
            <a:r>
              <a:rPr lang="es-MX" sz="4000" dirty="0">
                <a:latin typeface="Calibri" panose="020F0502020204030204" pitchFamily="34" charset="0"/>
              </a:rPr>
              <a:t>:	</a:t>
            </a:r>
            <a:r>
              <a:rPr lang="es-MX" sz="4000" b="1" dirty="0" smtClean="0">
                <a:latin typeface="Calibri" panose="020F0502020204030204" pitchFamily="34" charset="0"/>
              </a:rPr>
              <a:t>450</a:t>
            </a:r>
            <a:endParaRPr lang="es-MX" sz="4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4000" dirty="0">
                <a:latin typeface="Calibri" panose="020F0502020204030204" pitchFamily="34" charset="0"/>
              </a:rPr>
              <a:t>Indicadores: Primer indicador: </a:t>
            </a:r>
            <a:r>
              <a:rPr lang="es-MX" sz="4000" b="1" dirty="0">
                <a:latin typeface="Calibri" panose="020F0502020204030204" pitchFamily="34" charset="0"/>
              </a:rPr>
              <a:t>#</a:t>
            </a:r>
            <a:endParaRPr lang="es-MX" sz="4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4000" dirty="0">
                <a:latin typeface="Calibri" panose="020F0502020204030204" pitchFamily="34" charset="0"/>
              </a:rPr>
              <a:t>                     </a:t>
            </a:r>
            <a:r>
              <a:rPr lang="es-MX" sz="4000" dirty="0" smtClean="0">
                <a:latin typeface="Calibri" panose="020F0502020204030204" pitchFamily="34" charset="0"/>
              </a:rPr>
              <a:t>  Segundo </a:t>
            </a:r>
            <a:r>
              <a:rPr lang="es-MX" sz="4000" dirty="0">
                <a:latin typeface="Calibri" panose="020F0502020204030204" pitchFamily="34" charset="0"/>
              </a:rPr>
              <a:t>indicador: </a:t>
            </a:r>
            <a:r>
              <a:rPr lang="es-MX" sz="4000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sz="4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4000" dirty="0">
                <a:latin typeface="Calibri" panose="020F0502020204030204" pitchFamily="34" charset="0"/>
              </a:rPr>
              <a:t>Códigos de </a:t>
            </a:r>
            <a:r>
              <a:rPr lang="es-MX" sz="4000" dirty="0" err="1">
                <a:latin typeface="Calibri" panose="020F0502020204030204" pitchFamily="34" charset="0"/>
              </a:rPr>
              <a:t>subcampo</a:t>
            </a:r>
            <a:r>
              <a:rPr lang="es-MX" sz="4000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sz="4000" dirty="0">
                <a:latin typeface="Calibri" panose="020F0502020204030204" pitchFamily="34" charset="0"/>
              </a:rPr>
              <a:t>	</a:t>
            </a:r>
            <a:r>
              <a:rPr lang="es-MX" sz="4000" dirty="0" smtClean="0">
                <a:latin typeface="Calibri" panose="020F0502020204030204" pitchFamily="34" charset="0"/>
              </a:rPr>
              <a:t>      </a:t>
            </a:r>
            <a:r>
              <a:rPr lang="es-MX" sz="4000" b="1" dirty="0" smtClean="0">
                <a:latin typeface="Calibri" panose="020F0502020204030204" pitchFamily="34" charset="0"/>
              </a:rPr>
              <a:t>a </a:t>
            </a:r>
            <a:r>
              <a:rPr lang="es-MX" sz="4000" dirty="0">
                <a:latin typeface="Calibri" panose="020F0502020204030204" pitchFamily="34" charset="0"/>
              </a:rPr>
              <a:t>Encabezamiento temático</a:t>
            </a:r>
          </a:p>
          <a:p>
            <a:pPr marL="0" indent="0">
              <a:buNone/>
            </a:pPr>
            <a:r>
              <a:rPr lang="es-MX" sz="4000" b="1" dirty="0">
                <a:latin typeface="Calibri" panose="020F0502020204030204" pitchFamily="34" charset="0"/>
              </a:rPr>
              <a:t>                         </a:t>
            </a:r>
            <a:r>
              <a:rPr lang="es-MX" sz="4000" b="1" dirty="0" smtClean="0">
                <a:latin typeface="Calibri" panose="020F0502020204030204" pitchFamily="34" charset="0"/>
              </a:rPr>
              <a:t> b</a:t>
            </a:r>
            <a:r>
              <a:rPr lang="es-MX" sz="4000" dirty="0" smtClean="0">
                <a:latin typeface="Calibri" panose="020F0502020204030204" pitchFamily="34" charset="0"/>
              </a:rPr>
              <a:t> </a:t>
            </a:r>
            <a:r>
              <a:rPr lang="es-MX" sz="4000" dirty="0">
                <a:latin typeface="Calibri" panose="020F0502020204030204" pitchFamily="34" charset="0"/>
              </a:rPr>
              <a:t>Término temático a continuación del nombre geográfico</a:t>
            </a:r>
          </a:p>
          <a:p>
            <a:pPr marL="0" indent="0">
              <a:buNone/>
            </a:pPr>
            <a:r>
              <a:rPr lang="es-MX" sz="4000" b="1" dirty="0">
                <a:latin typeface="Calibri" panose="020F0502020204030204" pitchFamily="34" charset="0"/>
              </a:rPr>
              <a:t>	</a:t>
            </a:r>
            <a:r>
              <a:rPr lang="es-MX" sz="4000" b="1" dirty="0" smtClean="0">
                <a:latin typeface="Calibri" panose="020F0502020204030204" pitchFamily="34" charset="0"/>
              </a:rPr>
              <a:t>       i  </a:t>
            </a:r>
            <a:r>
              <a:rPr lang="es-MX" sz="4000" dirty="0">
                <a:latin typeface="Calibri" panose="020F0502020204030204" pitchFamily="34" charset="0"/>
              </a:rPr>
              <a:t>Frase de </a:t>
            </a:r>
            <a:r>
              <a:rPr lang="es-MX" sz="4000" dirty="0" smtClean="0">
                <a:latin typeface="Calibri" panose="020F0502020204030204" pitchFamily="34" charset="0"/>
              </a:rPr>
              <a:t>instrucción</a:t>
            </a:r>
          </a:p>
          <a:p>
            <a:pPr marL="0" indent="0">
              <a:buNone/>
            </a:pPr>
            <a:r>
              <a:rPr lang="es-MX" sz="4000" b="1" dirty="0" smtClean="0">
                <a:latin typeface="Calibri" panose="020F0502020204030204" pitchFamily="34" charset="0"/>
              </a:rPr>
              <a:t>	      v </a:t>
            </a:r>
            <a:r>
              <a:rPr lang="es-MX" sz="4000" dirty="0">
                <a:latin typeface="Calibri" panose="020F0502020204030204" pitchFamily="34" charset="0"/>
              </a:rPr>
              <a:t>Subdivisión de </a:t>
            </a:r>
            <a:r>
              <a:rPr lang="es-MX" sz="4000" dirty="0" smtClean="0">
                <a:latin typeface="Calibri" panose="020F0502020204030204" pitchFamily="34" charset="0"/>
              </a:rPr>
              <a:t>forma</a:t>
            </a:r>
            <a:endParaRPr lang="es-MX" sz="4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4000" b="1" dirty="0">
                <a:latin typeface="Calibri" panose="020F0502020204030204" pitchFamily="34" charset="0"/>
              </a:rPr>
              <a:t>	</a:t>
            </a:r>
            <a:r>
              <a:rPr lang="es-MX" sz="4000" b="1" dirty="0" smtClean="0">
                <a:latin typeface="Calibri" panose="020F0502020204030204" pitchFamily="34" charset="0"/>
              </a:rPr>
              <a:t>      w </a:t>
            </a:r>
            <a:r>
              <a:rPr lang="es-MX" sz="4000" dirty="0" err="1">
                <a:latin typeface="Calibri" panose="020F0502020204030204" pitchFamily="34" charset="0"/>
              </a:rPr>
              <a:t>Subcampo</a:t>
            </a:r>
            <a:r>
              <a:rPr lang="es-MX" sz="4000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sz="4000" b="1" dirty="0">
                <a:latin typeface="Calibri" panose="020F0502020204030204" pitchFamily="34" charset="0"/>
              </a:rPr>
              <a:t>	</a:t>
            </a:r>
            <a:r>
              <a:rPr lang="es-MX" sz="4000" b="1" dirty="0" smtClean="0">
                <a:latin typeface="Calibri" panose="020F0502020204030204" pitchFamily="34" charset="0"/>
              </a:rPr>
              <a:t>                 0 </a:t>
            </a:r>
            <a:r>
              <a:rPr lang="es-MX" sz="4000" dirty="0">
                <a:latin typeface="Calibri" panose="020F0502020204030204" pitchFamily="34" charset="0"/>
              </a:rPr>
              <a:t>Relación especial</a:t>
            </a:r>
            <a:r>
              <a:rPr lang="es-MX" sz="4000" b="1" dirty="0">
                <a:latin typeface="Calibri" panose="020F0502020204030204" pitchFamily="34" charset="0"/>
              </a:rPr>
              <a:t> </a:t>
            </a:r>
            <a:endParaRPr lang="es-MX" sz="4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4000" b="1" dirty="0">
                <a:latin typeface="Calibri" panose="020F0502020204030204" pitchFamily="34" charset="0"/>
              </a:rPr>
              <a:t>	</a:t>
            </a:r>
            <a:r>
              <a:rPr lang="es-MX" sz="4000" b="1" dirty="0" smtClean="0">
                <a:latin typeface="Calibri" panose="020F0502020204030204" pitchFamily="34" charset="0"/>
              </a:rPr>
              <a:t>                 1 </a:t>
            </a:r>
            <a:r>
              <a:rPr lang="es-MX" sz="4000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sz="4000" b="1" dirty="0">
                <a:latin typeface="Calibri" panose="020F0502020204030204" pitchFamily="34" charset="0"/>
              </a:rPr>
              <a:t>	</a:t>
            </a:r>
            <a:r>
              <a:rPr lang="es-MX" sz="4000" b="1" dirty="0" smtClean="0">
                <a:latin typeface="Calibri" panose="020F0502020204030204" pitchFamily="34" charset="0"/>
              </a:rPr>
              <a:t>                 2 </a:t>
            </a:r>
            <a:r>
              <a:rPr lang="es-MX" sz="4000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sz="4000" b="1" dirty="0">
                <a:latin typeface="Calibri" panose="020F0502020204030204" pitchFamily="34" charset="0"/>
              </a:rPr>
              <a:t>	</a:t>
            </a:r>
            <a:r>
              <a:rPr lang="es-MX" sz="4000" b="1" dirty="0" smtClean="0">
                <a:latin typeface="Calibri" panose="020F0502020204030204" pitchFamily="34" charset="0"/>
              </a:rPr>
              <a:t>                 3 </a:t>
            </a:r>
            <a:r>
              <a:rPr lang="es-MX" sz="4000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sz="4000" dirty="0">
                <a:latin typeface="Calibri" panose="020F0502020204030204" pitchFamily="34" charset="0"/>
              </a:rPr>
              <a:t>	</a:t>
            </a:r>
            <a:r>
              <a:rPr lang="es-MX" sz="4000" dirty="0" smtClean="0">
                <a:latin typeface="Calibri" panose="020F0502020204030204" pitchFamily="34" charset="0"/>
              </a:rPr>
              <a:t>       </a:t>
            </a:r>
            <a:r>
              <a:rPr lang="es-MX" sz="4000" b="1" dirty="0" smtClean="0">
                <a:latin typeface="Calibri" panose="020F0502020204030204" pitchFamily="34" charset="0"/>
              </a:rPr>
              <a:t>x</a:t>
            </a:r>
            <a:r>
              <a:rPr lang="es-MX" sz="4000" dirty="0" smtClean="0">
                <a:latin typeface="Calibri" panose="020F0502020204030204" pitchFamily="34" charset="0"/>
              </a:rPr>
              <a:t> </a:t>
            </a:r>
            <a:r>
              <a:rPr lang="es-MX" sz="4000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sz="4000" dirty="0">
                <a:latin typeface="Calibri" panose="020F0502020204030204" pitchFamily="34" charset="0"/>
              </a:rPr>
              <a:t>	</a:t>
            </a:r>
            <a:r>
              <a:rPr lang="es-MX" sz="4000" dirty="0" smtClean="0">
                <a:latin typeface="Calibri" panose="020F0502020204030204" pitchFamily="34" charset="0"/>
              </a:rPr>
              <a:t>       </a:t>
            </a:r>
            <a:r>
              <a:rPr lang="es-MX" sz="4000" b="1" dirty="0" smtClean="0">
                <a:latin typeface="Calibri" panose="020F0502020204030204" pitchFamily="34" charset="0"/>
              </a:rPr>
              <a:t>y</a:t>
            </a:r>
            <a:r>
              <a:rPr lang="es-MX" sz="4000" dirty="0" smtClean="0">
                <a:latin typeface="Calibri" panose="020F0502020204030204" pitchFamily="34" charset="0"/>
              </a:rPr>
              <a:t> </a:t>
            </a:r>
            <a:r>
              <a:rPr lang="es-MX" sz="4000" dirty="0">
                <a:latin typeface="Calibri" panose="020F0502020204030204" pitchFamily="34" charset="0"/>
              </a:rPr>
              <a:t>Subdivisión cronológica</a:t>
            </a:r>
          </a:p>
          <a:p>
            <a:pPr marL="0" indent="0">
              <a:buNone/>
            </a:pPr>
            <a:r>
              <a:rPr lang="es-MX" sz="4000" dirty="0">
                <a:latin typeface="Calibri" panose="020F0502020204030204" pitchFamily="34" charset="0"/>
              </a:rPr>
              <a:t>	</a:t>
            </a:r>
            <a:r>
              <a:rPr lang="es-MX" sz="4000" dirty="0" smtClean="0">
                <a:latin typeface="Calibri" panose="020F0502020204030204" pitchFamily="34" charset="0"/>
              </a:rPr>
              <a:t>       </a:t>
            </a:r>
            <a:r>
              <a:rPr lang="es-MX" sz="4000" b="1" dirty="0" smtClean="0">
                <a:latin typeface="Calibri" panose="020F0502020204030204" pitchFamily="34" charset="0"/>
              </a:rPr>
              <a:t>z </a:t>
            </a:r>
            <a:r>
              <a:rPr lang="es-MX" sz="4000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6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32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450</a:t>
            </a:r>
            <a:r>
              <a:rPr lang="es-MX" b="1" dirty="0">
                <a:latin typeface="Calibri" panose="020F0502020204030204" pitchFamily="34" charset="0"/>
              </a:rPr>
              <a:t>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Bachillerato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450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Abandono de los estudios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450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Educación superior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x </a:t>
            </a:r>
            <a:r>
              <a:rPr lang="es-MX" dirty="0">
                <a:latin typeface="Calibri" panose="020F0502020204030204" pitchFamily="34" charset="0"/>
              </a:rPr>
              <a:t>Ayuda gubernamental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450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Bibliotecas electrónicas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4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472608"/>
          </a:xfrm>
        </p:spPr>
        <p:txBody>
          <a:bodyPr>
            <a:normAutofit fontScale="55000" lnSpcReduction="20000"/>
          </a:bodyPr>
          <a:lstStyle/>
          <a:p>
            <a:pPr marL="0" lvl="0" indent="0" algn="ctr">
              <a:buNone/>
            </a:pPr>
            <a:r>
              <a:rPr lang="es-MX" sz="3600" b="1" dirty="0" smtClean="0">
                <a:latin typeface="Calibri" panose="020F0502020204030204" pitchFamily="34" charset="0"/>
              </a:rPr>
              <a:t>ENVÍO DE VÉASE PARA UN ENCABEZAMIENTO GEOGRÁFICO</a:t>
            </a:r>
          </a:p>
          <a:p>
            <a:pPr marL="0" lvl="0" indent="0" algn="ctr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3300" dirty="0" smtClean="0">
                <a:latin typeface="Calibri" panose="020F0502020204030204" pitchFamily="34" charset="0"/>
              </a:rPr>
              <a:t>Etiqueta</a:t>
            </a:r>
            <a:r>
              <a:rPr lang="es-MX" sz="3300" dirty="0">
                <a:latin typeface="Calibri" panose="020F0502020204030204" pitchFamily="34" charset="0"/>
              </a:rPr>
              <a:t>:	</a:t>
            </a:r>
            <a:r>
              <a:rPr lang="es-MX" sz="3300" b="1" dirty="0" smtClean="0">
                <a:latin typeface="Calibri" panose="020F0502020204030204" pitchFamily="34" charset="0"/>
              </a:rPr>
              <a:t>451</a:t>
            </a:r>
          </a:p>
          <a:p>
            <a:pPr marL="0" indent="0">
              <a:buNone/>
            </a:pPr>
            <a:endParaRPr lang="es-MX" sz="33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Indicadores: Primer indicador: </a:t>
            </a:r>
            <a:r>
              <a:rPr lang="es-MX" sz="3300" b="1" dirty="0">
                <a:latin typeface="Calibri" panose="020F0502020204030204" pitchFamily="34" charset="0"/>
              </a:rPr>
              <a:t>#</a:t>
            </a:r>
            <a:endParaRPr lang="es-MX" sz="33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sz="3300" b="1" dirty="0">
                <a:latin typeface="Calibri" panose="020F0502020204030204" pitchFamily="34" charset="0"/>
              </a:rPr>
              <a:t>#</a:t>
            </a:r>
            <a:endParaRPr lang="es-MX" sz="33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Códigos de </a:t>
            </a:r>
            <a:r>
              <a:rPr lang="es-MX" sz="3300" dirty="0" err="1">
                <a:latin typeface="Calibri" panose="020F0502020204030204" pitchFamily="34" charset="0"/>
              </a:rPr>
              <a:t>subcampo</a:t>
            </a:r>
            <a:r>
              <a:rPr lang="es-MX" sz="3300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	</a:t>
            </a:r>
            <a:r>
              <a:rPr lang="es-MX" sz="3300" dirty="0" smtClean="0">
                <a:latin typeface="Calibri" panose="020F0502020204030204" pitchFamily="34" charset="0"/>
              </a:rPr>
              <a:t>                 </a:t>
            </a:r>
            <a:r>
              <a:rPr lang="es-MX" sz="3300" b="1" dirty="0" smtClean="0">
                <a:latin typeface="Calibri" panose="020F0502020204030204" pitchFamily="34" charset="0"/>
              </a:rPr>
              <a:t>a </a:t>
            </a:r>
            <a:r>
              <a:rPr lang="es-MX" sz="3300" dirty="0">
                <a:latin typeface="Calibri" panose="020F0502020204030204" pitchFamily="34" charset="0"/>
              </a:rPr>
              <a:t>Encabezamiento geográfico</a:t>
            </a:r>
          </a:p>
          <a:p>
            <a:pPr marL="0" indent="0">
              <a:buNone/>
            </a:pPr>
            <a:r>
              <a:rPr lang="es-MX" sz="3300" b="1" dirty="0">
                <a:latin typeface="Calibri" panose="020F0502020204030204" pitchFamily="34" charset="0"/>
              </a:rPr>
              <a:t>	 </a:t>
            </a:r>
            <a:r>
              <a:rPr lang="es-MX" sz="3300" b="1" dirty="0" smtClean="0">
                <a:latin typeface="Calibri" panose="020F0502020204030204" pitchFamily="34" charset="0"/>
              </a:rPr>
              <a:t>                i  </a:t>
            </a:r>
            <a:r>
              <a:rPr lang="es-MX" sz="3300" dirty="0">
                <a:latin typeface="Calibri" panose="020F0502020204030204" pitchFamily="34" charset="0"/>
              </a:rPr>
              <a:t>Frase de </a:t>
            </a:r>
            <a:r>
              <a:rPr lang="es-MX" sz="3300" dirty="0" smtClean="0">
                <a:latin typeface="Calibri" panose="020F0502020204030204" pitchFamily="34" charset="0"/>
              </a:rPr>
              <a:t>instrucción</a:t>
            </a: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	 </a:t>
            </a:r>
            <a:r>
              <a:rPr lang="es-MX" sz="3300" dirty="0" smtClean="0">
                <a:latin typeface="Calibri" panose="020F0502020204030204" pitchFamily="34" charset="0"/>
              </a:rPr>
              <a:t>                </a:t>
            </a:r>
            <a:r>
              <a:rPr lang="es-MX" sz="3300" b="1" dirty="0" smtClean="0">
                <a:latin typeface="Calibri" panose="020F0502020204030204" pitchFamily="34" charset="0"/>
              </a:rPr>
              <a:t>v </a:t>
            </a:r>
            <a:r>
              <a:rPr lang="es-MX" sz="3300" dirty="0">
                <a:latin typeface="Calibri" panose="020F0502020204030204" pitchFamily="34" charset="0"/>
              </a:rPr>
              <a:t>Subdivisión de </a:t>
            </a:r>
            <a:r>
              <a:rPr lang="es-MX" sz="3300" dirty="0" smtClean="0">
                <a:latin typeface="Calibri" panose="020F0502020204030204" pitchFamily="34" charset="0"/>
              </a:rPr>
              <a:t>forma</a:t>
            </a:r>
            <a:endParaRPr lang="es-MX" sz="33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3300" b="1" dirty="0" smtClean="0">
                <a:latin typeface="Calibri" panose="020F0502020204030204" pitchFamily="34" charset="0"/>
              </a:rPr>
              <a:t>                                   w </a:t>
            </a:r>
            <a:r>
              <a:rPr lang="es-MX" sz="3300" dirty="0" err="1">
                <a:latin typeface="Calibri" panose="020F0502020204030204" pitchFamily="34" charset="0"/>
              </a:rPr>
              <a:t>Subcampo</a:t>
            </a:r>
            <a:r>
              <a:rPr lang="es-MX" sz="3300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sz="3300" b="1" dirty="0">
                <a:latin typeface="Calibri" panose="020F0502020204030204" pitchFamily="34" charset="0"/>
              </a:rPr>
              <a:t>		</a:t>
            </a:r>
            <a:r>
              <a:rPr lang="es-MX" sz="3300" b="1" dirty="0" smtClean="0">
                <a:latin typeface="Calibri" panose="020F0502020204030204" pitchFamily="34" charset="0"/>
              </a:rPr>
              <a:t>           0 </a:t>
            </a:r>
            <a:r>
              <a:rPr lang="es-MX" sz="3300" dirty="0">
                <a:latin typeface="Calibri" panose="020F0502020204030204" pitchFamily="34" charset="0"/>
              </a:rPr>
              <a:t>Relación especial</a:t>
            </a:r>
            <a:r>
              <a:rPr lang="es-MX" sz="3300" b="1" dirty="0">
                <a:latin typeface="Calibri" panose="020F0502020204030204" pitchFamily="34" charset="0"/>
              </a:rPr>
              <a:t> </a:t>
            </a:r>
            <a:endParaRPr lang="es-MX" sz="33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3300" b="1" dirty="0">
                <a:latin typeface="Calibri" panose="020F0502020204030204" pitchFamily="34" charset="0"/>
              </a:rPr>
              <a:t>		</a:t>
            </a:r>
            <a:r>
              <a:rPr lang="es-MX" sz="3300" b="1" dirty="0" smtClean="0">
                <a:latin typeface="Calibri" panose="020F0502020204030204" pitchFamily="34" charset="0"/>
              </a:rPr>
              <a:t>           1 </a:t>
            </a:r>
            <a:r>
              <a:rPr lang="es-MX" sz="3300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sz="3300" b="1" dirty="0">
                <a:latin typeface="Calibri" panose="020F0502020204030204" pitchFamily="34" charset="0"/>
              </a:rPr>
              <a:t>		</a:t>
            </a:r>
            <a:r>
              <a:rPr lang="es-MX" sz="3300" b="1" dirty="0" smtClean="0">
                <a:latin typeface="Calibri" panose="020F0502020204030204" pitchFamily="34" charset="0"/>
              </a:rPr>
              <a:t>           2 </a:t>
            </a:r>
            <a:r>
              <a:rPr lang="es-MX" sz="3300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sz="3300" b="1" dirty="0">
                <a:latin typeface="Calibri" panose="020F0502020204030204" pitchFamily="34" charset="0"/>
              </a:rPr>
              <a:t>		</a:t>
            </a:r>
            <a:r>
              <a:rPr lang="es-MX" sz="3300" b="1" dirty="0" smtClean="0">
                <a:latin typeface="Calibri" panose="020F0502020204030204" pitchFamily="34" charset="0"/>
              </a:rPr>
              <a:t>           3 </a:t>
            </a:r>
            <a:r>
              <a:rPr lang="es-MX" sz="3300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		</a:t>
            </a:r>
            <a:r>
              <a:rPr lang="es-MX" sz="3300" b="1" dirty="0" smtClean="0">
                <a:latin typeface="Calibri" panose="020F0502020204030204" pitchFamily="34" charset="0"/>
              </a:rPr>
              <a:t>x</a:t>
            </a:r>
            <a:r>
              <a:rPr lang="es-MX" sz="3300" dirty="0" smtClean="0">
                <a:latin typeface="Calibri" panose="020F0502020204030204" pitchFamily="34" charset="0"/>
              </a:rPr>
              <a:t> </a:t>
            </a:r>
            <a:r>
              <a:rPr lang="es-MX" sz="3300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		</a:t>
            </a:r>
            <a:r>
              <a:rPr lang="es-MX" sz="3300" b="1" dirty="0">
                <a:latin typeface="Calibri" panose="020F0502020204030204" pitchFamily="34" charset="0"/>
              </a:rPr>
              <a:t>y</a:t>
            </a:r>
            <a:r>
              <a:rPr lang="es-MX" sz="3300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sz="3300" dirty="0">
                <a:latin typeface="Calibri" panose="020F0502020204030204" pitchFamily="34" charset="0"/>
              </a:rPr>
              <a:t>		</a:t>
            </a:r>
            <a:r>
              <a:rPr lang="es-MX" sz="3300" b="1" dirty="0">
                <a:latin typeface="Calibri" panose="020F0502020204030204" pitchFamily="34" charset="0"/>
              </a:rPr>
              <a:t>z </a:t>
            </a:r>
            <a:r>
              <a:rPr lang="es-MX" sz="3300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6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451</a:t>
            </a:r>
            <a:r>
              <a:rPr lang="es-MX" b="1" dirty="0">
                <a:latin typeface="Calibri" panose="020F0502020204030204" pitchFamily="34" charset="0"/>
              </a:rPr>
              <a:t>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Coahuila (México : Estado)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451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Nevado del Ruiz (Colombia)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451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Pacífico (Océano)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451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Gobierno del Estado de Nuevo León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87208" cy="5544616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r>
              <a:rPr lang="es-MX" sz="8000" b="1" dirty="0" smtClean="0">
                <a:latin typeface="Calibri" panose="020F0502020204030204" pitchFamily="34" charset="0"/>
              </a:rPr>
              <a:t>ENVÍO DE VÉASE PARA UN ENCABEZAMIENTO DE GÉNERO/FORMA</a:t>
            </a:r>
          </a:p>
          <a:p>
            <a:pPr marL="0" lv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sz="7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dirty="0" smtClean="0">
                <a:latin typeface="Calibri" panose="020F0502020204030204" pitchFamily="34" charset="0"/>
              </a:rPr>
              <a:t>Etiqueta</a:t>
            </a:r>
            <a:r>
              <a:rPr lang="es-MX" sz="7200" dirty="0">
                <a:latin typeface="Calibri" panose="020F0502020204030204" pitchFamily="34" charset="0"/>
              </a:rPr>
              <a:t>:	</a:t>
            </a:r>
            <a:r>
              <a:rPr lang="es-MX" sz="7200" b="1" dirty="0" smtClean="0">
                <a:latin typeface="Calibri" panose="020F0502020204030204" pitchFamily="34" charset="0"/>
              </a:rPr>
              <a:t>455</a:t>
            </a:r>
          </a:p>
          <a:p>
            <a:pPr marL="0" indent="0">
              <a:buNone/>
            </a:pPr>
            <a:endParaRPr lang="es-MX" sz="7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Indicadores: Primer indicador: </a:t>
            </a:r>
            <a:r>
              <a:rPr lang="es-MX" sz="7200" b="1" dirty="0">
                <a:latin typeface="Calibri" panose="020F0502020204030204" pitchFamily="34" charset="0"/>
              </a:rPr>
              <a:t>#</a:t>
            </a:r>
            <a:endParaRPr lang="es-MX" sz="7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sz="7200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r>
              <a:rPr lang="es-MX" sz="7200" dirty="0" smtClean="0">
                <a:latin typeface="Calibri" panose="020F0502020204030204" pitchFamily="34" charset="0"/>
              </a:rPr>
              <a:t>Códigos </a:t>
            </a:r>
            <a:r>
              <a:rPr lang="es-MX" sz="7200" dirty="0">
                <a:latin typeface="Calibri" panose="020F0502020204030204" pitchFamily="34" charset="0"/>
              </a:rPr>
              <a:t>de </a:t>
            </a:r>
            <a:r>
              <a:rPr lang="es-MX" sz="7200" dirty="0" err="1">
                <a:latin typeface="Calibri" panose="020F0502020204030204" pitchFamily="34" charset="0"/>
              </a:rPr>
              <a:t>subcampo</a:t>
            </a:r>
            <a:r>
              <a:rPr lang="es-MX" sz="7200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	</a:t>
            </a:r>
            <a:r>
              <a:rPr lang="es-MX" sz="7200" dirty="0" smtClean="0">
                <a:latin typeface="Calibri" panose="020F0502020204030204" pitchFamily="34" charset="0"/>
              </a:rPr>
              <a:t>                 </a:t>
            </a:r>
            <a:r>
              <a:rPr lang="es-MX" sz="7200" b="1" dirty="0" smtClean="0">
                <a:latin typeface="Calibri" panose="020F0502020204030204" pitchFamily="34" charset="0"/>
              </a:rPr>
              <a:t>a </a:t>
            </a:r>
            <a:r>
              <a:rPr lang="es-MX" sz="7200" dirty="0">
                <a:latin typeface="Calibri" panose="020F0502020204030204" pitchFamily="34" charset="0"/>
              </a:rPr>
              <a:t>Término </a:t>
            </a:r>
            <a:r>
              <a:rPr lang="es-MX" sz="7200" dirty="0" err="1">
                <a:latin typeface="Calibri" panose="020F0502020204030204" pitchFamily="34" charset="0"/>
              </a:rPr>
              <a:t>designador</a:t>
            </a:r>
            <a:r>
              <a:rPr lang="es-MX" sz="7200" dirty="0">
                <a:latin typeface="Calibri" panose="020F0502020204030204" pitchFamily="34" charset="0"/>
              </a:rPr>
              <a:t> de género /forma </a:t>
            </a:r>
          </a:p>
          <a:p>
            <a:pPr marL="0" indent="0">
              <a:buNone/>
            </a:pPr>
            <a:r>
              <a:rPr lang="es-MX" sz="7200" b="1" dirty="0">
                <a:latin typeface="Calibri" panose="020F0502020204030204" pitchFamily="34" charset="0"/>
              </a:rPr>
              <a:t>		i  </a:t>
            </a:r>
            <a:r>
              <a:rPr lang="es-MX" sz="7200" dirty="0">
                <a:latin typeface="Calibri" panose="020F0502020204030204" pitchFamily="34" charset="0"/>
              </a:rPr>
              <a:t>Frase de </a:t>
            </a:r>
            <a:r>
              <a:rPr lang="es-MX" sz="7200" dirty="0" smtClean="0">
                <a:latin typeface="Calibri" panose="020F0502020204030204" pitchFamily="34" charset="0"/>
              </a:rPr>
              <a:t>instrucción</a:t>
            </a:r>
          </a:p>
          <a:p>
            <a:pPr marL="0" indent="0">
              <a:buNone/>
            </a:pPr>
            <a:r>
              <a:rPr lang="es-MX" sz="7200" b="1" dirty="0" smtClean="0">
                <a:latin typeface="Calibri" panose="020F0502020204030204" pitchFamily="34" charset="0"/>
              </a:rPr>
              <a:t>		v </a:t>
            </a:r>
            <a:r>
              <a:rPr lang="es-MX" sz="7200" dirty="0">
                <a:latin typeface="Calibri" panose="020F0502020204030204" pitchFamily="34" charset="0"/>
              </a:rPr>
              <a:t>Subdivisión de </a:t>
            </a:r>
            <a:r>
              <a:rPr lang="es-MX" sz="7200" dirty="0" smtClean="0">
                <a:latin typeface="Calibri" panose="020F0502020204030204" pitchFamily="34" charset="0"/>
              </a:rPr>
              <a:t>forma</a:t>
            </a:r>
            <a:endParaRPr lang="es-MX" sz="7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b="1" dirty="0" smtClean="0">
                <a:latin typeface="Calibri" panose="020F0502020204030204" pitchFamily="34" charset="0"/>
              </a:rPr>
              <a:t>                                   w </a:t>
            </a:r>
            <a:r>
              <a:rPr lang="es-MX" sz="7200" dirty="0" err="1">
                <a:latin typeface="Calibri" panose="020F0502020204030204" pitchFamily="34" charset="0"/>
              </a:rPr>
              <a:t>Subcampo</a:t>
            </a:r>
            <a:r>
              <a:rPr lang="es-MX" sz="7200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sz="7200" b="1" dirty="0">
                <a:latin typeface="Calibri" panose="020F0502020204030204" pitchFamily="34" charset="0"/>
              </a:rPr>
              <a:t>		</a:t>
            </a:r>
            <a:r>
              <a:rPr lang="es-MX" sz="7200" b="1" dirty="0" smtClean="0">
                <a:latin typeface="Calibri" panose="020F0502020204030204" pitchFamily="34" charset="0"/>
              </a:rPr>
              <a:t>          0 </a:t>
            </a:r>
            <a:r>
              <a:rPr lang="es-MX" sz="7200" dirty="0">
                <a:latin typeface="Calibri" panose="020F0502020204030204" pitchFamily="34" charset="0"/>
              </a:rPr>
              <a:t>Relación especial</a:t>
            </a:r>
            <a:r>
              <a:rPr lang="es-MX" sz="7200" b="1" dirty="0">
                <a:latin typeface="Calibri" panose="020F0502020204030204" pitchFamily="34" charset="0"/>
              </a:rPr>
              <a:t> </a:t>
            </a:r>
            <a:endParaRPr lang="es-MX" sz="7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b="1" dirty="0">
                <a:latin typeface="Calibri" panose="020F0502020204030204" pitchFamily="34" charset="0"/>
              </a:rPr>
              <a:t>		</a:t>
            </a:r>
            <a:r>
              <a:rPr lang="es-MX" sz="7200" b="1" dirty="0" smtClean="0">
                <a:latin typeface="Calibri" panose="020F0502020204030204" pitchFamily="34" charset="0"/>
              </a:rPr>
              <a:t>          1 </a:t>
            </a:r>
            <a:r>
              <a:rPr lang="es-MX" sz="7200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sz="7200" b="1" dirty="0">
                <a:latin typeface="Calibri" panose="020F0502020204030204" pitchFamily="34" charset="0"/>
              </a:rPr>
              <a:t>		</a:t>
            </a:r>
            <a:r>
              <a:rPr lang="es-MX" sz="7200" b="1" dirty="0" smtClean="0">
                <a:latin typeface="Calibri" panose="020F0502020204030204" pitchFamily="34" charset="0"/>
              </a:rPr>
              <a:t>          2 </a:t>
            </a:r>
            <a:r>
              <a:rPr lang="es-MX" sz="7200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sz="7200" b="1" dirty="0">
                <a:latin typeface="Calibri" panose="020F0502020204030204" pitchFamily="34" charset="0"/>
              </a:rPr>
              <a:t>		</a:t>
            </a:r>
            <a:r>
              <a:rPr lang="es-MX" sz="7200" b="1" dirty="0" smtClean="0">
                <a:latin typeface="Calibri" panose="020F0502020204030204" pitchFamily="34" charset="0"/>
              </a:rPr>
              <a:t>          3 </a:t>
            </a:r>
            <a:r>
              <a:rPr lang="es-MX" sz="7200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		</a:t>
            </a:r>
            <a:r>
              <a:rPr lang="es-MX" sz="7200" b="1" dirty="0" smtClean="0">
                <a:latin typeface="Calibri" panose="020F0502020204030204" pitchFamily="34" charset="0"/>
              </a:rPr>
              <a:t>x</a:t>
            </a:r>
            <a:r>
              <a:rPr lang="es-MX" sz="7200" dirty="0" smtClean="0">
                <a:latin typeface="Calibri" panose="020F0502020204030204" pitchFamily="34" charset="0"/>
              </a:rPr>
              <a:t> </a:t>
            </a:r>
            <a:r>
              <a:rPr lang="es-MX" sz="7200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		</a:t>
            </a:r>
            <a:r>
              <a:rPr lang="es-MX" sz="7200" b="1" dirty="0">
                <a:latin typeface="Calibri" panose="020F0502020204030204" pitchFamily="34" charset="0"/>
              </a:rPr>
              <a:t>y</a:t>
            </a:r>
            <a:r>
              <a:rPr lang="es-MX" sz="7200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		</a:t>
            </a:r>
            <a:r>
              <a:rPr lang="es-MX" sz="7200" b="1" dirty="0">
                <a:latin typeface="Calibri" panose="020F0502020204030204" pitchFamily="34" charset="0"/>
              </a:rPr>
              <a:t>z </a:t>
            </a:r>
            <a:r>
              <a:rPr lang="es-MX" sz="7200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455</a:t>
            </a:r>
            <a:r>
              <a:rPr lang="es-MX" b="1" dirty="0">
                <a:latin typeface="Calibri" panose="020F0502020204030204" pitchFamily="34" charset="0"/>
              </a:rPr>
              <a:t>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Películas de vaqueros e indios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455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Películas cortas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455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Películas sobre el medio ambiente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455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Atlas para niños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455	##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Cine documental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8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208912" cy="5688632"/>
          </a:xfrm>
        </p:spPr>
        <p:txBody>
          <a:bodyPr>
            <a:normAutofit fontScale="32500" lnSpcReduction="20000"/>
          </a:bodyPr>
          <a:lstStyle/>
          <a:p>
            <a:pPr marL="0" lvl="0" indent="0" algn="ctr">
              <a:buNone/>
            </a:pPr>
            <a:r>
              <a:rPr lang="es-MX" sz="6200" b="1" dirty="0" smtClean="0">
                <a:latin typeface="Calibri" panose="020F0502020204030204" pitchFamily="34" charset="0"/>
              </a:rPr>
              <a:t>VT </a:t>
            </a:r>
            <a:r>
              <a:rPr lang="es-MX" sz="6200" b="1" dirty="0">
                <a:latin typeface="Calibri" panose="020F0502020204030204" pitchFamily="34" charset="0"/>
              </a:rPr>
              <a:t>O</a:t>
            </a:r>
            <a:r>
              <a:rPr lang="es-MX" sz="6200" b="1" dirty="0" smtClean="0">
                <a:latin typeface="Calibri" panose="020F0502020204030204" pitchFamily="34" charset="0"/>
              </a:rPr>
              <a:t> VA PARA UN ENCABEZAMIENTO GENERAL</a:t>
            </a:r>
          </a:p>
          <a:p>
            <a:pPr marL="0" indent="0">
              <a:buNone/>
            </a:pPr>
            <a:r>
              <a:rPr lang="es-MX" sz="5500" dirty="0" smtClean="0">
                <a:latin typeface="Calibri" panose="020F0502020204030204" pitchFamily="34" charset="0"/>
              </a:rPr>
              <a:t>Etiqueta</a:t>
            </a:r>
            <a:r>
              <a:rPr lang="es-MX" sz="5500" dirty="0">
                <a:latin typeface="Calibri" panose="020F0502020204030204" pitchFamily="34" charset="0"/>
              </a:rPr>
              <a:t>:	</a:t>
            </a:r>
            <a:r>
              <a:rPr lang="es-MX" sz="5500" b="1" dirty="0" smtClean="0">
                <a:latin typeface="Calibri" panose="020F0502020204030204" pitchFamily="34" charset="0"/>
              </a:rPr>
              <a:t>550</a:t>
            </a:r>
          </a:p>
          <a:p>
            <a:pPr marL="0" indent="0">
              <a:buNone/>
            </a:pPr>
            <a:endParaRPr lang="es-MX" sz="55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5500" dirty="0">
                <a:latin typeface="Calibri" panose="020F0502020204030204" pitchFamily="34" charset="0"/>
              </a:rPr>
              <a:t>Indicadores: Primer indicador: </a:t>
            </a:r>
            <a:r>
              <a:rPr lang="es-MX" sz="5500" b="1" dirty="0">
                <a:latin typeface="Calibri" panose="020F0502020204030204" pitchFamily="34" charset="0"/>
              </a:rPr>
              <a:t>#</a:t>
            </a:r>
            <a:endParaRPr lang="es-MX" sz="55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5500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sz="5500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r>
              <a:rPr lang="es-MX" sz="5500" dirty="0" smtClean="0">
                <a:latin typeface="Calibri" panose="020F0502020204030204" pitchFamily="34" charset="0"/>
              </a:rPr>
              <a:t>Códigos </a:t>
            </a:r>
            <a:r>
              <a:rPr lang="es-MX" sz="5500" dirty="0">
                <a:latin typeface="Calibri" panose="020F0502020204030204" pitchFamily="34" charset="0"/>
              </a:rPr>
              <a:t>de </a:t>
            </a:r>
            <a:r>
              <a:rPr lang="es-MX" sz="5500" dirty="0" err="1">
                <a:latin typeface="Calibri" panose="020F0502020204030204" pitchFamily="34" charset="0"/>
              </a:rPr>
              <a:t>subcampo</a:t>
            </a:r>
            <a:r>
              <a:rPr lang="es-MX" sz="5500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sz="5500" dirty="0">
                <a:latin typeface="Calibri" panose="020F0502020204030204" pitchFamily="34" charset="0"/>
              </a:rPr>
              <a:t>		</a:t>
            </a:r>
            <a:r>
              <a:rPr lang="es-MX" sz="5500" b="1" dirty="0">
                <a:latin typeface="Calibri" panose="020F0502020204030204" pitchFamily="34" charset="0"/>
              </a:rPr>
              <a:t>a </a:t>
            </a:r>
            <a:r>
              <a:rPr lang="es-MX" sz="5500" dirty="0">
                <a:latin typeface="Calibri" panose="020F0502020204030204" pitchFamily="34" charset="0"/>
              </a:rPr>
              <a:t>Encabezamiento temático</a:t>
            </a:r>
          </a:p>
          <a:p>
            <a:pPr marL="0" indent="0">
              <a:buNone/>
            </a:pPr>
            <a:r>
              <a:rPr lang="es-MX" sz="5500" b="1" dirty="0">
                <a:latin typeface="Calibri" panose="020F0502020204030204" pitchFamily="34" charset="0"/>
              </a:rPr>
              <a:t>		b</a:t>
            </a:r>
            <a:r>
              <a:rPr lang="es-MX" sz="5500" dirty="0">
                <a:latin typeface="Calibri" panose="020F0502020204030204" pitchFamily="34" charset="0"/>
              </a:rPr>
              <a:t> Término temático a continuación del nombre geográfico </a:t>
            </a:r>
            <a:r>
              <a:rPr lang="es-MX" sz="5500" dirty="0" smtClean="0">
                <a:latin typeface="Calibri" panose="020F0502020204030204" pitchFamily="34" charset="0"/>
              </a:rPr>
              <a:t>usado</a:t>
            </a:r>
          </a:p>
          <a:p>
            <a:pPr marL="0" indent="0">
              <a:buNone/>
            </a:pPr>
            <a:r>
              <a:rPr lang="es-MX" sz="5500" dirty="0">
                <a:latin typeface="Calibri" panose="020F0502020204030204" pitchFamily="34" charset="0"/>
              </a:rPr>
              <a:t> </a:t>
            </a:r>
            <a:r>
              <a:rPr lang="es-MX" sz="5500" dirty="0" smtClean="0">
                <a:latin typeface="Calibri" panose="020F0502020204030204" pitchFamily="34" charset="0"/>
              </a:rPr>
              <a:t>                                                 como </a:t>
            </a:r>
            <a:r>
              <a:rPr lang="es-MX" sz="5500" dirty="0">
                <a:latin typeface="Calibri" panose="020F0502020204030204" pitchFamily="34" charset="0"/>
              </a:rPr>
              <a:t>elemento de e</a:t>
            </a:r>
            <a:r>
              <a:rPr lang="es-MX" sz="5500" dirty="0" smtClean="0">
                <a:latin typeface="Calibri" panose="020F0502020204030204" pitchFamily="34" charset="0"/>
              </a:rPr>
              <a:t>ntrada</a:t>
            </a:r>
            <a:endParaRPr lang="es-MX" sz="55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5500" b="1" dirty="0">
                <a:latin typeface="Calibri" panose="020F0502020204030204" pitchFamily="34" charset="0"/>
              </a:rPr>
              <a:t>		i  </a:t>
            </a:r>
            <a:r>
              <a:rPr lang="es-MX" sz="5500" dirty="0">
                <a:latin typeface="Calibri" panose="020F0502020204030204" pitchFamily="34" charset="0"/>
              </a:rPr>
              <a:t>Frase de </a:t>
            </a:r>
            <a:r>
              <a:rPr lang="es-MX" sz="5500" dirty="0" smtClean="0">
                <a:latin typeface="Calibri" panose="020F0502020204030204" pitchFamily="34" charset="0"/>
              </a:rPr>
              <a:t>instrucción</a:t>
            </a:r>
          </a:p>
          <a:p>
            <a:pPr marL="0" indent="0">
              <a:buNone/>
            </a:pPr>
            <a:r>
              <a:rPr lang="es-MX" sz="5500" b="1" dirty="0" smtClean="0">
                <a:latin typeface="Calibri" panose="020F0502020204030204" pitchFamily="34" charset="0"/>
              </a:rPr>
              <a:t>		v </a:t>
            </a:r>
            <a:r>
              <a:rPr lang="es-MX" sz="5500" dirty="0">
                <a:latin typeface="Calibri" panose="020F0502020204030204" pitchFamily="34" charset="0"/>
              </a:rPr>
              <a:t>Subdivisión de </a:t>
            </a:r>
            <a:r>
              <a:rPr lang="es-MX" sz="5500" dirty="0" smtClean="0">
                <a:latin typeface="Calibri" panose="020F0502020204030204" pitchFamily="34" charset="0"/>
              </a:rPr>
              <a:t>forma</a:t>
            </a:r>
            <a:endParaRPr lang="es-MX" sz="55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5500" b="1" dirty="0" smtClean="0">
                <a:latin typeface="Calibri" panose="020F0502020204030204" pitchFamily="34" charset="0"/>
              </a:rPr>
              <a:t>                                   w </a:t>
            </a:r>
            <a:r>
              <a:rPr lang="es-MX" sz="5500" dirty="0" err="1">
                <a:latin typeface="Calibri" panose="020F0502020204030204" pitchFamily="34" charset="0"/>
              </a:rPr>
              <a:t>Subcampo</a:t>
            </a:r>
            <a:r>
              <a:rPr lang="es-MX" sz="5500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sz="5500" b="1" dirty="0">
                <a:latin typeface="Calibri" panose="020F0502020204030204" pitchFamily="34" charset="0"/>
              </a:rPr>
              <a:t>		</a:t>
            </a:r>
            <a:r>
              <a:rPr lang="es-MX" sz="5500" b="1" dirty="0" smtClean="0">
                <a:latin typeface="Calibri" panose="020F0502020204030204" pitchFamily="34" charset="0"/>
              </a:rPr>
              <a:t>            0 </a:t>
            </a:r>
            <a:r>
              <a:rPr lang="es-MX" sz="5500" dirty="0">
                <a:latin typeface="Calibri" panose="020F0502020204030204" pitchFamily="34" charset="0"/>
              </a:rPr>
              <a:t>Relación especial</a:t>
            </a:r>
            <a:r>
              <a:rPr lang="es-MX" sz="5500" b="1" dirty="0">
                <a:latin typeface="Calibri" panose="020F0502020204030204" pitchFamily="34" charset="0"/>
              </a:rPr>
              <a:t> </a:t>
            </a:r>
            <a:endParaRPr lang="es-MX" sz="55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5500" b="1" dirty="0">
                <a:latin typeface="Calibri" panose="020F0502020204030204" pitchFamily="34" charset="0"/>
              </a:rPr>
              <a:t>		</a:t>
            </a:r>
            <a:r>
              <a:rPr lang="es-MX" sz="5500" b="1" dirty="0" smtClean="0">
                <a:latin typeface="Calibri" panose="020F0502020204030204" pitchFamily="34" charset="0"/>
              </a:rPr>
              <a:t>            1 </a:t>
            </a:r>
            <a:r>
              <a:rPr lang="es-MX" sz="5500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sz="5500" b="1" dirty="0">
                <a:latin typeface="Calibri" panose="020F0502020204030204" pitchFamily="34" charset="0"/>
              </a:rPr>
              <a:t>		</a:t>
            </a:r>
            <a:r>
              <a:rPr lang="es-MX" sz="5500" b="1" dirty="0" smtClean="0">
                <a:latin typeface="Calibri" panose="020F0502020204030204" pitchFamily="34" charset="0"/>
              </a:rPr>
              <a:t>            2 </a:t>
            </a:r>
            <a:r>
              <a:rPr lang="es-MX" sz="5500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sz="5500" b="1" dirty="0">
                <a:latin typeface="Calibri" panose="020F0502020204030204" pitchFamily="34" charset="0"/>
              </a:rPr>
              <a:t>		</a:t>
            </a:r>
            <a:r>
              <a:rPr lang="es-MX" sz="5500" b="1" dirty="0" smtClean="0">
                <a:latin typeface="Calibri" panose="020F0502020204030204" pitchFamily="34" charset="0"/>
              </a:rPr>
              <a:t>            3 </a:t>
            </a:r>
            <a:r>
              <a:rPr lang="es-MX" sz="5500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sz="5500" dirty="0">
                <a:latin typeface="Calibri" panose="020F0502020204030204" pitchFamily="34" charset="0"/>
              </a:rPr>
              <a:t>		</a:t>
            </a:r>
            <a:r>
              <a:rPr lang="es-MX" sz="5500" b="1" dirty="0" smtClean="0">
                <a:latin typeface="Calibri" panose="020F0502020204030204" pitchFamily="34" charset="0"/>
              </a:rPr>
              <a:t>x</a:t>
            </a:r>
            <a:r>
              <a:rPr lang="es-MX" sz="5500" dirty="0" smtClean="0">
                <a:latin typeface="Calibri" panose="020F0502020204030204" pitchFamily="34" charset="0"/>
              </a:rPr>
              <a:t> </a:t>
            </a:r>
            <a:r>
              <a:rPr lang="es-MX" sz="5500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sz="5500" dirty="0">
                <a:latin typeface="Calibri" panose="020F0502020204030204" pitchFamily="34" charset="0"/>
              </a:rPr>
              <a:t>		</a:t>
            </a:r>
            <a:r>
              <a:rPr lang="es-MX" sz="5500" b="1" dirty="0">
                <a:latin typeface="Calibri" panose="020F0502020204030204" pitchFamily="34" charset="0"/>
              </a:rPr>
              <a:t>y</a:t>
            </a:r>
            <a:r>
              <a:rPr lang="es-MX" sz="5500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sz="5500" dirty="0">
                <a:latin typeface="Calibri" panose="020F0502020204030204" pitchFamily="34" charset="0"/>
              </a:rPr>
              <a:t>		</a:t>
            </a:r>
            <a:r>
              <a:rPr lang="es-MX" sz="5500" b="1" dirty="0">
                <a:latin typeface="Calibri" panose="020F0502020204030204" pitchFamily="34" charset="0"/>
              </a:rPr>
              <a:t>z </a:t>
            </a:r>
            <a:r>
              <a:rPr lang="es-MX" sz="5500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550</a:t>
            </a:r>
            <a:r>
              <a:rPr lang="es-MX" b="1" dirty="0">
                <a:latin typeface="Calibri" panose="020F0502020204030204" pitchFamily="34" charset="0"/>
              </a:rPr>
              <a:t>	##	$</a:t>
            </a:r>
            <a:r>
              <a:rPr lang="es-MX" b="1" dirty="0" err="1">
                <a:latin typeface="Calibri" panose="020F0502020204030204" pitchFamily="34" charset="0"/>
              </a:rPr>
              <a:t>wh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INSTITUTOS TECNOLÓGICOS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550	##	$</a:t>
            </a:r>
            <a:r>
              <a:rPr lang="es-MX" b="1" dirty="0" err="1">
                <a:latin typeface="Calibri" panose="020F0502020204030204" pitchFamily="34" charset="0"/>
              </a:rPr>
              <a:t>wh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MEDICINA DEL ADOLESCENTE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550	##	$</a:t>
            </a:r>
            <a:r>
              <a:rPr lang="es-MX" b="1" dirty="0" err="1">
                <a:latin typeface="Calibri" panose="020F0502020204030204" pitchFamily="34" charset="0"/>
              </a:rPr>
              <a:t>wh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AJEDREZ POR COMPUTADORA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550	##	$</a:t>
            </a:r>
            <a:r>
              <a:rPr lang="es-MX" b="1" dirty="0" err="1">
                <a:latin typeface="Calibri" panose="020F0502020204030204" pitchFamily="34" charset="0"/>
              </a:rPr>
              <a:t>wh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BIBLIOTECOLOGÍA COMPARADA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7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571184" cy="5544616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es-MX" sz="2900" b="1" dirty="0" smtClean="0">
                <a:latin typeface="Calibri" panose="020F0502020204030204" pitchFamily="34" charset="0"/>
              </a:rPr>
              <a:t>VT, O VA PARA UN ENCABEZAMIENTO GEOGRÁFICO</a:t>
            </a:r>
            <a:endParaRPr lang="es-MX" sz="29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 smtClean="0">
                <a:latin typeface="Calibri" panose="020F0502020204030204" pitchFamily="34" charset="0"/>
              </a:rPr>
              <a:t>Etiqueta</a:t>
            </a:r>
            <a:r>
              <a:rPr lang="es-MX" sz="2600" dirty="0">
                <a:latin typeface="Calibri" panose="020F0502020204030204" pitchFamily="34" charset="0"/>
              </a:rPr>
              <a:t>:	</a:t>
            </a:r>
            <a:r>
              <a:rPr lang="es-MX" sz="2600" b="1" dirty="0" smtClean="0">
                <a:latin typeface="Calibri" panose="020F0502020204030204" pitchFamily="34" charset="0"/>
              </a:rPr>
              <a:t>551</a:t>
            </a:r>
          </a:p>
          <a:p>
            <a:pPr marL="0" indent="0">
              <a:buNone/>
            </a:pP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Indicadores: Primer indicador: </a:t>
            </a:r>
            <a:r>
              <a:rPr lang="es-MX" sz="2600" b="1" dirty="0">
                <a:latin typeface="Calibri" panose="020F0502020204030204" pitchFamily="34" charset="0"/>
              </a:rPr>
              <a:t>#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sz="2600" b="1" dirty="0">
                <a:latin typeface="Calibri" panose="020F0502020204030204" pitchFamily="34" charset="0"/>
              </a:rPr>
              <a:t>#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Códigos de </a:t>
            </a:r>
            <a:r>
              <a:rPr lang="es-MX" sz="2600" dirty="0" err="1">
                <a:latin typeface="Calibri" panose="020F0502020204030204" pitchFamily="34" charset="0"/>
              </a:rPr>
              <a:t>subcampo</a:t>
            </a:r>
            <a:r>
              <a:rPr lang="es-MX" sz="2600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a </a:t>
            </a:r>
            <a:r>
              <a:rPr lang="es-MX" sz="2600" dirty="0">
                <a:latin typeface="Calibri" panose="020F0502020204030204" pitchFamily="34" charset="0"/>
              </a:rPr>
              <a:t>Encabezamiento </a:t>
            </a:r>
            <a:r>
              <a:rPr lang="es-MX" sz="2600" dirty="0" smtClean="0">
                <a:latin typeface="Calibri" panose="020F0502020204030204" pitchFamily="34" charset="0"/>
              </a:rPr>
              <a:t>geográfico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	i  </a:t>
            </a:r>
            <a:r>
              <a:rPr lang="es-MX" sz="2600" dirty="0">
                <a:latin typeface="Calibri" panose="020F0502020204030204" pitchFamily="34" charset="0"/>
              </a:rPr>
              <a:t>Frase de </a:t>
            </a:r>
            <a:r>
              <a:rPr lang="es-MX" sz="2600" dirty="0" smtClean="0">
                <a:latin typeface="Calibri" panose="020F0502020204030204" pitchFamily="34" charset="0"/>
              </a:rPr>
              <a:t>instrucción</a:t>
            </a: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		v </a:t>
            </a:r>
            <a:r>
              <a:rPr lang="es-MX" sz="2600" dirty="0">
                <a:latin typeface="Calibri" panose="020F0502020204030204" pitchFamily="34" charset="0"/>
              </a:rPr>
              <a:t>Subdivisión de </a:t>
            </a:r>
            <a:r>
              <a:rPr lang="es-MX" sz="2600" dirty="0" smtClean="0">
                <a:latin typeface="Calibri" panose="020F0502020204030204" pitchFamily="34" charset="0"/>
              </a:rPr>
              <a:t>forma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                                   w </a:t>
            </a:r>
            <a:r>
              <a:rPr lang="es-MX" sz="2600" dirty="0" err="1">
                <a:latin typeface="Calibri" panose="020F0502020204030204" pitchFamily="34" charset="0"/>
              </a:rPr>
              <a:t>Subcampo</a:t>
            </a:r>
            <a:r>
              <a:rPr lang="es-MX" sz="2600" dirty="0">
                <a:latin typeface="Calibri" panose="020F0502020204030204" pitchFamily="34" charset="0"/>
              </a:rPr>
              <a:t> de </a:t>
            </a:r>
            <a:r>
              <a:rPr lang="es-MX" sz="2600" dirty="0" smtClean="0">
                <a:latin typeface="Calibri" panose="020F0502020204030204" pitchFamily="34" charset="0"/>
              </a:rPr>
              <a:t>control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 </a:t>
            </a:r>
            <a:r>
              <a:rPr lang="es-MX" sz="2600" b="1" dirty="0" smtClean="0">
                <a:latin typeface="Calibri" panose="020F0502020204030204" pitchFamily="34" charset="0"/>
              </a:rPr>
              <a:t>		            0 </a:t>
            </a:r>
            <a:r>
              <a:rPr lang="es-MX" sz="2600" dirty="0">
                <a:latin typeface="Calibri" panose="020F0502020204030204" pitchFamily="34" charset="0"/>
              </a:rPr>
              <a:t>Relación especial</a:t>
            </a:r>
            <a:r>
              <a:rPr lang="es-MX" sz="2600" b="1" dirty="0">
                <a:latin typeface="Calibri" panose="020F0502020204030204" pitchFamily="34" charset="0"/>
              </a:rPr>
              <a:t> 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	            1 </a:t>
            </a:r>
            <a:r>
              <a:rPr lang="es-MX" sz="2600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	            2 </a:t>
            </a:r>
            <a:r>
              <a:rPr lang="es-MX" sz="2600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	            3 </a:t>
            </a:r>
            <a:r>
              <a:rPr lang="es-MX" sz="2600" dirty="0">
                <a:latin typeface="Calibri" panose="020F0502020204030204" pitchFamily="34" charset="0"/>
              </a:rPr>
              <a:t>Despliegue de la </a:t>
            </a:r>
            <a:r>
              <a:rPr lang="es-MX" sz="2600" dirty="0" smtClean="0">
                <a:latin typeface="Calibri" panose="020F0502020204030204" pitchFamily="34" charset="0"/>
              </a:rPr>
              <a:t>referencia</a:t>
            </a:r>
            <a:r>
              <a:rPr lang="es-MX" sz="2600" dirty="0">
                <a:latin typeface="Calibri" panose="020F0502020204030204" pitchFamily="34" charset="0"/>
              </a:rPr>
              <a:t>			</a:t>
            </a:r>
            <a:r>
              <a:rPr lang="es-MX" sz="2600" dirty="0" smtClean="0">
                <a:latin typeface="Calibri" panose="020F0502020204030204" pitchFamily="34" charset="0"/>
              </a:rPr>
              <a:t>		</a:t>
            </a:r>
            <a:r>
              <a:rPr lang="es-MX" sz="2600" b="1" dirty="0" smtClean="0">
                <a:latin typeface="Calibri" panose="020F0502020204030204" pitchFamily="34" charset="0"/>
              </a:rPr>
              <a:t>x</a:t>
            </a:r>
            <a:r>
              <a:rPr lang="es-MX" sz="2600" dirty="0" smtClean="0">
                <a:latin typeface="Calibri" panose="020F0502020204030204" pitchFamily="34" charset="0"/>
              </a:rPr>
              <a:t> </a:t>
            </a:r>
            <a:r>
              <a:rPr lang="es-MX" sz="2600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y</a:t>
            </a:r>
            <a:r>
              <a:rPr lang="es-MX" sz="2600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z </a:t>
            </a:r>
            <a:r>
              <a:rPr lang="es-MX" sz="2600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sz="20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b="1" dirty="0" smtClean="0">
                <a:latin typeface="Calibri" panose="020F0502020204030204" pitchFamily="34" charset="0"/>
              </a:rPr>
              <a:t>551</a:t>
            </a:r>
            <a:r>
              <a:rPr lang="es-MX" sz="2000" b="1" dirty="0">
                <a:latin typeface="Calibri" panose="020F0502020204030204" pitchFamily="34" charset="0"/>
              </a:rPr>
              <a:t>	##	$</a:t>
            </a:r>
            <a:r>
              <a:rPr lang="es-MX" sz="2000" b="1" dirty="0" err="1">
                <a:latin typeface="Calibri" panose="020F0502020204030204" pitchFamily="34" charset="0"/>
              </a:rPr>
              <a:t>wh</a:t>
            </a:r>
            <a:r>
              <a:rPr lang="es-MX" sz="2000" b="1" dirty="0">
                <a:latin typeface="Calibri" panose="020F0502020204030204" pitchFamily="34" charset="0"/>
              </a:rPr>
              <a:t> </a:t>
            </a:r>
            <a:r>
              <a:rPr lang="es-MX" sz="2000" b="1" dirty="0" smtClean="0">
                <a:latin typeface="Calibri" panose="020F0502020204030204" pitchFamily="34" charset="0"/>
              </a:rPr>
              <a:t>  a </a:t>
            </a:r>
            <a:r>
              <a:rPr lang="es-MX" sz="2000" dirty="0">
                <a:latin typeface="Calibri" panose="020F0502020204030204" pitchFamily="34" charset="0"/>
              </a:rPr>
              <a:t>MAR DE LAS FILIPINAS</a:t>
            </a:r>
            <a:r>
              <a:rPr lang="es-MX" sz="2000" b="1" dirty="0">
                <a:latin typeface="Calibri" panose="020F0502020204030204" pitchFamily="34" charset="0"/>
              </a:rPr>
              <a:t> </a:t>
            </a: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551	##	$</a:t>
            </a:r>
            <a:r>
              <a:rPr lang="es-MX" sz="2000" b="1" dirty="0" err="1">
                <a:latin typeface="Calibri" panose="020F0502020204030204" pitchFamily="34" charset="0"/>
              </a:rPr>
              <a:t>wh</a:t>
            </a:r>
            <a:r>
              <a:rPr lang="es-MX" sz="2000" b="1" dirty="0">
                <a:latin typeface="Calibri" panose="020F0502020204030204" pitchFamily="34" charset="0"/>
              </a:rPr>
              <a:t> </a:t>
            </a:r>
            <a:r>
              <a:rPr lang="es-MX" sz="2000" b="1" dirty="0" smtClean="0">
                <a:latin typeface="Calibri" panose="020F0502020204030204" pitchFamily="34" charset="0"/>
              </a:rPr>
              <a:t>  a </a:t>
            </a:r>
            <a:r>
              <a:rPr lang="es-MX" sz="2000" dirty="0">
                <a:latin typeface="Calibri" panose="020F0502020204030204" pitchFamily="34" charset="0"/>
              </a:rPr>
              <a:t>ÁFRICA OCCIDENTAL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         </a:t>
            </a:r>
            <a:r>
              <a:rPr lang="es-MX" sz="2000" b="1" dirty="0" smtClean="0">
                <a:latin typeface="Calibri" panose="020F0502020204030204" pitchFamily="34" charset="0"/>
              </a:rPr>
              <a:t>  x </a:t>
            </a:r>
            <a:r>
              <a:rPr lang="es-MX" sz="2000" dirty="0">
                <a:latin typeface="Calibri" panose="020F0502020204030204" pitchFamily="34" charset="0"/>
              </a:rPr>
              <a:t>CIVILIZACIÓN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         </a:t>
            </a:r>
            <a:r>
              <a:rPr lang="es-MX" sz="2000" b="1" dirty="0" smtClean="0">
                <a:latin typeface="Calibri" panose="020F0502020204030204" pitchFamily="34" charset="0"/>
              </a:rPr>
              <a:t>  x </a:t>
            </a:r>
            <a:r>
              <a:rPr lang="es-MX" sz="2000" dirty="0">
                <a:latin typeface="Calibri" panose="020F0502020204030204" pitchFamily="34" charset="0"/>
              </a:rPr>
              <a:t>INFLUENCIAS ESTADOUNIDENSES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551	##	$</a:t>
            </a:r>
            <a:r>
              <a:rPr lang="es-MX" sz="2000" b="1" dirty="0" err="1">
                <a:latin typeface="Calibri" panose="020F0502020204030204" pitchFamily="34" charset="0"/>
              </a:rPr>
              <a:t>wh</a:t>
            </a:r>
            <a:r>
              <a:rPr lang="es-MX" sz="2000" b="1" dirty="0">
                <a:latin typeface="Calibri" panose="020F0502020204030204" pitchFamily="34" charset="0"/>
              </a:rPr>
              <a:t> </a:t>
            </a:r>
            <a:r>
              <a:rPr lang="es-MX" sz="2000" b="1" dirty="0" smtClean="0">
                <a:latin typeface="Calibri" panose="020F0502020204030204" pitchFamily="34" charset="0"/>
              </a:rPr>
              <a:t>  a </a:t>
            </a:r>
            <a:r>
              <a:rPr lang="es-MX" sz="2000" dirty="0">
                <a:latin typeface="Calibri" panose="020F0502020204030204" pitchFamily="34" charset="0"/>
              </a:rPr>
              <a:t>GRECIA		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         </a:t>
            </a:r>
            <a:r>
              <a:rPr lang="es-MX" sz="2000" b="1" dirty="0" smtClean="0">
                <a:latin typeface="Calibri" panose="020F0502020204030204" pitchFamily="34" charset="0"/>
              </a:rPr>
              <a:t>  x </a:t>
            </a:r>
            <a:r>
              <a:rPr lang="es-MX" sz="2000" dirty="0">
                <a:latin typeface="Calibri" panose="020F0502020204030204" pitchFamily="34" charset="0"/>
              </a:rPr>
              <a:t>CIVILIZACION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         </a:t>
            </a:r>
            <a:r>
              <a:rPr lang="es-MX" sz="2000" b="1" dirty="0" smtClean="0">
                <a:latin typeface="Calibri" panose="020F0502020204030204" pitchFamily="34" charset="0"/>
              </a:rPr>
              <a:t>  x </a:t>
            </a:r>
            <a:r>
              <a:rPr lang="es-MX" sz="2000" dirty="0">
                <a:latin typeface="Calibri" panose="020F0502020204030204" pitchFamily="34" charset="0"/>
              </a:rPr>
              <a:t>INFLUENCIAS ROMANAS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551	##	$</a:t>
            </a:r>
            <a:r>
              <a:rPr lang="es-MX" sz="2000" b="1" dirty="0" err="1">
                <a:latin typeface="Calibri" panose="020F0502020204030204" pitchFamily="34" charset="0"/>
              </a:rPr>
              <a:t>wh</a:t>
            </a:r>
            <a:r>
              <a:rPr lang="es-MX" sz="2000" b="1" dirty="0">
                <a:latin typeface="Calibri" panose="020F0502020204030204" pitchFamily="34" charset="0"/>
              </a:rPr>
              <a:t> </a:t>
            </a:r>
            <a:r>
              <a:rPr lang="es-MX" sz="2000" b="1" dirty="0" smtClean="0">
                <a:latin typeface="Calibri" panose="020F0502020204030204" pitchFamily="34" charset="0"/>
              </a:rPr>
              <a:t>  a </a:t>
            </a:r>
            <a:r>
              <a:rPr lang="es-MX" sz="2000" dirty="0">
                <a:latin typeface="Calibri" panose="020F0502020204030204" pitchFamily="34" charset="0"/>
              </a:rPr>
              <a:t>ALEMANIA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         </a:t>
            </a:r>
            <a:r>
              <a:rPr lang="es-MX" sz="2000" b="1" dirty="0" smtClean="0">
                <a:latin typeface="Calibri" panose="020F0502020204030204" pitchFamily="34" charset="0"/>
              </a:rPr>
              <a:t>  x </a:t>
            </a:r>
            <a:r>
              <a:rPr lang="es-MX" sz="2000" dirty="0">
                <a:latin typeface="Calibri" panose="020F0502020204030204" pitchFamily="34" charset="0"/>
              </a:rPr>
              <a:t>CIVILIZACION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         </a:t>
            </a:r>
            <a:r>
              <a:rPr lang="es-MX" sz="2000" b="1" dirty="0" smtClean="0">
                <a:latin typeface="Calibri" panose="020F0502020204030204" pitchFamily="34" charset="0"/>
              </a:rPr>
              <a:t>  x </a:t>
            </a:r>
            <a:r>
              <a:rPr lang="es-MX" sz="2000" dirty="0">
                <a:latin typeface="Calibri" panose="020F0502020204030204" pitchFamily="34" charset="0"/>
              </a:rPr>
              <a:t>INFLUENCIAS ÍNDICAS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075240" cy="534920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x-none" sz="2600" b="1" dirty="0" smtClean="0">
                <a:latin typeface="Calibri" panose="020F0502020204030204" pitchFamily="34" charset="0"/>
              </a:rPr>
              <a:t>CLASIFICACIÓN DE LA BIBLIOTECA DEL CONGRESO</a:t>
            </a:r>
            <a:endParaRPr lang="es-MX" sz="2600" b="1" dirty="0" smtClean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x-none" b="1" dirty="0" smtClean="0">
                <a:latin typeface="Calibri" panose="020F0502020204030204" pitchFamily="34" charset="0"/>
              </a:rPr>
              <a:t>053</a:t>
            </a: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Indicadores</a:t>
            </a:r>
            <a:r>
              <a:rPr lang="es-MX" dirty="0">
                <a:latin typeface="Calibri" panose="020F0502020204030204" pitchFamily="34" charset="0"/>
              </a:rPr>
              <a:t>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</a:t>
            </a:r>
            <a:r>
              <a:rPr lang="es-MX" dirty="0" smtClean="0">
                <a:latin typeface="Calibri" panose="020F0502020204030204" pitchFamily="34" charset="0"/>
              </a:rPr>
              <a:t>     </a:t>
            </a:r>
            <a:r>
              <a:rPr lang="es-MX" dirty="0">
                <a:latin typeface="Calibri" panose="020F0502020204030204" pitchFamily="34" charset="0"/>
              </a:rPr>
              <a:t>Segundo indicador: </a:t>
            </a:r>
            <a:r>
              <a:rPr lang="x-none" b="1" dirty="0" smtClean="0">
                <a:latin typeface="Calibri" panose="020F0502020204030204" pitchFamily="34" charset="0"/>
              </a:rPr>
              <a:t>0 Asignado por </a:t>
            </a:r>
            <a:r>
              <a:rPr lang="x-none" b="1" dirty="0" err="1" smtClean="0">
                <a:latin typeface="Calibri" panose="020F0502020204030204" pitchFamily="34" charset="0"/>
              </a:rPr>
              <a:t>LC</a:t>
            </a:r>
            <a:endParaRPr lang="x-none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x-none" b="1" dirty="0">
                <a:latin typeface="Calibri" panose="020F0502020204030204" pitchFamily="34" charset="0"/>
              </a:rPr>
              <a:t> </a:t>
            </a:r>
            <a:r>
              <a:rPr lang="x-none" b="1" dirty="0" smtClean="0">
                <a:latin typeface="Calibri" panose="020F0502020204030204" pitchFamily="34" charset="0"/>
              </a:rPr>
              <a:t>                                                              4 Otra agencia</a:t>
            </a: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Códigos </a:t>
            </a:r>
            <a:r>
              <a:rPr lang="es-MX" dirty="0">
                <a:latin typeface="Calibri" panose="020F0502020204030204" pitchFamily="34" charset="0"/>
              </a:rPr>
              <a:t>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a </a:t>
            </a:r>
            <a:r>
              <a:rPr lang="x-none" dirty="0" smtClean="0">
                <a:latin typeface="Calibri" panose="020F0502020204030204" pitchFamily="34" charset="0"/>
              </a:rPr>
              <a:t>Número clasificador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b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x-none" dirty="0" smtClean="0">
                <a:latin typeface="Calibri" panose="020F0502020204030204" pitchFamily="34" charset="0"/>
              </a:rPr>
              <a:t>Si existe un rango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                </a:t>
            </a:r>
            <a:r>
              <a:rPr lang="x-none" b="1" dirty="0" smtClean="0">
                <a:latin typeface="Calibri" panose="020F0502020204030204" pitchFamily="34" charset="0"/>
              </a:rPr>
              <a:t>c </a:t>
            </a:r>
            <a:r>
              <a:rPr lang="x-none" dirty="0" smtClean="0">
                <a:latin typeface="Calibri" panose="020F0502020204030204" pitchFamily="34" charset="0"/>
              </a:rPr>
              <a:t>Término explicativo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091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15200" cy="5616624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VT, O VA PARA UN ENCABEZAMIENTO DE GÉNERO/FORMA</a:t>
            </a:r>
          </a:p>
          <a:p>
            <a:pPr marL="0" indent="0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555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	                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Término </a:t>
            </a:r>
            <a:r>
              <a:rPr lang="es-MX" dirty="0" err="1">
                <a:latin typeface="Calibri" panose="020F0502020204030204" pitchFamily="34" charset="0"/>
              </a:rPr>
              <a:t>designador</a:t>
            </a:r>
            <a:r>
              <a:rPr lang="es-MX" dirty="0">
                <a:latin typeface="Calibri" panose="020F0502020204030204" pitchFamily="34" charset="0"/>
              </a:rPr>
              <a:t> de género /forma 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i  </a:t>
            </a:r>
            <a:r>
              <a:rPr lang="es-MX" dirty="0">
                <a:latin typeface="Calibri" panose="020F0502020204030204" pitchFamily="34" charset="0"/>
              </a:rPr>
              <a:t>Frase de </a:t>
            </a:r>
            <a:r>
              <a:rPr lang="es-MX" dirty="0" smtClean="0">
                <a:latin typeface="Calibri" panose="020F0502020204030204" pitchFamily="34" charset="0"/>
              </a:rPr>
              <a:t>instrucción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		v </a:t>
            </a:r>
            <a:r>
              <a:rPr lang="es-MX" dirty="0">
                <a:latin typeface="Calibri" panose="020F0502020204030204" pitchFamily="34" charset="0"/>
              </a:rPr>
              <a:t>Subdivisión de </a:t>
            </a:r>
            <a:r>
              <a:rPr lang="es-MX" dirty="0" smtClean="0">
                <a:latin typeface="Calibri" panose="020F0502020204030204" pitchFamily="34" charset="0"/>
              </a:rPr>
              <a:t>forma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	w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0 </a:t>
            </a:r>
            <a:r>
              <a:rPr lang="es-MX" dirty="0">
                <a:latin typeface="Calibri" panose="020F0502020204030204" pitchFamily="34" charset="0"/>
              </a:rPr>
              <a:t>Relación especial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1 </a:t>
            </a:r>
            <a:r>
              <a:rPr lang="es-MX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2 </a:t>
            </a:r>
            <a:r>
              <a:rPr lang="es-MX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3 </a:t>
            </a:r>
            <a:r>
              <a:rPr lang="es-MX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x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y</a:t>
            </a:r>
            <a:r>
              <a:rPr lang="es-MX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z </a:t>
            </a:r>
            <a:r>
              <a:rPr lang="es-MX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8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sz="20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555</a:t>
            </a:r>
            <a:r>
              <a:rPr lang="es-MX" b="1" dirty="0">
                <a:latin typeface="Calibri" panose="020F0502020204030204" pitchFamily="34" charset="0"/>
              </a:rPr>
              <a:t>	##	$</a:t>
            </a:r>
            <a:r>
              <a:rPr lang="es-MX" b="1" dirty="0" err="1">
                <a:latin typeface="Calibri" panose="020F0502020204030204" pitchFamily="34" charset="0"/>
              </a:rPr>
              <a:t>wh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PELÍCULAS DEL LLANERO SOLITARIO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555</a:t>
            </a:r>
            <a:r>
              <a:rPr lang="es-MX" b="1" dirty="0">
                <a:latin typeface="Calibri" panose="020F0502020204030204" pitchFamily="34" charset="0"/>
              </a:rPr>
              <a:t>	##	$</a:t>
            </a:r>
            <a:r>
              <a:rPr lang="es-MX" b="1" dirty="0" err="1">
                <a:latin typeface="Calibri" panose="020F0502020204030204" pitchFamily="34" charset="0"/>
              </a:rPr>
              <a:t>wh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PELÍCULAS AUTOBIOGRÁFICAS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555</a:t>
            </a:r>
            <a:r>
              <a:rPr lang="es-MX" b="1" dirty="0">
                <a:latin typeface="Calibri" panose="020F0502020204030204" pitchFamily="34" charset="0"/>
              </a:rPr>
              <a:t>	##	$</a:t>
            </a:r>
            <a:r>
              <a:rPr lang="es-MX" b="1" dirty="0" err="1">
                <a:latin typeface="Calibri" panose="020F0502020204030204" pitchFamily="34" charset="0"/>
              </a:rPr>
              <a:t>wh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VIDEOS BIOGRÁFICOS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0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859216" cy="5616624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XX, PARA UN ENCABEZAMIENTO DE GÉNERO/FORMA</a:t>
            </a:r>
          </a:p>
          <a:p>
            <a:pPr marL="0" indent="0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555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	                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Término </a:t>
            </a:r>
            <a:r>
              <a:rPr lang="es-MX" dirty="0" err="1">
                <a:latin typeface="Calibri" panose="020F0502020204030204" pitchFamily="34" charset="0"/>
              </a:rPr>
              <a:t>designador</a:t>
            </a:r>
            <a:r>
              <a:rPr lang="es-MX" dirty="0">
                <a:latin typeface="Calibri" panose="020F0502020204030204" pitchFamily="34" charset="0"/>
              </a:rPr>
              <a:t> de género /forma 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i  </a:t>
            </a:r>
            <a:r>
              <a:rPr lang="es-MX" dirty="0">
                <a:latin typeface="Calibri" panose="020F0502020204030204" pitchFamily="34" charset="0"/>
              </a:rPr>
              <a:t>Frase de </a:t>
            </a:r>
            <a:r>
              <a:rPr lang="es-MX" dirty="0" smtClean="0">
                <a:latin typeface="Calibri" panose="020F0502020204030204" pitchFamily="34" charset="0"/>
              </a:rPr>
              <a:t>instrucción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		v </a:t>
            </a:r>
            <a:r>
              <a:rPr lang="es-MX" dirty="0">
                <a:latin typeface="Calibri" panose="020F0502020204030204" pitchFamily="34" charset="0"/>
              </a:rPr>
              <a:t>Subdivisión de </a:t>
            </a:r>
            <a:r>
              <a:rPr lang="es-MX" dirty="0" smtClean="0">
                <a:latin typeface="Calibri" panose="020F0502020204030204" pitchFamily="34" charset="0"/>
              </a:rPr>
              <a:t>forma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   w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0 </a:t>
            </a:r>
            <a:r>
              <a:rPr lang="es-MX" dirty="0">
                <a:latin typeface="Calibri" panose="020F0502020204030204" pitchFamily="34" charset="0"/>
              </a:rPr>
              <a:t>Relación especial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1 </a:t>
            </a:r>
            <a:r>
              <a:rPr lang="es-MX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2 </a:t>
            </a:r>
            <a:r>
              <a:rPr lang="es-MX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3 </a:t>
            </a:r>
            <a:r>
              <a:rPr lang="es-MX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x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y</a:t>
            </a:r>
            <a:r>
              <a:rPr lang="es-MX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z </a:t>
            </a:r>
            <a:r>
              <a:rPr lang="es-MX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0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555</a:t>
            </a:r>
            <a:r>
              <a:rPr lang="es-MX" b="1" dirty="0">
                <a:latin typeface="Calibri" panose="020F0502020204030204" pitchFamily="34" charset="0"/>
              </a:rPr>
              <a:t>	##	$</a:t>
            </a:r>
            <a:r>
              <a:rPr lang="es-MX" b="1" dirty="0" err="1">
                <a:latin typeface="Calibri" panose="020F0502020204030204" pitchFamily="34" charset="0"/>
              </a:rPr>
              <a:t>wg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CINE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555	##	$</a:t>
            </a:r>
            <a:r>
              <a:rPr lang="es-MX" b="1" dirty="0" err="1">
                <a:latin typeface="Calibri" panose="020F0502020204030204" pitchFamily="34" charset="0"/>
              </a:rPr>
              <a:t>wg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ADAPTACIONES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555	##	$</a:t>
            </a:r>
            <a:r>
              <a:rPr lang="es-MX" b="1" dirty="0" err="1">
                <a:latin typeface="Calibri" panose="020F0502020204030204" pitchFamily="34" charset="0"/>
              </a:rPr>
              <a:t>wg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PROGRAMAS DE TELEVISIÓN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555	##	$</a:t>
            </a:r>
            <a:r>
              <a:rPr lang="es-MX" b="1" dirty="0" err="1">
                <a:latin typeface="Calibri" panose="020F0502020204030204" pitchFamily="34" charset="0"/>
              </a:rPr>
              <a:t>wg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PELÍCULAS CIENTÍFICAS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3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208912" cy="4989168"/>
          </a:xfrm>
        </p:spPr>
        <p:txBody>
          <a:bodyPr/>
          <a:lstStyle/>
          <a:p>
            <a:pPr marL="0" lvl="0" indent="0" algn="ct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REFERENCIA COMPLEJA DE VÉASE</a:t>
            </a:r>
          </a:p>
          <a:p>
            <a:pPr marL="0" indent="0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260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Encabezamiento hacia el que refiere el envío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i  </a:t>
            </a:r>
            <a:r>
              <a:rPr lang="es-MX" dirty="0">
                <a:latin typeface="Calibri" panose="020F0502020204030204" pitchFamily="34" charset="0"/>
              </a:rPr>
              <a:t> Texto explicativo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208912" cy="4873752"/>
          </a:xfrm>
        </p:spPr>
        <p:txBody>
          <a:bodyPr/>
          <a:lstStyle/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260  ##</a:t>
            </a: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i </a:t>
            </a:r>
            <a:r>
              <a:rPr lang="es-MX" dirty="0">
                <a:latin typeface="Calibri" panose="020F0502020204030204" pitchFamily="34" charset="0"/>
              </a:rPr>
              <a:t>la subdivisión</a:t>
            </a:r>
            <a:r>
              <a:rPr lang="es-MX" b="1" dirty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a </a:t>
            </a:r>
            <a:r>
              <a:rPr lang="es-MX" dirty="0" smtClean="0">
                <a:latin typeface="Calibri" panose="020F0502020204030204" pitchFamily="34" charset="0"/>
              </a:rPr>
              <a:t>EXPERIMENTOS</a:t>
            </a:r>
          </a:p>
          <a:p>
            <a:pPr marL="0" indent="0" algn="just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   i </a:t>
            </a:r>
            <a:r>
              <a:rPr lang="es-MX" dirty="0">
                <a:latin typeface="Calibri" panose="020F0502020204030204" pitchFamily="34" charset="0"/>
              </a:rPr>
              <a:t>bajo temas científicos o técnicos para </a:t>
            </a:r>
            <a:r>
              <a:rPr lang="es-MX" dirty="0" smtClean="0">
                <a:latin typeface="Calibri" panose="020F0502020204030204" pitchFamily="34" charset="0"/>
              </a:rPr>
              <a:t>discusiones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sobre experimentos </a:t>
            </a:r>
            <a:r>
              <a:rPr lang="es-MX" dirty="0">
                <a:latin typeface="Calibri" panose="020F0502020204030204" pitchFamily="34" charset="0"/>
              </a:rPr>
              <a:t>e </a:t>
            </a:r>
            <a:r>
              <a:rPr lang="es-MX" dirty="0" smtClean="0">
                <a:latin typeface="Calibri" panose="020F0502020204030204" pitchFamily="34" charset="0"/>
              </a:rPr>
              <a:t>instrucciones  para </a:t>
            </a:r>
            <a:r>
              <a:rPr lang="es-MX" dirty="0">
                <a:latin typeface="Calibri" panose="020F0502020204030204" pitchFamily="34" charset="0"/>
              </a:rPr>
              <a:t>llevarlos </a:t>
            </a:r>
            <a:r>
              <a:rPr lang="es-MX" dirty="0" smtClean="0">
                <a:latin typeface="Calibri" panose="020F0502020204030204" pitchFamily="34" charset="0"/>
              </a:rPr>
              <a:t>a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	 </a:t>
            </a:r>
            <a:r>
              <a:rPr lang="es-MX" dirty="0" smtClean="0">
                <a:latin typeface="Calibri" panose="020F0502020204030204" pitchFamily="34" charset="0"/>
              </a:rPr>
              <a:t>    cabo, ejemplo</a:t>
            </a:r>
            <a:r>
              <a:rPr lang="es-MX" b="1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   a </a:t>
            </a:r>
            <a:r>
              <a:rPr lang="es-MX" dirty="0">
                <a:latin typeface="Calibri" panose="020F0502020204030204" pitchFamily="34" charset="0"/>
              </a:rPr>
              <a:t>CIENCIA-EXPERIMENTOS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marL="0" lvl="0" indent="0" algn="ct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REFERENCIA COMPLEJA DE VÉASE ADEMÁS</a:t>
            </a:r>
          </a:p>
          <a:p>
            <a:pPr marL="0" indent="0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360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</a:t>
            </a:r>
            <a:r>
              <a:rPr lang="es-MX" dirty="0" smtClean="0">
                <a:latin typeface="Calibri" panose="020F0502020204030204" pitchFamily="34" charset="0"/>
              </a:rPr>
              <a:t>Primer </a:t>
            </a:r>
            <a:r>
              <a:rPr lang="es-MX" dirty="0">
                <a:latin typeface="Calibri" panose="020F0502020204030204" pitchFamily="34" charset="0"/>
              </a:rPr>
              <a:t>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    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Encabezamiento hacia el que refiere el envío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           i  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Texto explicativo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7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360 ##</a:t>
            </a:r>
            <a:r>
              <a:rPr lang="es-MX" b="1" dirty="0">
                <a:latin typeface="Calibri" panose="020F0502020204030204" pitchFamily="34" charset="0"/>
              </a:rPr>
              <a:t>	i </a:t>
            </a:r>
            <a:r>
              <a:rPr lang="es-MX" dirty="0">
                <a:latin typeface="Calibri" panose="020F0502020204030204" pitchFamily="34" charset="0"/>
              </a:rPr>
              <a:t>la </a:t>
            </a:r>
            <a:r>
              <a:rPr lang="es-MX" dirty="0" smtClean="0">
                <a:latin typeface="Calibri" panose="020F0502020204030204" pitchFamily="34" charset="0"/>
              </a:rPr>
              <a:t>subdivisión</a:t>
            </a: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a </a:t>
            </a:r>
            <a:r>
              <a:rPr lang="es-MX" dirty="0">
                <a:latin typeface="Calibri" panose="020F0502020204030204" pitchFamily="34" charset="0"/>
              </a:rPr>
              <a:t>POLÍTICA Y </a:t>
            </a:r>
            <a:r>
              <a:rPr lang="es-MX" dirty="0" smtClean="0">
                <a:latin typeface="Calibri" panose="020F0502020204030204" pitchFamily="34" charset="0"/>
              </a:rPr>
              <a:t>GOBIERNO </a:t>
            </a:r>
          </a:p>
          <a:p>
            <a:pPr marL="0" indent="0" algn="ctr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i </a:t>
            </a:r>
            <a:r>
              <a:rPr lang="es-MX" dirty="0">
                <a:latin typeface="Calibri" panose="020F0502020204030204" pitchFamily="34" charset="0"/>
              </a:rPr>
              <a:t>bajo nombres de países, ciudades, etc. y</a:t>
            </a:r>
            <a:r>
              <a:rPr lang="es-MX" dirty="0" smtClean="0">
                <a:latin typeface="Calibri" panose="020F0502020204030204" pitchFamily="34" charset="0"/>
              </a:rPr>
              <a:t> sobre grupos </a:t>
            </a: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            étnicos; y la subdivisión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a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ASPECTOS POLÍTICOS 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 i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bajo encabezamientos temáticos, </a:t>
            </a:r>
            <a:r>
              <a:rPr lang="es-MX" dirty="0" smtClean="0">
                <a:latin typeface="Calibri" panose="020F0502020204030204" pitchFamily="34" charset="0"/>
              </a:rPr>
              <a:t>por ejemplo</a:t>
            </a:r>
            <a:r>
              <a:rPr lang="es-MX" dirty="0">
                <a:latin typeface="Calibri" panose="020F0502020204030204" pitchFamily="34" charset="0"/>
              </a:rPr>
              <a:t> 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a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PERIODISMO-ASPECTOS POLÍTICOS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4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632848" cy="5205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360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##      i </a:t>
            </a:r>
            <a:r>
              <a:rPr lang="es-MX" dirty="0">
                <a:latin typeface="Calibri" panose="020F0502020204030204" pitchFamily="34" charset="0"/>
              </a:rPr>
              <a:t>la subdivisión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 a </a:t>
            </a:r>
            <a:r>
              <a:rPr lang="es-MX" dirty="0">
                <a:latin typeface="Calibri" panose="020F0502020204030204" pitchFamily="34" charset="0"/>
              </a:rPr>
              <a:t>ASPECTOS ECONÓMICOS</a:t>
            </a:r>
          </a:p>
          <a:p>
            <a:pPr marL="0" indent="0" algn="ctr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i </a:t>
            </a:r>
            <a:r>
              <a:rPr lang="es-MX" dirty="0">
                <a:latin typeface="Calibri" panose="020F0502020204030204" pitchFamily="34" charset="0"/>
              </a:rPr>
              <a:t>bajo encabezamientos de materia, </a:t>
            </a:r>
            <a:r>
              <a:rPr lang="es-MX" dirty="0" smtClean="0">
                <a:latin typeface="Calibri" panose="020F0502020204030204" pitchFamily="34" charset="0"/>
              </a:rPr>
              <a:t>por  ejemplo</a:t>
            </a:r>
            <a:endParaRPr lang="es-MX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 a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AGRICULTURA-ASPECTOS ECONÓMICOS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</a:t>
            </a:r>
            <a:r>
              <a:rPr lang="es-MX" b="1" dirty="0" smtClean="0">
                <a:latin typeface="Calibri" panose="020F0502020204030204" pitchFamily="34" charset="0"/>
              </a:rPr>
              <a:t>i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y la subdivisión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</a:t>
            </a:r>
            <a:r>
              <a:rPr lang="es-MX" b="1" dirty="0" smtClean="0">
                <a:latin typeface="Calibri" panose="020F0502020204030204" pitchFamily="34" charset="0"/>
              </a:rPr>
              <a:t>a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CONDICIONES ECONÓMICAS</a:t>
            </a:r>
          </a:p>
          <a:p>
            <a:pPr marL="0" indent="0" algn="r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 i </a:t>
            </a:r>
            <a:r>
              <a:rPr lang="es-MX" dirty="0">
                <a:latin typeface="Calibri" panose="020F0502020204030204" pitchFamily="34" charset="0"/>
              </a:rPr>
              <a:t>bajo nombres de países, ciudades, regiones, etc</a:t>
            </a:r>
            <a:r>
              <a:rPr lang="es-MX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      ; </a:t>
            </a:r>
            <a:r>
              <a:rPr lang="es-MX" dirty="0">
                <a:latin typeface="Calibri" panose="020F0502020204030204" pitchFamily="34" charset="0"/>
              </a:rPr>
              <a:t>también </a:t>
            </a:r>
            <a:r>
              <a:rPr lang="es-MX" dirty="0" smtClean="0">
                <a:latin typeface="Calibri" panose="020F0502020204030204" pitchFamily="34" charset="0"/>
              </a:rPr>
              <a:t>bajo clases </a:t>
            </a:r>
            <a:r>
              <a:rPr lang="es-MX" dirty="0">
                <a:latin typeface="Calibri" panose="020F0502020204030204" pitchFamily="34" charset="0"/>
              </a:rPr>
              <a:t>de personas, grupos 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  étnicos incluyendo </a:t>
            </a:r>
            <a:r>
              <a:rPr lang="es-MX" dirty="0">
                <a:latin typeface="Calibri" panose="020F0502020204030204" pitchFamily="34" charset="0"/>
              </a:rPr>
              <a:t>grupos </a:t>
            </a:r>
            <a:r>
              <a:rPr lang="es-MX" dirty="0" smtClean="0">
                <a:latin typeface="Calibri" panose="020F0502020204030204" pitchFamily="34" charset="0"/>
              </a:rPr>
              <a:t>ocupacionales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5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360</a:t>
            </a:r>
            <a:r>
              <a:rPr lang="es-MX" b="1" dirty="0">
                <a:latin typeface="Calibri" panose="020F0502020204030204" pitchFamily="34" charset="0"/>
              </a:rPr>
              <a:t>	##	i </a:t>
            </a:r>
            <a:r>
              <a:rPr lang="es-MX" dirty="0">
                <a:latin typeface="Calibri" panose="020F0502020204030204" pitchFamily="34" charset="0"/>
              </a:rPr>
              <a:t>la subdivisión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a </a:t>
            </a:r>
            <a:r>
              <a:rPr lang="es-MX" dirty="0">
                <a:latin typeface="Calibri" panose="020F0502020204030204" pitchFamily="34" charset="0"/>
              </a:rPr>
              <a:t>CONDICIONES SOCIALES</a:t>
            </a:r>
          </a:p>
          <a:p>
            <a:pPr marL="0" indent="0" algn="ctr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      i </a:t>
            </a:r>
            <a:r>
              <a:rPr lang="es-MX" dirty="0">
                <a:latin typeface="Calibri" panose="020F0502020204030204" pitchFamily="34" charset="0"/>
              </a:rPr>
              <a:t>bajo nombres de países, ciudades, etc., y </a:t>
            </a:r>
            <a:r>
              <a:rPr lang="es-MX" dirty="0" smtClean="0">
                <a:latin typeface="Calibri" panose="020F0502020204030204" pitchFamily="34" charset="0"/>
              </a:rPr>
              <a:t>bajo</a:t>
            </a:r>
          </a:p>
          <a:p>
            <a:pPr marL="0" indent="0" algn="ctr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</a:t>
            </a:r>
            <a:r>
              <a:rPr lang="es-MX" dirty="0">
                <a:latin typeface="Calibri" panose="020F0502020204030204" pitchFamily="34" charset="0"/>
              </a:rPr>
              <a:t>clases de personas y </a:t>
            </a:r>
            <a:r>
              <a:rPr lang="es-MX" dirty="0" smtClean="0">
                <a:latin typeface="Calibri" panose="020F0502020204030204" pitchFamily="34" charset="0"/>
              </a:rPr>
              <a:t>grupos </a:t>
            </a:r>
            <a:r>
              <a:rPr lang="es-MX" dirty="0">
                <a:latin typeface="Calibri" panose="020F0502020204030204" pitchFamily="34" charset="0"/>
              </a:rPr>
              <a:t>étnicos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643192" cy="5133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x-none" sz="2000" b="1" dirty="0" smtClean="0">
                <a:latin typeface="Calibri" panose="020F0502020204030204" pitchFamily="34" charset="0"/>
              </a:rPr>
              <a:t>053</a:t>
            </a:r>
            <a:r>
              <a:rPr lang="es-MX" sz="2000" b="1" dirty="0" smtClean="0">
                <a:latin typeface="Calibri" panose="020F0502020204030204" pitchFamily="34" charset="0"/>
              </a:rPr>
              <a:t>	#</a:t>
            </a:r>
            <a:r>
              <a:rPr lang="x-none" sz="2000" b="1" dirty="0" smtClean="0">
                <a:latin typeface="Calibri" panose="020F0502020204030204" pitchFamily="34" charset="0"/>
              </a:rPr>
              <a:t>0</a:t>
            </a:r>
            <a:r>
              <a:rPr lang="es-MX" sz="2000" b="1" dirty="0">
                <a:latin typeface="Calibri" panose="020F0502020204030204" pitchFamily="34" charset="0"/>
              </a:rPr>
              <a:t>	</a:t>
            </a:r>
            <a:r>
              <a:rPr lang="es-MX" sz="2000" b="1" dirty="0" smtClean="0">
                <a:latin typeface="Calibri" panose="020F0502020204030204" pitchFamily="34" charset="0"/>
              </a:rPr>
              <a:t>a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x-none" sz="2000" dirty="0" smtClean="0">
                <a:latin typeface="Calibri" panose="020F0502020204030204" pitchFamily="34" charset="0"/>
              </a:rPr>
              <a:t>Z1001</a:t>
            </a:r>
          </a:p>
          <a:p>
            <a:pPr marL="0" indent="0">
              <a:buNone/>
            </a:pPr>
            <a:r>
              <a:rPr lang="x-none" sz="2000" dirty="0" smtClean="0">
                <a:latin typeface="Calibri" panose="020F0502020204030204" pitchFamily="34" charset="0"/>
              </a:rPr>
              <a:t>		</a:t>
            </a:r>
            <a:r>
              <a:rPr lang="x-none" sz="2000" b="1" dirty="0" smtClean="0">
                <a:latin typeface="Calibri" panose="020F0502020204030204" pitchFamily="34" charset="0"/>
              </a:rPr>
              <a:t>b</a:t>
            </a:r>
            <a:r>
              <a:rPr lang="x-none" sz="2000" dirty="0" smtClean="0">
                <a:latin typeface="Calibri" panose="020F0502020204030204" pitchFamily="34" charset="0"/>
              </a:rPr>
              <a:t> Z9000</a:t>
            </a: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x-none" sz="2000" b="1" dirty="0" smtClean="0">
                <a:latin typeface="Calibri" panose="020F0502020204030204" pitchFamily="34" charset="0"/>
              </a:rPr>
              <a:t>053</a:t>
            </a:r>
            <a:r>
              <a:rPr lang="es-MX" sz="2000" b="1" dirty="0">
                <a:latin typeface="Calibri" panose="020F0502020204030204" pitchFamily="34" charset="0"/>
              </a:rPr>
              <a:t>	</a:t>
            </a:r>
            <a:r>
              <a:rPr lang="es-MX" sz="2000" b="1" dirty="0" smtClean="0">
                <a:latin typeface="Calibri" panose="020F0502020204030204" pitchFamily="34" charset="0"/>
              </a:rPr>
              <a:t>#</a:t>
            </a:r>
            <a:r>
              <a:rPr lang="x-none" sz="2000" b="1" dirty="0" smtClean="0">
                <a:latin typeface="Calibri" panose="020F0502020204030204" pitchFamily="34" charset="0"/>
              </a:rPr>
              <a:t>4</a:t>
            </a:r>
            <a:r>
              <a:rPr lang="es-MX" sz="2000" b="1" dirty="0">
                <a:latin typeface="Calibri" panose="020F0502020204030204" pitchFamily="34" charset="0"/>
              </a:rPr>
              <a:t>	</a:t>
            </a:r>
            <a:r>
              <a:rPr lang="es-MX" sz="2000" b="1" dirty="0" smtClean="0">
                <a:latin typeface="Calibri" panose="020F0502020204030204" pitchFamily="34" charset="0"/>
              </a:rPr>
              <a:t>a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x-none" sz="2000" dirty="0" smtClean="0">
                <a:latin typeface="Calibri" panose="020F0502020204030204" pitchFamily="34" charset="0"/>
              </a:rPr>
              <a:t>QA370</a:t>
            </a: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dirty="0">
                <a:latin typeface="Calibri" panose="020F0502020204030204" pitchFamily="34" charset="0"/>
              </a:rPr>
              <a:t>		</a:t>
            </a:r>
            <a:r>
              <a:rPr lang="x-none" sz="2000" b="1" dirty="0">
                <a:latin typeface="Calibri" panose="020F0502020204030204" pitchFamily="34" charset="0"/>
              </a:rPr>
              <a:t>b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x-none" sz="2000" dirty="0" smtClean="0">
                <a:latin typeface="Calibri" panose="020F0502020204030204" pitchFamily="34" charset="0"/>
              </a:rPr>
              <a:t>QA379</a:t>
            </a:r>
          </a:p>
          <a:p>
            <a:pPr marL="0" indent="0">
              <a:buNone/>
            </a:pPr>
            <a:r>
              <a:rPr lang="x-none" sz="2000" dirty="0">
                <a:latin typeface="Calibri" panose="020F0502020204030204" pitchFamily="34" charset="0"/>
              </a:rPr>
              <a:t>	</a:t>
            </a:r>
            <a:r>
              <a:rPr lang="x-none" sz="2000" dirty="0" smtClean="0">
                <a:latin typeface="Calibri" panose="020F0502020204030204" pitchFamily="34" charset="0"/>
              </a:rPr>
              <a:t>	</a:t>
            </a:r>
            <a:r>
              <a:rPr lang="x-none" sz="2000" b="1" dirty="0" smtClean="0">
                <a:latin typeface="Calibri" panose="020F0502020204030204" pitchFamily="34" charset="0"/>
              </a:rPr>
              <a:t>c  </a:t>
            </a:r>
            <a:r>
              <a:rPr lang="x-none" sz="2000" dirty="0" smtClean="0">
                <a:latin typeface="Calibri" panose="020F0502020204030204" pitchFamily="34" charset="0"/>
              </a:rPr>
              <a:t>Matemáticas</a:t>
            </a: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x-none" sz="2000" b="1" dirty="0">
                <a:latin typeface="Calibri" panose="020F0502020204030204" pitchFamily="34" charset="0"/>
              </a:rPr>
              <a:t>053</a:t>
            </a:r>
            <a:r>
              <a:rPr lang="es-MX" sz="2000" b="1" dirty="0">
                <a:latin typeface="Calibri" panose="020F0502020204030204" pitchFamily="34" charset="0"/>
              </a:rPr>
              <a:t>	#</a:t>
            </a:r>
            <a:r>
              <a:rPr lang="x-none" sz="2000" b="1" dirty="0">
                <a:latin typeface="Calibri" panose="020F0502020204030204" pitchFamily="34" charset="0"/>
              </a:rPr>
              <a:t>4</a:t>
            </a:r>
            <a:r>
              <a:rPr lang="es-MX" sz="2000" b="1" dirty="0">
                <a:latin typeface="Calibri" panose="020F0502020204030204" pitchFamily="34" charset="0"/>
              </a:rPr>
              <a:t>	a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x-none" sz="2000" dirty="0" smtClean="0">
                <a:latin typeface="Calibri" panose="020F0502020204030204" pitchFamily="34" charset="0"/>
              </a:rPr>
              <a:t>QC20.7.D5</a:t>
            </a: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dirty="0">
                <a:latin typeface="Calibri" panose="020F0502020204030204" pitchFamily="34" charset="0"/>
              </a:rPr>
              <a:t>		</a:t>
            </a:r>
            <a:r>
              <a:rPr lang="es-MX" sz="2000" b="1" dirty="0">
                <a:latin typeface="Calibri" panose="020F0502020204030204" pitchFamily="34" charset="0"/>
              </a:rPr>
              <a:t>c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x-none" sz="2000" dirty="0" smtClean="0">
                <a:latin typeface="Calibri" panose="020F0502020204030204" pitchFamily="34" charset="0"/>
              </a:rPr>
              <a:t>Física</a:t>
            </a:r>
          </a:p>
          <a:p>
            <a:pPr marL="0" indent="0">
              <a:buNone/>
            </a:pPr>
            <a:r>
              <a:rPr lang="x-none" sz="2000" b="1" dirty="0">
                <a:latin typeface="Calibri" panose="020F0502020204030204" pitchFamily="34" charset="0"/>
              </a:rPr>
              <a:t>053</a:t>
            </a:r>
            <a:r>
              <a:rPr lang="es-MX" sz="2000" b="1" dirty="0">
                <a:latin typeface="Calibri" panose="020F0502020204030204" pitchFamily="34" charset="0"/>
              </a:rPr>
              <a:t>	#</a:t>
            </a:r>
            <a:r>
              <a:rPr lang="x-none" sz="2000" b="1" dirty="0">
                <a:latin typeface="Calibri" panose="020F0502020204030204" pitchFamily="34" charset="0"/>
              </a:rPr>
              <a:t>4</a:t>
            </a:r>
            <a:r>
              <a:rPr lang="es-MX" sz="2000" b="1" dirty="0">
                <a:latin typeface="Calibri" panose="020F0502020204030204" pitchFamily="34" charset="0"/>
              </a:rPr>
              <a:t>	a</a:t>
            </a:r>
            <a:r>
              <a:rPr lang="es-MX" sz="2000" dirty="0">
                <a:latin typeface="Calibri" panose="020F0502020204030204" pitchFamily="34" charset="0"/>
              </a:rPr>
              <a:t> </a:t>
            </a:r>
            <a:r>
              <a:rPr lang="x-none" sz="2000" dirty="0" smtClean="0">
                <a:latin typeface="Calibri" panose="020F0502020204030204" pitchFamily="34" charset="0"/>
              </a:rPr>
              <a:t>TA347.D45</a:t>
            </a:r>
            <a:endParaRPr lang="x-none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x-none" sz="2000" dirty="0">
                <a:latin typeface="Calibri" panose="020F0502020204030204" pitchFamily="34" charset="0"/>
              </a:rPr>
              <a:t>		</a:t>
            </a:r>
            <a:r>
              <a:rPr lang="x-none" sz="2000" b="1" dirty="0">
                <a:latin typeface="Calibri" panose="020F0502020204030204" pitchFamily="34" charset="0"/>
              </a:rPr>
              <a:t>c  </a:t>
            </a:r>
            <a:r>
              <a:rPr lang="x-none" sz="2000" dirty="0" smtClean="0">
                <a:latin typeface="Calibri" panose="020F0502020204030204" pitchFamily="34" charset="0"/>
              </a:rPr>
              <a:t>Ingeniería</a:t>
            </a: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FUENTE EN LA QUE SE LOCALIZARON LOS DATOS PARA UN ENCABEZAMIENTO DE MATERIA</a:t>
            </a:r>
          </a:p>
          <a:p>
            <a:pPr marL="0" lv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Etiqueta:	</a:t>
            </a:r>
            <a:r>
              <a:rPr lang="es-MX" b="1" dirty="0" smtClean="0">
                <a:latin typeface="Calibri" panose="020F0502020204030204" pitchFamily="34" charset="0"/>
              </a:rPr>
              <a:t>670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 Cita de la fuente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b  </a:t>
            </a:r>
            <a:r>
              <a:rPr lang="es-MX" dirty="0">
                <a:latin typeface="Calibri" panose="020F0502020204030204" pitchFamily="34" charset="0"/>
              </a:rPr>
              <a:t>Información localizada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u</a:t>
            </a:r>
            <a:r>
              <a:rPr lang="es-MX" dirty="0">
                <a:latin typeface="Calibri" panose="020F0502020204030204" pitchFamily="34" charset="0"/>
              </a:rPr>
              <a:t>  Identificador Uniforme del Recurso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9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 </a:t>
            </a:r>
          </a:p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670 ##	a </a:t>
            </a:r>
            <a:r>
              <a:rPr lang="es-MX" sz="2200" dirty="0" smtClean="0">
                <a:latin typeface="Calibri" panose="020F0502020204030204" pitchFamily="34" charset="0"/>
              </a:rPr>
              <a:t>Biblioteca del Congreso (Estados Unidos), 24 de  marzo 2014: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</a:t>
            </a:r>
            <a:r>
              <a:rPr lang="es-MX" sz="2200" b="1" dirty="0" smtClean="0">
                <a:latin typeface="Calibri" panose="020F0502020204030204" pitchFamily="34" charset="0"/>
              </a:rPr>
              <a:t>b </a:t>
            </a:r>
            <a:r>
              <a:rPr lang="es-MX" sz="2200" dirty="0">
                <a:latin typeface="Calibri" panose="020F0502020204030204" pitchFamily="34" charset="0"/>
              </a:rPr>
              <a:t>catálogo electrónico</a:t>
            </a:r>
            <a:r>
              <a:rPr lang="es-MX" sz="2200" b="1" dirty="0">
                <a:latin typeface="Calibri" panose="020F0502020204030204" pitchFamily="34" charset="0"/>
              </a:rPr>
              <a:t> </a:t>
            </a:r>
            <a:r>
              <a:rPr lang="es-MX" sz="2200" dirty="0">
                <a:latin typeface="Calibri" panose="020F0502020204030204" pitchFamily="34" charset="0"/>
              </a:rPr>
              <a:t>(</a:t>
            </a:r>
            <a:r>
              <a:rPr lang="es-MX" sz="2200" dirty="0" smtClean="0">
                <a:latin typeface="Calibri" panose="020F0502020204030204" pitchFamily="34" charset="0"/>
              </a:rPr>
              <a:t>encabezamiento </a:t>
            </a:r>
            <a:r>
              <a:rPr lang="es-MX" sz="2200" dirty="0" err="1" smtClean="0">
                <a:latin typeface="Calibri" panose="020F0502020204030204" pitchFamily="34" charset="0"/>
              </a:rPr>
              <a:t>Ultrasonics</a:t>
            </a:r>
            <a:r>
              <a:rPr lang="es-MX" sz="2200" dirty="0">
                <a:latin typeface="Calibri" panose="020F0502020204030204" pitchFamily="34" charset="0"/>
              </a:rPr>
              <a:t>) </a:t>
            </a:r>
          </a:p>
          <a:p>
            <a:pPr marL="0" indent="0">
              <a:buNone/>
            </a:pPr>
            <a:r>
              <a:rPr lang="es-MX" sz="2200" dirty="0">
                <a:latin typeface="Calibri" panose="020F0502020204030204" pitchFamily="34" charset="0"/>
              </a:rPr>
              <a:t>	</a:t>
            </a:r>
            <a:r>
              <a:rPr lang="es-MX" sz="2200" dirty="0" smtClean="0">
                <a:latin typeface="Calibri" panose="020F0502020204030204" pitchFamily="34" charset="0"/>
              </a:rPr>
              <a:t>    </a:t>
            </a:r>
            <a:r>
              <a:rPr lang="es-MX" sz="2200" b="1" dirty="0" smtClean="0">
                <a:latin typeface="Calibri" panose="020F0502020204030204" pitchFamily="34" charset="0"/>
              </a:rPr>
              <a:t>u </a:t>
            </a:r>
            <a:r>
              <a:rPr lang="es-MX" sz="2200" u="sng" dirty="0">
                <a:latin typeface="Calibri" panose="020F0502020204030204" pitchFamily="34" charset="0"/>
                <a:hlinkClick r:id="rId2"/>
              </a:rPr>
              <a:t>http://authorities.loc.gov/</a:t>
            </a:r>
            <a:r>
              <a:rPr lang="es-MX" sz="2200" dirty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s-MX" sz="2200" b="1" dirty="0">
                <a:latin typeface="Calibri" panose="020F0502020204030204" pitchFamily="34" charset="0"/>
              </a:rPr>
              <a:t> </a:t>
            </a:r>
            <a:endParaRPr lang="es-MX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670 ##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a </a:t>
            </a:r>
            <a:r>
              <a:rPr lang="es-MX" dirty="0">
                <a:latin typeface="Calibri" panose="020F0502020204030204" pitchFamily="34" charset="0"/>
              </a:rPr>
              <a:t>LEMB, 1998: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b </a:t>
            </a:r>
            <a:r>
              <a:rPr lang="es-MX" dirty="0">
                <a:latin typeface="Calibri" panose="020F0502020204030204" pitchFamily="34" charset="0"/>
              </a:rPr>
              <a:t>v. 2, p. 1047 (ULTRASONIDO)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 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670 ##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a </a:t>
            </a:r>
            <a:r>
              <a:rPr lang="es-MX" dirty="0">
                <a:latin typeface="Calibri" panose="020F0502020204030204" pitchFamily="34" charset="0"/>
              </a:rPr>
              <a:t>LIBRUNAM, 24 de marzo </a:t>
            </a:r>
            <a:r>
              <a:rPr lang="es-MX" dirty="0" smtClean="0">
                <a:latin typeface="Calibri" panose="020F0502020204030204" pitchFamily="34" charset="0"/>
              </a:rPr>
              <a:t>2014: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      b </a:t>
            </a:r>
            <a:r>
              <a:rPr lang="es-MX" dirty="0">
                <a:latin typeface="Calibri" panose="020F0502020204030204" pitchFamily="34" charset="0"/>
              </a:rPr>
              <a:t>catálogo electrónico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(encabezamiento Ultrasonido)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</a:t>
            </a:r>
            <a:r>
              <a:rPr lang="es-MX" b="1" dirty="0" smtClean="0">
                <a:latin typeface="Calibri" panose="020F0502020204030204" pitchFamily="34" charset="0"/>
              </a:rPr>
              <a:t>u 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u="sng" dirty="0">
                <a:latin typeface="Calibri" panose="020F0502020204030204" pitchFamily="34" charset="0"/>
                <a:hlinkClick r:id="rId3"/>
              </a:rPr>
              <a:t>http://132.248.67.3:8991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1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marL="0" lvl="0" indent="0" algn="ct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NOTA GENERAL CON DESPLIEGUE AL PÚBLICO</a:t>
            </a:r>
          </a:p>
          <a:p>
            <a:pPr marL="0" lvl="0" indent="0" algn="ctr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680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 Encabezamiento hacia el que refiere el envío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i  </a:t>
            </a:r>
            <a:r>
              <a:rPr lang="es-MX" dirty="0">
                <a:latin typeface="Calibri" panose="020F0502020204030204" pitchFamily="34" charset="0"/>
              </a:rPr>
              <a:t> Texto explicativo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 algn="just">
              <a:buNone/>
            </a:pPr>
            <a:endParaRPr lang="es-MX" sz="2600" b="1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680 ##</a:t>
            </a:r>
            <a:r>
              <a:rPr lang="es-MX" b="1" dirty="0">
                <a:latin typeface="Calibri" panose="020F0502020204030204" pitchFamily="34" charset="0"/>
              </a:rPr>
              <a:t>	i </a:t>
            </a:r>
            <a:r>
              <a:rPr lang="es-MX" dirty="0">
                <a:latin typeface="Calibri" panose="020F0502020204030204" pitchFamily="34" charset="0"/>
              </a:rPr>
              <a:t>Bajo este encabezamiento, cuando se subdivide </a:t>
            </a:r>
            <a:r>
              <a:rPr lang="es-MX" dirty="0" smtClean="0">
                <a:latin typeface="Calibri" panose="020F0502020204030204" pitchFamily="34" charset="0"/>
              </a:rPr>
              <a:t>por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</a:t>
            </a:r>
            <a:r>
              <a:rPr lang="es-MX" dirty="0">
                <a:latin typeface="Calibri" panose="020F0502020204030204" pitchFamily="34" charset="0"/>
              </a:rPr>
              <a:t>lugar y </a:t>
            </a:r>
            <a:r>
              <a:rPr lang="es-MX" dirty="0" smtClean="0">
                <a:latin typeface="Calibri" panose="020F0502020204030204" pitchFamily="34" charset="0"/>
              </a:rPr>
              <a:t>la subdivisión </a:t>
            </a:r>
            <a:r>
              <a:rPr lang="es-MX" dirty="0">
                <a:latin typeface="Calibri" panose="020F0502020204030204" pitchFamily="34" charset="0"/>
              </a:rPr>
              <a:t>temática apropiada, se </a:t>
            </a:r>
            <a:r>
              <a:rPr lang="es-MX" dirty="0" smtClean="0">
                <a:latin typeface="Calibri" panose="020F0502020204030204" pitchFamily="34" charset="0"/>
              </a:rPr>
              <a:t>asientan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</a:t>
            </a:r>
            <a:r>
              <a:rPr lang="es-MX" dirty="0">
                <a:latin typeface="Calibri" panose="020F0502020204030204" pitchFamily="34" charset="0"/>
              </a:rPr>
              <a:t>las obras que </a:t>
            </a:r>
            <a:r>
              <a:rPr lang="es-MX" dirty="0" smtClean="0">
                <a:latin typeface="Calibri" panose="020F0502020204030204" pitchFamily="34" charset="0"/>
              </a:rPr>
              <a:t>discuten teorías</a:t>
            </a:r>
            <a:r>
              <a:rPr lang="es-MX" dirty="0">
                <a:latin typeface="Calibri" panose="020F0502020204030204" pitchFamily="34" charset="0"/>
              </a:rPr>
              <a:t>, métodos, historia</a:t>
            </a:r>
            <a:r>
              <a:rPr lang="es-MX" dirty="0" smtClean="0">
                <a:latin typeface="Calibri" panose="020F050202020403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</a:t>
            </a:r>
            <a:r>
              <a:rPr lang="es-MX" dirty="0">
                <a:latin typeface="Calibri" panose="020F0502020204030204" pitchFamily="34" charset="0"/>
              </a:rPr>
              <a:t>etc., de la disciplina de la </a:t>
            </a:r>
            <a:r>
              <a:rPr lang="es-MX" dirty="0" smtClean="0">
                <a:latin typeface="Calibri" panose="020F0502020204030204" pitchFamily="34" charset="0"/>
              </a:rPr>
              <a:t>bibliografía practica dentro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</a:t>
            </a:r>
            <a:r>
              <a:rPr lang="es-MX" dirty="0">
                <a:latin typeface="Calibri" panose="020F0502020204030204" pitchFamily="34" charset="0"/>
              </a:rPr>
              <a:t>de una región o país en particular</a:t>
            </a:r>
          </a:p>
          <a:p>
            <a:pPr marL="0" indent="0" algn="just">
              <a:buNone/>
            </a:pPr>
            <a:r>
              <a:rPr lang="es-MX" b="1" spc="-150" dirty="0" smtClean="0">
                <a:latin typeface="Calibri" panose="020F0502020204030204" pitchFamily="34" charset="0"/>
              </a:rPr>
              <a:t>                  a </a:t>
            </a:r>
            <a:r>
              <a:rPr lang="es-MX" spc="-150" dirty="0" smtClean="0">
                <a:latin typeface="Calibri" panose="020F0502020204030204" pitchFamily="34" charset="0"/>
              </a:rPr>
              <a:t>BIBLIOGRAFÍA-ESTADOS UNIDOS-HISTORIA</a:t>
            </a:r>
            <a:r>
              <a:rPr lang="es-MX" spc="-150" dirty="0">
                <a:latin typeface="Calibri" panose="020F0502020204030204" pitchFamily="34" charset="0"/>
              </a:rPr>
              <a:t>; </a:t>
            </a:r>
            <a:r>
              <a:rPr lang="es-MX" spc="-150" dirty="0" smtClean="0">
                <a:latin typeface="Calibri" panose="020F0502020204030204" pitchFamily="34" charset="0"/>
              </a:rPr>
              <a:t>BIBLIOGRAFÍA-</a:t>
            </a:r>
          </a:p>
          <a:p>
            <a:pPr marL="0" indent="0" algn="just">
              <a:buNone/>
            </a:pPr>
            <a:r>
              <a:rPr lang="es-MX" spc="-150" dirty="0">
                <a:latin typeface="Calibri" panose="020F0502020204030204" pitchFamily="34" charset="0"/>
              </a:rPr>
              <a:t> </a:t>
            </a:r>
            <a:r>
              <a:rPr lang="es-MX" spc="-150" dirty="0" smtClean="0">
                <a:latin typeface="Calibri" panose="020F0502020204030204" pitchFamily="34" charset="0"/>
              </a:rPr>
              <a:t>                     ESTADOS </a:t>
            </a:r>
            <a:r>
              <a:rPr lang="es-MX" spc="-150" dirty="0">
                <a:latin typeface="Calibri" panose="020F0502020204030204" pitchFamily="34" charset="0"/>
              </a:rPr>
              <a:t>UNIDOS-METODOLOGÍA.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87208" cy="51331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680 ##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i </a:t>
            </a:r>
            <a:r>
              <a:rPr lang="es-MX" dirty="0">
                <a:latin typeface="Calibri" panose="020F0502020204030204" pitchFamily="34" charset="0"/>
              </a:rPr>
              <a:t>Aquí se asientan las obras sobre sonido </a:t>
            </a:r>
            <a:r>
              <a:rPr lang="es-MX" dirty="0" smtClean="0">
                <a:latin typeface="Calibri" panose="020F0502020204030204" pitchFamily="34" charset="0"/>
              </a:rPr>
              <a:t>inaudible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para </a:t>
            </a:r>
            <a:r>
              <a:rPr lang="es-MX" dirty="0">
                <a:latin typeface="Calibri" panose="020F0502020204030204" pitchFamily="34" charset="0"/>
              </a:rPr>
              <a:t>el oído </a:t>
            </a:r>
            <a:r>
              <a:rPr lang="es-MX" dirty="0" smtClean="0">
                <a:latin typeface="Calibri" panose="020F0502020204030204" pitchFamily="34" charset="0"/>
              </a:rPr>
              <a:t>humano</a:t>
            </a:r>
            <a:r>
              <a:rPr lang="es-MX" dirty="0">
                <a:latin typeface="Calibri" panose="020F0502020204030204" pitchFamily="34" charset="0"/>
              </a:rPr>
              <a:t>, es decir, a </a:t>
            </a:r>
            <a:r>
              <a:rPr lang="es-MX" dirty="0" smtClean="0">
                <a:latin typeface="Calibri" panose="020F0502020204030204" pitchFamily="34" charset="0"/>
              </a:rPr>
              <a:t>frecuencias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</a:t>
            </a:r>
            <a:r>
              <a:rPr lang="es-MX" dirty="0">
                <a:latin typeface="Calibri" panose="020F0502020204030204" pitchFamily="34" charset="0"/>
              </a:rPr>
              <a:t>superiores a unos 20,000 </a:t>
            </a:r>
            <a:r>
              <a:rPr lang="es-MX" dirty="0" smtClean="0">
                <a:latin typeface="Calibri" panose="020F0502020204030204" pitchFamily="34" charset="0"/>
              </a:rPr>
              <a:t>ciclos.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 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680 ##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i </a:t>
            </a:r>
            <a:r>
              <a:rPr lang="es-MX" dirty="0">
                <a:latin typeface="Calibri" panose="020F0502020204030204" pitchFamily="34" charset="0"/>
              </a:rPr>
              <a:t>Aquí se asientan las obras sobre la historia de </a:t>
            </a:r>
            <a:r>
              <a:rPr lang="es-MX" dirty="0" smtClean="0">
                <a:latin typeface="Calibri" panose="020F0502020204030204" pitchFamily="34" charset="0"/>
              </a:rPr>
              <a:t>las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estructuras sociales</a:t>
            </a:r>
            <a:r>
              <a:rPr lang="es-MX" dirty="0">
                <a:latin typeface="Calibri" panose="020F0502020204030204" pitchFamily="34" charset="0"/>
              </a:rPr>
              <a:t>, las instituciones, la interacción</a:t>
            </a:r>
            <a:r>
              <a:rPr lang="es-MX" dirty="0" smtClean="0">
                <a:latin typeface="Calibri" panose="020F050202020403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</a:t>
            </a:r>
            <a:r>
              <a:rPr lang="es-MX" dirty="0">
                <a:latin typeface="Calibri" panose="020F0502020204030204" pitchFamily="34" charset="0"/>
              </a:rPr>
              <a:t>la estabilidad, </a:t>
            </a:r>
            <a:r>
              <a:rPr lang="es-MX" dirty="0" smtClean="0">
                <a:latin typeface="Calibri" panose="020F0502020204030204" pitchFamily="34" charset="0"/>
              </a:rPr>
              <a:t>problemas, cambios</a:t>
            </a:r>
            <a:r>
              <a:rPr lang="es-MX" dirty="0">
                <a:latin typeface="Calibri" panose="020F0502020204030204" pitchFamily="34" charset="0"/>
              </a:rPr>
              <a:t>, </a:t>
            </a:r>
            <a:r>
              <a:rPr lang="es-MX" dirty="0" err="1">
                <a:latin typeface="Calibri" panose="020F0502020204030204" pitchFamily="34" charset="0"/>
              </a:rPr>
              <a:t>etc</a:t>
            </a:r>
            <a:r>
              <a:rPr lang="es-MX" dirty="0">
                <a:latin typeface="Calibri" panose="020F0502020204030204" pitchFamily="34" charset="0"/>
              </a:rPr>
              <a:t>, </a:t>
            </a:r>
            <a:r>
              <a:rPr lang="es-MX" dirty="0" smtClean="0">
                <a:latin typeface="Calibri" panose="020F0502020204030204" pitchFamily="34" charset="0"/>
              </a:rPr>
              <a:t>tratadas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colectivamente</a:t>
            </a:r>
            <a:r>
              <a:rPr lang="es-MX" dirty="0">
                <a:latin typeface="Calibri" panose="020F0502020204030204" pitchFamily="34" charset="0"/>
              </a:rPr>
              <a:t>. Obras sobre la teoría del </a:t>
            </a:r>
            <a:r>
              <a:rPr lang="es-MX" dirty="0" smtClean="0">
                <a:latin typeface="Calibri" panose="020F0502020204030204" pitchFamily="34" charset="0"/>
              </a:rPr>
              <a:t>cambio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</a:t>
            </a:r>
            <a:r>
              <a:rPr lang="es-MX" dirty="0">
                <a:latin typeface="Calibri" panose="020F0502020204030204" pitchFamily="34" charset="0"/>
              </a:rPr>
              <a:t>social, así como el cambio social en determinados </a:t>
            </a:r>
            <a:r>
              <a:rPr lang="es-MX" dirty="0" smtClean="0">
                <a:latin typeface="Calibri" panose="020F0502020204030204" pitchFamily="34" charset="0"/>
              </a:rPr>
              <a:t>lugares</a:t>
            </a:r>
          </a:p>
          <a:p>
            <a:pPr marL="0" indent="0" algn="just">
              <a:buNone/>
            </a:pPr>
            <a:r>
              <a:rPr lang="es-MX">
                <a:latin typeface="Calibri" panose="020F0502020204030204" pitchFamily="34" charset="0"/>
              </a:rPr>
              <a:t> </a:t>
            </a:r>
            <a:r>
              <a:rPr lang="es-MX" smtClean="0">
                <a:latin typeface="Calibri" panose="020F0502020204030204" pitchFamily="34" charset="0"/>
              </a:rPr>
              <a:t>              </a:t>
            </a:r>
            <a:r>
              <a:rPr lang="es-MX" dirty="0" smtClean="0">
                <a:latin typeface="Calibri" panose="020F0502020204030204" pitchFamily="34" charset="0"/>
              </a:rPr>
              <a:t>se </a:t>
            </a:r>
            <a:r>
              <a:rPr lang="es-MX" dirty="0">
                <a:latin typeface="Calibri" panose="020F0502020204030204" pitchFamily="34" charset="0"/>
              </a:rPr>
              <a:t>asientan </a:t>
            </a:r>
            <a:r>
              <a:rPr lang="es-MX" dirty="0" smtClean="0">
                <a:latin typeface="Calibri" panose="020F0502020204030204" pitchFamily="34" charset="0"/>
              </a:rPr>
              <a:t>bajo.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CAMBIO SOCIAL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 marL="0" lvl="0" indent="0" algn="ct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NOTA DE ENVÍO A EJEMPLOS DE ENCABEZAMIENTO TEMÁTICO</a:t>
            </a:r>
          </a:p>
          <a:p>
            <a:pPr marL="0" lvl="0" indent="0" algn="ctr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681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  <a:r>
              <a:rPr lang="es-MX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   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Encabezamiento hacia el que refiere el envío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     i  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Texto explicativo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1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681</a:t>
            </a:r>
            <a:r>
              <a:rPr lang="es-MX" b="1" dirty="0">
                <a:latin typeface="Calibri" panose="020F0502020204030204" pitchFamily="34" charset="0"/>
              </a:rPr>
              <a:t>	##	i </a:t>
            </a:r>
            <a:r>
              <a:rPr lang="es-MX" dirty="0">
                <a:latin typeface="Calibri" panose="020F0502020204030204" pitchFamily="34" charset="0"/>
              </a:rPr>
              <a:t>Notas bajo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a </a:t>
            </a:r>
            <a:r>
              <a:rPr lang="es-MX" dirty="0">
                <a:latin typeface="Calibri" panose="020F0502020204030204" pitchFamily="34" charset="0"/>
              </a:rPr>
              <a:t>CAMBIO SOCIAL</a:t>
            </a:r>
            <a:r>
              <a:rPr lang="es-MX" b="1" dirty="0">
                <a:latin typeface="Calibri" panose="020F0502020204030204" pitchFamily="34" charset="0"/>
              </a:rPr>
              <a:t> ; </a:t>
            </a:r>
            <a:r>
              <a:rPr lang="es-MX" dirty="0" smtClean="0">
                <a:latin typeface="Calibri" panose="020F0502020204030204" pitchFamily="34" charset="0"/>
              </a:rPr>
              <a:t>SOCIOLOGÍA-HISTORIA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681	##	i </a:t>
            </a:r>
            <a:r>
              <a:rPr lang="es-MX" dirty="0">
                <a:latin typeface="Calibri" panose="020F0502020204030204" pitchFamily="34" charset="0"/>
              </a:rPr>
              <a:t>Nota bajo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a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CIENCIA DE LA </a:t>
            </a:r>
            <a:r>
              <a:rPr lang="es-MX" dirty="0" smtClean="0">
                <a:latin typeface="Calibri" panose="020F0502020204030204" pitchFamily="34" charset="0"/>
              </a:rPr>
              <a:t>ADMINISTRACIÓN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681	##	i </a:t>
            </a:r>
            <a:r>
              <a:rPr lang="es-MX" dirty="0">
                <a:latin typeface="Calibri" panose="020F0502020204030204" pitchFamily="34" charset="0"/>
              </a:rPr>
              <a:t>Nota bajo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a </a:t>
            </a:r>
            <a:r>
              <a:rPr lang="es-MX" dirty="0">
                <a:latin typeface="Calibri" panose="020F0502020204030204" pitchFamily="34" charset="0"/>
              </a:rPr>
              <a:t>OCÉANO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3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064896" cy="5205192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es-MX" sz="2900" b="1" dirty="0" smtClean="0">
                <a:latin typeface="Calibri" panose="020F0502020204030204" pitchFamily="34" charset="0"/>
              </a:rPr>
              <a:t>ASIENTO LIGADO AL ENCABEZAMIENTO TEMÁTICO</a:t>
            </a:r>
          </a:p>
          <a:p>
            <a:pPr marL="0" indent="0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750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Indicadores: </a:t>
            </a:r>
            <a:r>
              <a:rPr lang="es-MX" dirty="0">
                <a:latin typeface="Calibri" panose="020F0502020204030204" pitchFamily="34" charset="0"/>
              </a:rPr>
              <a:t>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0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Lista de Encabezamientos de la Biblioteca del Congreso   </a:t>
            </a:r>
          </a:p>
          <a:p>
            <a:pPr marL="0" indent="0" algn="just">
              <a:buNone/>
            </a:pPr>
            <a:r>
              <a:rPr lang="es-MX" dirty="0">
                <a:latin typeface="Calibri" panose="020F0502020204030204" pitchFamily="34" charset="0"/>
              </a:rPr>
              <a:t>                </a:t>
            </a:r>
            <a:r>
              <a:rPr lang="es-MX" dirty="0" smtClean="0">
                <a:latin typeface="Calibri" panose="020F0502020204030204" pitchFamily="34" charset="0"/>
              </a:rPr>
              <a:t>                   (</a:t>
            </a:r>
            <a:r>
              <a:rPr lang="es-MX" dirty="0">
                <a:latin typeface="Calibri" panose="020F0502020204030204" pitchFamily="34" charset="0"/>
              </a:rPr>
              <a:t>LCSH)/Archivo Autoridades de Nombres de NACO 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Calibri" panose="020F0502020204030204" pitchFamily="34" charset="0"/>
              </a:rPr>
              <a:t>                               1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LC Subject Headings for Children's Literature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2 </a:t>
            </a:r>
            <a:r>
              <a:rPr lang="es-MX" dirty="0">
                <a:latin typeface="Calibri" panose="020F0502020204030204" pitchFamily="34" charset="0"/>
              </a:rPr>
              <a:t>Medical </a:t>
            </a:r>
            <a:r>
              <a:rPr lang="es-MX" dirty="0" err="1">
                <a:latin typeface="Calibri" panose="020F0502020204030204" pitchFamily="34" charset="0"/>
              </a:rPr>
              <a:t>Subject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Headings</a:t>
            </a:r>
            <a:r>
              <a:rPr lang="es-MX" dirty="0">
                <a:latin typeface="Calibri" panose="020F0502020204030204" pitchFamily="34" charset="0"/>
              </a:rPr>
              <a:t> (</a:t>
            </a:r>
            <a:r>
              <a:rPr lang="es-MX" dirty="0" err="1">
                <a:latin typeface="Calibri" panose="020F0502020204030204" pitchFamily="34" charset="0"/>
              </a:rPr>
              <a:t>MeSH</a:t>
            </a:r>
            <a:r>
              <a:rPr lang="es-MX" dirty="0">
                <a:latin typeface="Calibri" panose="020F0502020204030204" pitchFamily="34" charset="0"/>
              </a:rPr>
              <a:t>)/Archivo de Autoridades </a:t>
            </a:r>
            <a:r>
              <a:rPr lang="es-MX" dirty="0" smtClean="0">
                <a:latin typeface="Calibri" panose="020F0502020204030204" pitchFamily="34" charset="0"/>
              </a:rPr>
              <a:t> de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                  la Biblioteca </a:t>
            </a:r>
            <a:r>
              <a:rPr lang="es-MX" dirty="0">
                <a:latin typeface="Calibri" panose="020F0502020204030204" pitchFamily="34" charset="0"/>
              </a:rPr>
              <a:t>Nacional de Medicina de los E.U.A. (NLM) </a:t>
            </a:r>
          </a:p>
          <a:p>
            <a:pPr marL="0" indent="0" algn="just">
              <a:buNone/>
            </a:pPr>
            <a:r>
              <a:rPr lang="en-US" b="1" dirty="0" smtClean="0">
                <a:latin typeface="Calibri" panose="020F0502020204030204" pitchFamily="34" charset="0"/>
              </a:rPr>
              <a:t>                               3 </a:t>
            </a:r>
            <a:r>
              <a:rPr lang="en-US" dirty="0">
                <a:latin typeface="Calibri" panose="020F0502020204030204" pitchFamily="34" charset="0"/>
              </a:rPr>
              <a:t>National Library of Agriculture (NAL) subject authority files </a:t>
            </a:r>
            <a:endParaRPr lang="es-MX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4 </a:t>
            </a:r>
            <a:r>
              <a:rPr lang="es-MX" dirty="0">
                <a:latin typeface="Calibri" panose="020F0502020204030204" pitchFamily="34" charset="0"/>
              </a:rPr>
              <a:t>Fuente no especificada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5 </a:t>
            </a:r>
            <a:r>
              <a:rPr lang="es-MX" dirty="0">
                <a:latin typeface="Calibri" panose="020F0502020204030204" pitchFamily="34" charset="0"/>
              </a:rPr>
              <a:t>Canadian </a:t>
            </a:r>
            <a:r>
              <a:rPr lang="es-MX" dirty="0" err="1">
                <a:latin typeface="Calibri" panose="020F0502020204030204" pitchFamily="34" charset="0"/>
              </a:rPr>
              <a:t>Subject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Headings</a:t>
            </a:r>
            <a:r>
              <a:rPr lang="es-MX" dirty="0">
                <a:latin typeface="Calibri" panose="020F0502020204030204" pitchFamily="34" charset="0"/>
              </a:rPr>
              <a:t>/Archivo </a:t>
            </a:r>
            <a:r>
              <a:rPr lang="es-MX" dirty="0" smtClean="0">
                <a:latin typeface="Calibri" panose="020F0502020204030204" pitchFamily="34" charset="0"/>
              </a:rPr>
              <a:t>de Autoridades de </a:t>
            </a:r>
            <a:r>
              <a:rPr lang="es-MX" dirty="0">
                <a:latin typeface="Calibri" panose="020F0502020204030204" pitchFamily="34" charset="0"/>
              </a:rPr>
              <a:t>la Biblioteca 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                  Nacional </a:t>
            </a:r>
            <a:r>
              <a:rPr lang="es-MX" dirty="0">
                <a:latin typeface="Calibri" panose="020F0502020204030204" pitchFamily="34" charset="0"/>
              </a:rPr>
              <a:t>de Canadá (NLC) </a:t>
            </a: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6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Répertoire</a:t>
            </a:r>
            <a:r>
              <a:rPr lang="es-MX" dirty="0">
                <a:latin typeface="Calibri" panose="020F0502020204030204" pitchFamily="34" charset="0"/>
              </a:rPr>
              <a:t> de vedettes-</a:t>
            </a:r>
            <a:r>
              <a:rPr lang="es-MX" dirty="0" err="1">
                <a:latin typeface="Calibri" panose="020F0502020204030204" pitchFamily="34" charset="0"/>
              </a:rPr>
              <a:t>màtiere</a:t>
            </a:r>
            <a:r>
              <a:rPr lang="es-MX" dirty="0"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7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Fuente especificada en el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b="1" dirty="0">
                <a:latin typeface="Calibri" panose="020F0502020204030204" pitchFamily="34" charset="0"/>
              </a:rPr>
              <a:t>$2</a:t>
            </a:r>
            <a:r>
              <a:rPr lang="es-MX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99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7920880" cy="50611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Códigos de </a:t>
            </a:r>
            <a:r>
              <a:rPr lang="es-MX" b="1" dirty="0" err="1">
                <a:latin typeface="Calibri" panose="020F0502020204030204" pitchFamily="34" charset="0"/>
              </a:rPr>
              <a:t>subcampo</a:t>
            </a:r>
            <a:r>
              <a:rPr lang="es-MX" b="1" dirty="0" smtClean="0">
                <a:latin typeface="Calibri" panose="020F0502020204030204" pitchFamily="34" charset="0"/>
              </a:rPr>
              <a:t>: </a:t>
            </a: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         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Encabezamiento temático</a:t>
            </a:r>
          </a:p>
          <a:p>
            <a:pPr marL="0" indent="0" algn="r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    b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Término temático a continuación del </a:t>
            </a:r>
            <a:r>
              <a:rPr lang="es-MX" dirty="0" smtClean="0">
                <a:latin typeface="Calibri" panose="020F0502020204030204" pitchFamily="34" charset="0"/>
              </a:rPr>
              <a:t>nombre geográfico usado como </a:t>
            </a:r>
            <a:r>
              <a:rPr lang="es-MX" dirty="0">
                <a:latin typeface="Calibri" panose="020F0502020204030204" pitchFamily="34" charset="0"/>
              </a:rPr>
              <a:t>elemento de entrada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v </a:t>
            </a:r>
            <a:r>
              <a:rPr lang="es-MX" dirty="0">
                <a:latin typeface="Calibri" panose="020F0502020204030204" pitchFamily="34" charset="0"/>
              </a:rPr>
              <a:t>Subdivisión de forma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 w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0 </a:t>
            </a:r>
            <a:r>
              <a:rPr lang="es-MX" dirty="0">
                <a:latin typeface="Calibri" panose="020F0502020204030204" pitchFamily="34" charset="0"/>
              </a:rPr>
              <a:t>Relación especial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1 </a:t>
            </a:r>
            <a:r>
              <a:rPr lang="es-MX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2 </a:t>
            </a:r>
            <a:r>
              <a:rPr lang="es-MX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 3 </a:t>
            </a:r>
            <a:r>
              <a:rPr lang="es-MX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x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y</a:t>
            </a:r>
            <a:r>
              <a:rPr lang="es-MX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z </a:t>
            </a:r>
            <a:r>
              <a:rPr lang="es-MX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0 </a:t>
            </a:r>
            <a:r>
              <a:rPr lang="es-MX" dirty="0">
                <a:latin typeface="Calibri" panose="020F0502020204030204" pitchFamily="34" charset="0"/>
              </a:rPr>
              <a:t>Número de control del registro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2 </a:t>
            </a:r>
            <a:r>
              <a:rPr lang="es-MX" dirty="0">
                <a:latin typeface="Calibri" panose="020F0502020204030204" pitchFamily="34" charset="0"/>
              </a:rPr>
              <a:t>Fuente del encabezamiento o término</a:t>
            </a:r>
            <a:r>
              <a:rPr lang="es-MX" dirty="0"/>
              <a:t>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1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6995120" cy="56372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750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# 0      a </a:t>
            </a:r>
            <a:r>
              <a:rPr lang="es-MX" dirty="0" err="1">
                <a:latin typeface="Calibri" panose="020F0502020204030204" pitchFamily="34" charset="0"/>
              </a:rPr>
              <a:t>Oncoloy</a:t>
            </a:r>
            <a:r>
              <a:rPr lang="es-MX" dirty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0 </a:t>
            </a:r>
            <a:r>
              <a:rPr lang="es-MX" dirty="0" err="1">
                <a:latin typeface="Calibri" panose="020F0502020204030204" pitchFamily="34" charset="0"/>
              </a:rPr>
              <a:t>sh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85094724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750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# 7      a </a:t>
            </a:r>
            <a:r>
              <a:rPr lang="es-MX" dirty="0">
                <a:latin typeface="Calibri" panose="020F0502020204030204" pitchFamily="34" charset="0"/>
              </a:rPr>
              <a:t>ONCOLOGÍA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2 </a:t>
            </a:r>
            <a:r>
              <a:rPr lang="es-MX" dirty="0" smtClean="0">
                <a:latin typeface="Calibri" panose="020F0502020204030204" pitchFamily="34" charset="0"/>
              </a:rPr>
              <a:t>LEMB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750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# 7      a </a:t>
            </a:r>
            <a:r>
              <a:rPr lang="es-MX" dirty="0">
                <a:latin typeface="Calibri" panose="020F0502020204030204" pitchFamily="34" charset="0"/>
              </a:rPr>
              <a:t>Oncología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</a:t>
            </a:r>
            <a:r>
              <a:rPr lang="es-MX" b="1" dirty="0" smtClean="0">
                <a:latin typeface="Calibri" panose="020F0502020204030204" pitchFamily="34" charset="0"/>
              </a:rPr>
              <a:t>2</a:t>
            </a:r>
            <a:r>
              <a:rPr lang="es-MX" dirty="0" smtClean="0">
                <a:latin typeface="Calibri" panose="020F0502020204030204" pitchFamily="34" charset="0"/>
              </a:rPr>
              <a:t> LIBRUNAM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750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# 0       a 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Econometry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0 </a:t>
            </a:r>
            <a:r>
              <a:rPr lang="es-MX" dirty="0" err="1">
                <a:latin typeface="Calibri" panose="020F0502020204030204" pitchFamily="34" charset="0"/>
              </a:rPr>
              <a:t>sh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85040763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750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# 7       a </a:t>
            </a:r>
            <a:r>
              <a:rPr lang="es-MX" dirty="0">
                <a:latin typeface="Calibri" panose="020F0502020204030204" pitchFamily="34" charset="0"/>
              </a:rPr>
              <a:t>ECONOMETRÍA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2 </a:t>
            </a:r>
            <a:r>
              <a:rPr lang="es-MX" dirty="0" smtClean="0">
                <a:latin typeface="Calibri" panose="020F0502020204030204" pitchFamily="34" charset="0"/>
              </a:rPr>
              <a:t>LEMB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750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# 7       a </a:t>
            </a:r>
            <a:r>
              <a:rPr lang="es-MX" dirty="0">
                <a:latin typeface="Calibri" panose="020F0502020204030204" pitchFamily="34" charset="0"/>
              </a:rPr>
              <a:t>Econometría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</a:t>
            </a:r>
            <a:r>
              <a:rPr lang="es-MX" b="1" dirty="0" smtClean="0">
                <a:latin typeface="Calibri" panose="020F0502020204030204" pitchFamily="34" charset="0"/>
              </a:rPr>
              <a:t>2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LIBRUNAM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075240" cy="53492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ENCABEZAMIENTO GENERAL</a:t>
            </a:r>
          </a:p>
          <a:p>
            <a:pPr marL="0" lv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150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Indicadores</a:t>
            </a:r>
            <a:r>
              <a:rPr lang="es-MX" dirty="0">
                <a:latin typeface="Calibri" panose="020F0502020204030204" pitchFamily="34" charset="0"/>
              </a:rPr>
              <a:t>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</a:t>
            </a:r>
            <a:r>
              <a:rPr lang="es-MX" dirty="0" smtClean="0">
                <a:latin typeface="Calibri" panose="020F0502020204030204" pitchFamily="34" charset="0"/>
              </a:rPr>
              <a:t>     </a:t>
            </a:r>
            <a:r>
              <a:rPr lang="es-MX" dirty="0">
                <a:latin typeface="Calibri" panose="020F0502020204030204" pitchFamily="34" charset="0"/>
              </a:rPr>
              <a:t>Segundo indicador: </a:t>
            </a:r>
            <a:r>
              <a:rPr lang="es-MX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Códigos </a:t>
            </a:r>
            <a:r>
              <a:rPr lang="es-MX" dirty="0">
                <a:latin typeface="Calibri" panose="020F0502020204030204" pitchFamily="34" charset="0"/>
              </a:rPr>
              <a:t>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Encabezamiento temático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b</a:t>
            </a:r>
            <a:r>
              <a:rPr lang="es-MX" dirty="0">
                <a:latin typeface="Calibri" panose="020F0502020204030204" pitchFamily="34" charset="0"/>
              </a:rPr>
              <a:t> Término temático a continuación del </a:t>
            </a:r>
            <a:r>
              <a:rPr lang="es-MX" dirty="0" smtClean="0">
                <a:latin typeface="Calibri" panose="020F0502020204030204" pitchFamily="34" charset="0"/>
              </a:rPr>
              <a:t>nombre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 </a:t>
            </a:r>
            <a:r>
              <a:rPr lang="es-MX" dirty="0" smtClean="0">
                <a:latin typeface="Calibri" panose="020F0502020204030204" pitchFamily="34" charset="0"/>
              </a:rPr>
              <a:t>  geográfico </a:t>
            </a:r>
            <a:r>
              <a:rPr lang="es-MX" dirty="0">
                <a:latin typeface="Calibri" panose="020F0502020204030204" pitchFamily="34" charset="0"/>
              </a:rPr>
              <a:t>usado como elemento de entrada</a:t>
            </a: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 </a:t>
            </a:r>
            <a:r>
              <a:rPr lang="es-MX" b="1" dirty="0" smtClean="0">
                <a:latin typeface="Calibri" panose="020F0502020204030204" pitchFamily="34" charset="0"/>
              </a:rPr>
              <a:t>                            v </a:t>
            </a:r>
            <a:r>
              <a:rPr lang="es-MX" dirty="0">
                <a:latin typeface="Calibri" panose="020F0502020204030204" pitchFamily="34" charset="0"/>
              </a:rPr>
              <a:t>Subdivisión de forma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x</a:t>
            </a:r>
            <a:r>
              <a:rPr lang="es-MX" dirty="0">
                <a:latin typeface="Calibri" panose="020F0502020204030204" pitchFamily="34" charset="0"/>
              </a:rPr>
              <a:t> Subdivisión temática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y</a:t>
            </a:r>
            <a:r>
              <a:rPr lang="es-MX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z </a:t>
            </a:r>
            <a:r>
              <a:rPr lang="es-MX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0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7704856" cy="5112568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buNone/>
            </a:pPr>
            <a:r>
              <a:rPr lang="es-MX" sz="8000" b="1" dirty="0" smtClean="0">
                <a:latin typeface="Calibri" panose="020F0502020204030204" pitchFamily="34" charset="0"/>
              </a:rPr>
              <a:t>ASIENTO LIGADO AL ENCABEZAMIENTO GEOGRÁFICO</a:t>
            </a:r>
          </a:p>
          <a:p>
            <a:pPr marL="0" lvl="0" indent="0" algn="ctr">
              <a:buNone/>
            </a:pPr>
            <a:endParaRPr lang="es-MX" sz="55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dirty="0" smtClean="0">
                <a:latin typeface="Calibri" panose="020F0502020204030204" pitchFamily="34" charset="0"/>
              </a:rPr>
              <a:t>Etiqueta</a:t>
            </a:r>
            <a:r>
              <a:rPr lang="es-MX" sz="7200" dirty="0">
                <a:latin typeface="Calibri" panose="020F0502020204030204" pitchFamily="34" charset="0"/>
              </a:rPr>
              <a:t>:	</a:t>
            </a:r>
            <a:r>
              <a:rPr lang="es-MX" sz="7200" b="1" dirty="0" smtClean="0">
                <a:latin typeface="Calibri" panose="020F0502020204030204" pitchFamily="34" charset="0"/>
              </a:rPr>
              <a:t>751</a:t>
            </a:r>
          </a:p>
          <a:p>
            <a:pPr marL="0" indent="0">
              <a:buNone/>
            </a:pPr>
            <a:endParaRPr lang="es-MX" sz="7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b="1" dirty="0">
                <a:latin typeface="Calibri" panose="020F0502020204030204" pitchFamily="34" charset="0"/>
              </a:rPr>
              <a:t>Indicadores: </a:t>
            </a:r>
            <a:r>
              <a:rPr lang="es-MX" sz="7200" dirty="0">
                <a:latin typeface="Calibri" panose="020F0502020204030204" pitchFamily="34" charset="0"/>
              </a:rPr>
              <a:t>Primer indicador: </a:t>
            </a:r>
            <a:r>
              <a:rPr lang="es-MX" sz="7200" b="1" dirty="0">
                <a:latin typeface="Calibri" panose="020F0502020204030204" pitchFamily="34" charset="0"/>
              </a:rPr>
              <a:t>#</a:t>
            </a:r>
            <a:endParaRPr lang="es-MX" sz="7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                       Segundo indicador: </a:t>
            </a:r>
          </a:p>
          <a:p>
            <a:pPr marL="0" indent="0" algn="ctr">
              <a:buNone/>
            </a:pPr>
            <a:r>
              <a:rPr lang="es-MX" sz="7200" b="1" dirty="0" smtClean="0">
                <a:latin typeface="Calibri" panose="020F0502020204030204" pitchFamily="34" charset="0"/>
              </a:rPr>
              <a:t>                    0</a:t>
            </a:r>
            <a:r>
              <a:rPr lang="es-MX" sz="7200" dirty="0" smtClean="0">
                <a:latin typeface="Calibri" panose="020F0502020204030204" pitchFamily="34" charset="0"/>
              </a:rPr>
              <a:t> </a:t>
            </a:r>
            <a:r>
              <a:rPr lang="es-MX" sz="7200" dirty="0">
                <a:latin typeface="Calibri" panose="020F0502020204030204" pitchFamily="34" charset="0"/>
              </a:rPr>
              <a:t>Lista de Encabezamientos de la Biblioteca del Congreso   </a:t>
            </a:r>
          </a:p>
          <a:p>
            <a:pPr marL="0" indent="0" algn="ctr">
              <a:buNone/>
            </a:pPr>
            <a:r>
              <a:rPr lang="es-MX" sz="7200" dirty="0">
                <a:latin typeface="Calibri" panose="020F0502020204030204" pitchFamily="34" charset="0"/>
              </a:rPr>
              <a:t>                (LCSH)/Archivo Autoridades de Nombres de NACO 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Calibri" panose="020F0502020204030204" pitchFamily="34" charset="0"/>
              </a:rPr>
              <a:t> 1</a:t>
            </a:r>
            <a:r>
              <a:rPr lang="en-US" sz="7200" dirty="0" smtClean="0">
                <a:latin typeface="Calibri" panose="020F0502020204030204" pitchFamily="34" charset="0"/>
              </a:rPr>
              <a:t> </a:t>
            </a:r>
            <a:r>
              <a:rPr lang="en-US" sz="7200" dirty="0">
                <a:latin typeface="Calibri" panose="020F0502020204030204" pitchFamily="34" charset="0"/>
              </a:rPr>
              <a:t>LC Subject Headings for Children's Literature </a:t>
            </a:r>
            <a:endParaRPr lang="es-MX" sz="7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7200" b="1" dirty="0" smtClean="0">
                <a:latin typeface="Calibri" panose="020F0502020204030204" pitchFamily="34" charset="0"/>
              </a:rPr>
              <a:t>                               2 </a:t>
            </a:r>
            <a:r>
              <a:rPr lang="es-MX" sz="7200" dirty="0">
                <a:latin typeface="Calibri" panose="020F0502020204030204" pitchFamily="34" charset="0"/>
              </a:rPr>
              <a:t>Medical </a:t>
            </a:r>
            <a:r>
              <a:rPr lang="es-MX" sz="7200" dirty="0" err="1">
                <a:latin typeface="Calibri" panose="020F0502020204030204" pitchFamily="34" charset="0"/>
              </a:rPr>
              <a:t>Subject</a:t>
            </a:r>
            <a:r>
              <a:rPr lang="es-MX" sz="7200" dirty="0">
                <a:latin typeface="Calibri" panose="020F0502020204030204" pitchFamily="34" charset="0"/>
              </a:rPr>
              <a:t> </a:t>
            </a:r>
            <a:r>
              <a:rPr lang="es-MX" sz="7200" dirty="0" err="1">
                <a:latin typeface="Calibri" panose="020F0502020204030204" pitchFamily="34" charset="0"/>
              </a:rPr>
              <a:t>Headings</a:t>
            </a:r>
            <a:r>
              <a:rPr lang="es-MX" sz="7200" dirty="0">
                <a:latin typeface="Calibri" panose="020F0502020204030204" pitchFamily="34" charset="0"/>
              </a:rPr>
              <a:t> (</a:t>
            </a:r>
            <a:r>
              <a:rPr lang="es-MX" sz="7200" dirty="0" err="1">
                <a:latin typeface="Calibri" panose="020F0502020204030204" pitchFamily="34" charset="0"/>
              </a:rPr>
              <a:t>MeSH</a:t>
            </a:r>
            <a:r>
              <a:rPr lang="es-MX" sz="7200" dirty="0">
                <a:latin typeface="Calibri" panose="020F0502020204030204" pitchFamily="34" charset="0"/>
              </a:rPr>
              <a:t>)/Archivo de Autoridades </a:t>
            </a:r>
            <a:r>
              <a:rPr lang="es-MX" sz="7200" dirty="0" smtClean="0">
                <a:latin typeface="Calibri" panose="020F0502020204030204" pitchFamily="34" charset="0"/>
              </a:rPr>
              <a:t>de</a:t>
            </a: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 </a:t>
            </a:r>
            <a:r>
              <a:rPr lang="es-MX" sz="7200" dirty="0" smtClean="0">
                <a:latin typeface="Calibri" panose="020F0502020204030204" pitchFamily="34" charset="0"/>
              </a:rPr>
              <a:t>                                  la Biblioteca </a:t>
            </a:r>
            <a:r>
              <a:rPr lang="es-MX" sz="7200" dirty="0">
                <a:latin typeface="Calibri" panose="020F0502020204030204" pitchFamily="34" charset="0"/>
              </a:rPr>
              <a:t>Nacional de Medicina de los E.U.A. (NLM) 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Calibri" panose="020F0502020204030204" pitchFamily="34" charset="0"/>
              </a:rPr>
              <a:t>                            3 </a:t>
            </a:r>
            <a:r>
              <a:rPr lang="en-US" sz="7200" dirty="0">
                <a:latin typeface="Calibri" panose="020F0502020204030204" pitchFamily="34" charset="0"/>
              </a:rPr>
              <a:t>National Library of Agriculture (NAL) subject authority files </a:t>
            </a:r>
            <a:endParaRPr lang="es-MX" sz="72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sz="7200" b="1" dirty="0">
                <a:latin typeface="Calibri" panose="020F0502020204030204" pitchFamily="34" charset="0"/>
              </a:rPr>
              <a:t> </a:t>
            </a:r>
            <a:r>
              <a:rPr lang="es-MX" sz="7200" b="1" dirty="0" smtClean="0">
                <a:latin typeface="Calibri" panose="020F0502020204030204" pitchFamily="34" charset="0"/>
              </a:rPr>
              <a:t>                               4 </a:t>
            </a:r>
            <a:r>
              <a:rPr lang="es-MX" sz="7200" dirty="0">
                <a:latin typeface="Calibri" panose="020F0502020204030204" pitchFamily="34" charset="0"/>
              </a:rPr>
              <a:t>Fuente no </a:t>
            </a:r>
            <a:r>
              <a:rPr lang="es-MX" sz="7200" dirty="0" smtClean="0">
                <a:latin typeface="Calibri" panose="020F0502020204030204" pitchFamily="34" charset="0"/>
              </a:rPr>
              <a:t>especificada</a:t>
            </a:r>
          </a:p>
          <a:p>
            <a:pPr marL="0" indent="0" algn="just">
              <a:buNone/>
            </a:pPr>
            <a:r>
              <a:rPr lang="es-MX" sz="7200" b="1" dirty="0">
                <a:latin typeface="Calibri" panose="020F0502020204030204" pitchFamily="34" charset="0"/>
              </a:rPr>
              <a:t> </a:t>
            </a:r>
            <a:r>
              <a:rPr lang="es-MX" sz="7200" b="1" dirty="0" smtClean="0">
                <a:latin typeface="Calibri" panose="020F0502020204030204" pitchFamily="34" charset="0"/>
              </a:rPr>
              <a:t>                               5 </a:t>
            </a:r>
            <a:r>
              <a:rPr lang="es-MX" sz="7200" dirty="0">
                <a:latin typeface="Calibri" panose="020F0502020204030204" pitchFamily="34" charset="0"/>
              </a:rPr>
              <a:t>Canadian </a:t>
            </a:r>
            <a:r>
              <a:rPr lang="es-MX" sz="7200" dirty="0" err="1">
                <a:latin typeface="Calibri" panose="020F0502020204030204" pitchFamily="34" charset="0"/>
              </a:rPr>
              <a:t>Subject</a:t>
            </a:r>
            <a:r>
              <a:rPr lang="es-MX" sz="7200" dirty="0">
                <a:latin typeface="Calibri" panose="020F0502020204030204" pitchFamily="34" charset="0"/>
              </a:rPr>
              <a:t> </a:t>
            </a:r>
            <a:r>
              <a:rPr lang="es-MX" sz="7200" dirty="0" err="1">
                <a:latin typeface="Calibri" panose="020F0502020204030204" pitchFamily="34" charset="0"/>
              </a:rPr>
              <a:t>Headings</a:t>
            </a:r>
            <a:r>
              <a:rPr lang="es-MX" sz="7200" dirty="0">
                <a:latin typeface="Calibri" panose="020F0502020204030204" pitchFamily="34" charset="0"/>
              </a:rPr>
              <a:t>/Archivo </a:t>
            </a:r>
            <a:r>
              <a:rPr lang="es-MX" sz="7200" dirty="0" smtClean="0">
                <a:latin typeface="Calibri" panose="020F0502020204030204" pitchFamily="34" charset="0"/>
              </a:rPr>
              <a:t>de </a:t>
            </a:r>
          </a:p>
          <a:p>
            <a:pPr marL="0" indent="0">
              <a:buNone/>
            </a:pPr>
            <a:r>
              <a:rPr lang="es-MX" sz="7200" dirty="0">
                <a:latin typeface="Calibri" panose="020F0502020204030204" pitchFamily="34" charset="0"/>
              </a:rPr>
              <a:t> </a:t>
            </a:r>
            <a:r>
              <a:rPr lang="es-MX" sz="7200" dirty="0" smtClean="0">
                <a:latin typeface="Calibri" panose="020F0502020204030204" pitchFamily="34" charset="0"/>
              </a:rPr>
              <a:t>                               </a:t>
            </a:r>
            <a:r>
              <a:rPr lang="es-MX" sz="7200" b="1" dirty="0" smtClean="0">
                <a:latin typeface="Calibri" panose="020F0502020204030204" pitchFamily="34" charset="0"/>
              </a:rPr>
              <a:t>   </a:t>
            </a:r>
            <a:r>
              <a:rPr lang="es-MX" sz="7200" dirty="0" smtClean="0">
                <a:latin typeface="Calibri" panose="020F0502020204030204" pitchFamily="34" charset="0"/>
              </a:rPr>
              <a:t>Autoridades de la Biblioteca Nacional de Canadá (NLC) </a:t>
            </a:r>
          </a:p>
          <a:p>
            <a:pPr marL="0" indent="0" algn="just">
              <a:buNone/>
            </a:pPr>
            <a:r>
              <a:rPr lang="es-MX" sz="7200" b="1" dirty="0" smtClean="0">
                <a:latin typeface="Calibri" panose="020F0502020204030204" pitchFamily="34" charset="0"/>
              </a:rPr>
              <a:t>                                6</a:t>
            </a:r>
            <a:r>
              <a:rPr lang="es-MX" sz="7200" dirty="0" smtClean="0">
                <a:latin typeface="Calibri" panose="020F0502020204030204" pitchFamily="34" charset="0"/>
              </a:rPr>
              <a:t> </a:t>
            </a:r>
            <a:r>
              <a:rPr lang="es-MX" sz="7200" dirty="0" err="1">
                <a:latin typeface="Calibri" panose="020F0502020204030204" pitchFamily="34" charset="0"/>
              </a:rPr>
              <a:t>Répertoire</a:t>
            </a:r>
            <a:r>
              <a:rPr lang="es-MX" sz="7200" dirty="0">
                <a:latin typeface="Calibri" panose="020F0502020204030204" pitchFamily="34" charset="0"/>
              </a:rPr>
              <a:t> de vedettes-</a:t>
            </a:r>
            <a:r>
              <a:rPr lang="es-MX" sz="7200" dirty="0" err="1">
                <a:latin typeface="Calibri" panose="020F0502020204030204" pitchFamily="34" charset="0"/>
              </a:rPr>
              <a:t>màtiere</a:t>
            </a:r>
            <a:r>
              <a:rPr lang="es-MX" sz="7200" dirty="0">
                <a:latin typeface="Calibri" panose="020F0502020204030204" pitchFamily="34" charset="0"/>
              </a:rPr>
              <a:t> </a:t>
            </a:r>
            <a:endParaRPr lang="es-MX" sz="72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MX" sz="7200" b="1" dirty="0">
                <a:latin typeface="Calibri" panose="020F0502020204030204" pitchFamily="34" charset="0"/>
              </a:rPr>
              <a:t> </a:t>
            </a:r>
            <a:r>
              <a:rPr lang="es-MX" sz="7200" b="1" dirty="0" smtClean="0">
                <a:latin typeface="Calibri" panose="020F0502020204030204" pitchFamily="34" charset="0"/>
              </a:rPr>
              <a:t>                               7</a:t>
            </a:r>
            <a:r>
              <a:rPr lang="es-MX" sz="7200" dirty="0" smtClean="0">
                <a:latin typeface="Calibri" panose="020F0502020204030204" pitchFamily="34" charset="0"/>
              </a:rPr>
              <a:t> </a:t>
            </a:r>
            <a:r>
              <a:rPr lang="es-MX" sz="7200" dirty="0">
                <a:latin typeface="Calibri" panose="020F0502020204030204" pitchFamily="34" charset="0"/>
              </a:rPr>
              <a:t>Fuente especificada en el </a:t>
            </a:r>
            <a:r>
              <a:rPr lang="es-MX" sz="7200" dirty="0" err="1">
                <a:latin typeface="Calibri" panose="020F0502020204030204" pitchFamily="34" charset="0"/>
              </a:rPr>
              <a:t>subcampo</a:t>
            </a:r>
            <a:r>
              <a:rPr lang="es-MX" sz="7200" dirty="0">
                <a:latin typeface="Calibri" panose="020F0502020204030204" pitchFamily="34" charset="0"/>
              </a:rPr>
              <a:t> </a:t>
            </a:r>
            <a:r>
              <a:rPr lang="es-MX" sz="7200" b="1" dirty="0">
                <a:latin typeface="Calibri" panose="020F0502020204030204" pitchFamily="34" charset="0"/>
              </a:rPr>
              <a:t>$2</a:t>
            </a:r>
            <a:r>
              <a:rPr lang="es-MX" sz="720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878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Códigos de </a:t>
            </a:r>
            <a:r>
              <a:rPr lang="es-MX" b="1" dirty="0" err="1">
                <a:latin typeface="Calibri" panose="020F0502020204030204" pitchFamily="34" charset="0"/>
              </a:rPr>
              <a:t>subcampo</a:t>
            </a:r>
            <a:r>
              <a:rPr lang="es-MX" b="1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        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Nombre geográfico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v </a:t>
            </a:r>
            <a:r>
              <a:rPr lang="es-MX" dirty="0">
                <a:latin typeface="Calibri" panose="020F0502020204030204" pitchFamily="34" charset="0"/>
              </a:rPr>
              <a:t>Subdivisión de forma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w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0 </a:t>
            </a:r>
            <a:r>
              <a:rPr lang="es-MX" dirty="0">
                <a:latin typeface="Calibri" panose="020F0502020204030204" pitchFamily="34" charset="0"/>
              </a:rPr>
              <a:t>Relación especial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1 </a:t>
            </a:r>
            <a:r>
              <a:rPr lang="es-MX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2 </a:t>
            </a:r>
            <a:r>
              <a:rPr lang="es-MX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3 </a:t>
            </a:r>
            <a:r>
              <a:rPr lang="es-MX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x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y</a:t>
            </a:r>
            <a:r>
              <a:rPr lang="es-MX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z </a:t>
            </a:r>
            <a:r>
              <a:rPr lang="es-MX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0 </a:t>
            </a:r>
            <a:r>
              <a:rPr lang="es-MX" dirty="0">
                <a:latin typeface="Calibri" panose="020F0502020204030204" pitchFamily="34" charset="0"/>
              </a:rPr>
              <a:t>Número de control del registro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2 </a:t>
            </a:r>
            <a:r>
              <a:rPr lang="es-MX" dirty="0">
                <a:latin typeface="Calibri" panose="020F0502020204030204" pitchFamily="34" charset="0"/>
              </a:rPr>
              <a:t>Fuente del encabezamiento o término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r>
              <a:rPr lang="es-MX" sz="2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EJEMPLOS:</a:t>
            </a:r>
            <a:endParaRPr lang="es-MX" sz="27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751</a:t>
            </a:r>
            <a:r>
              <a:rPr lang="es-MX" sz="2600" b="1" dirty="0">
                <a:latin typeface="Calibri" panose="020F0502020204030204" pitchFamily="34" charset="0"/>
              </a:rPr>
              <a:t> </a:t>
            </a:r>
            <a:r>
              <a:rPr lang="es-MX" sz="2600" b="1" dirty="0" smtClean="0">
                <a:latin typeface="Calibri" panose="020F0502020204030204" pitchFamily="34" charset="0"/>
              </a:rPr>
              <a:t>  #0</a:t>
            </a:r>
            <a:r>
              <a:rPr lang="es-MX" sz="2600" b="1" dirty="0">
                <a:latin typeface="Calibri" panose="020F0502020204030204" pitchFamily="34" charset="0"/>
              </a:rPr>
              <a:t>	a </a:t>
            </a:r>
            <a:r>
              <a:rPr lang="es-MX" sz="2600" dirty="0" err="1">
                <a:latin typeface="Calibri" panose="020F0502020204030204" pitchFamily="34" charset="0"/>
              </a:rPr>
              <a:t>Panama</a:t>
            </a:r>
            <a:r>
              <a:rPr lang="es-MX" sz="2600" dirty="0">
                <a:latin typeface="Calibri" panose="020F0502020204030204" pitchFamily="34" charset="0"/>
              </a:rPr>
              <a:t> Canal (</a:t>
            </a:r>
            <a:r>
              <a:rPr lang="es-MX" sz="2600" dirty="0" err="1">
                <a:latin typeface="Calibri" panose="020F0502020204030204" pitchFamily="34" charset="0"/>
              </a:rPr>
              <a:t>Panama</a:t>
            </a:r>
            <a:r>
              <a:rPr lang="es-MX" sz="2600" dirty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</a:t>
            </a:r>
            <a:r>
              <a:rPr lang="es-MX" sz="2600" b="1" dirty="0" smtClean="0">
                <a:latin typeface="Calibri" panose="020F0502020204030204" pitchFamily="34" charset="0"/>
              </a:rPr>
              <a:t>0 </a:t>
            </a:r>
            <a:r>
              <a:rPr lang="es-MX" sz="2600" dirty="0" err="1">
                <a:latin typeface="Calibri" panose="020F0502020204030204" pitchFamily="34" charset="0"/>
              </a:rPr>
              <a:t>sh</a:t>
            </a:r>
            <a:r>
              <a:rPr lang="es-MX" sz="2600" dirty="0">
                <a:latin typeface="Calibri" panose="020F0502020204030204" pitchFamily="34" charset="0"/>
              </a:rPr>
              <a:t> </a:t>
            </a:r>
            <a:r>
              <a:rPr lang="es-MX" sz="2600" dirty="0" smtClean="0">
                <a:latin typeface="Calibri" panose="020F0502020204030204" pitchFamily="34" charset="0"/>
              </a:rPr>
              <a:t>85097339</a:t>
            </a:r>
          </a:p>
          <a:p>
            <a:pPr marL="0" indent="0">
              <a:buNone/>
            </a:pP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751   #7</a:t>
            </a:r>
            <a:r>
              <a:rPr lang="es-MX" sz="2600" b="1" dirty="0">
                <a:latin typeface="Calibri" panose="020F0502020204030204" pitchFamily="34" charset="0"/>
              </a:rPr>
              <a:t>	a </a:t>
            </a:r>
            <a:r>
              <a:rPr lang="es-MX" sz="2600" dirty="0">
                <a:latin typeface="Calibri" panose="020F0502020204030204" pitchFamily="34" charset="0"/>
              </a:rPr>
              <a:t>Canal de Panamá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</a:t>
            </a:r>
            <a:r>
              <a:rPr lang="es-MX" sz="2600" b="1" dirty="0" smtClean="0">
                <a:latin typeface="Calibri" panose="020F0502020204030204" pitchFamily="34" charset="0"/>
              </a:rPr>
              <a:t>2 </a:t>
            </a:r>
            <a:r>
              <a:rPr lang="es-MX" sz="2600" dirty="0" smtClean="0">
                <a:latin typeface="Calibri" panose="020F0502020204030204" pitchFamily="34" charset="0"/>
              </a:rPr>
              <a:t>LIBRUNAM</a:t>
            </a:r>
          </a:p>
          <a:p>
            <a:pPr marL="0" indent="0">
              <a:buNone/>
            </a:pP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751   #7</a:t>
            </a:r>
            <a:r>
              <a:rPr lang="es-MX" sz="2600" b="1" dirty="0">
                <a:latin typeface="Calibri" panose="020F0502020204030204" pitchFamily="34" charset="0"/>
              </a:rPr>
              <a:t>	a </a:t>
            </a:r>
            <a:r>
              <a:rPr lang="es-MX" sz="2600" dirty="0">
                <a:latin typeface="Calibri" panose="020F0502020204030204" pitchFamily="34" charset="0"/>
              </a:rPr>
              <a:t>CANAL DE PANAMÁ		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</a:t>
            </a:r>
            <a:r>
              <a:rPr lang="es-MX" sz="2600" b="1" dirty="0" smtClean="0">
                <a:latin typeface="Calibri" panose="020F0502020204030204" pitchFamily="34" charset="0"/>
              </a:rPr>
              <a:t>2 </a:t>
            </a:r>
            <a:r>
              <a:rPr lang="es-MX" sz="2600" dirty="0">
                <a:latin typeface="Calibri" panose="020F0502020204030204" pitchFamily="34" charset="0"/>
              </a:rPr>
              <a:t>LEMB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751   #0</a:t>
            </a:r>
            <a:r>
              <a:rPr lang="es-MX" sz="2600" b="1" dirty="0">
                <a:latin typeface="Calibri" panose="020F0502020204030204" pitchFamily="34" charset="0"/>
              </a:rPr>
              <a:t>	a </a:t>
            </a:r>
            <a:r>
              <a:rPr lang="es-MX" sz="2600" dirty="0">
                <a:latin typeface="Calibri" panose="020F0502020204030204" pitchFamily="34" charset="0"/>
              </a:rPr>
              <a:t>Sierra Gorda (</a:t>
            </a:r>
            <a:r>
              <a:rPr lang="es-MX" sz="2600" dirty="0" err="1">
                <a:latin typeface="Calibri" panose="020F0502020204030204" pitchFamily="34" charset="0"/>
              </a:rPr>
              <a:t>Mexico</a:t>
            </a:r>
            <a:r>
              <a:rPr lang="es-MX" sz="2600" dirty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</a:t>
            </a:r>
            <a:r>
              <a:rPr lang="es-MX" sz="2600" b="1" dirty="0" smtClean="0">
                <a:latin typeface="Calibri" panose="020F0502020204030204" pitchFamily="34" charset="0"/>
              </a:rPr>
              <a:t>0 </a:t>
            </a:r>
            <a:r>
              <a:rPr lang="es-MX" sz="2600" dirty="0" err="1">
                <a:latin typeface="Calibri" panose="020F0502020204030204" pitchFamily="34" charset="0"/>
              </a:rPr>
              <a:t>sh</a:t>
            </a:r>
            <a:r>
              <a:rPr lang="es-MX" sz="2600" dirty="0">
                <a:latin typeface="Calibri" panose="020F0502020204030204" pitchFamily="34" charset="0"/>
              </a:rPr>
              <a:t> </a:t>
            </a:r>
            <a:r>
              <a:rPr lang="es-MX" sz="2600" dirty="0" smtClean="0">
                <a:latin typeface="Calibri" panose="020F0502020204030204" pitchFamily="34" charset="0"/>
              </a:rPr>
              <a:t>88007367</a:t>
            </a:r>
          </a:p>
          <a:p>
            <a:pPr marL="0" indent="0">
              <a:buNone/>
            </a:pP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751   #7</a:t>
            </a:r>
            <a:r>
              <a:rPr lang="es-MX" sz="2600" b="1" dirty="0">
                <a:latin typeface="Calibri" panose="020F0502020204030204" pitchFamily="34" charset="0"/>
              </a:rPr>
              <a:t>	a </a:t>
            </a:r>
            <a:r>
              <a:rPr lang="es-MX" sz="2600" dirty="0">
                <a:latin typeface="Calibri" panose="020F0502020204030204" pitchFamily="34" charset="0"/>
              </a:rPr>
              <a:t>Sierra Gorda (México)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</a:t>
            </a:r>
            <a:r>
              <a:rPr lang="en-US" sz="2600" b="1" dirty="0" smtClean="0">
                <a:latin typeface="Calibri" panose="020F0502020204030204" pitchFamily="34" charset="0"/>
              </a:rPr>
              <a:t>2 </a:t>
            </a:r>
            <a:r>
              <a:rPr lang="en-US" sz="2600" dirty="0">
                <a:latin typeface="Calibri" panose="020F0502020204030204" pitchFamily="34" charset="0"/>
              </a:rPr>
              <a:t>LIBRUNAM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libri" panose="020F0502020204030204" pitchFamily="34" charset="0"/>
              </a:rPr>
              <a:t> 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b="1" dirty="0" smtClean="0">
                <a:latin typeface="Calibri" panose="020F0502020204030204" pitchFamily="34" charset="0"/>
              </a:rPr>
              <a:t>751   #0</a:t>
            </a:r>
            <a:r>
              <a:rPr lang="en-US" sz="2600" b="1" dirty="0">
                <a:latin typeface="Calibri" panose="020F0502020204030204" pitchFamily="34" charset="0"/>
              </a:rPr>
              <a:t>	a </a:t>
            </a:r>
            <a:r>
              <a:rPr lang="en-US" sz="2600" dirty="0">
                <a:latin typeface="Calibri" panose="020F0502020204030204" pitchFamily="34" charset="0"/>
              </a:rPr>
              <a:t>Atlantic States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</a:rPr>
              <a:t>	</a:t>
            </a:r>
            <a:r>
              <a:rPr lang="en-US" sz="2600" b="1" dirty="0" smtClean="0">
                <a:latin typeface="Calibri" panose="020F0502020204030204" pitchFamily="34" charset="0"/>
              </a:rPr>
              <a:t>0 </a:t>
            </a:r>
            <a:r>
              <a:rPr lang="en-US" sz="2600" dirty="0" err="1">
                <a:latin typeface="Calibri" panose="020F0502020204030204" pitchFamily="34" charset="0"/>
              </a:rPr>
              <a:t>sh</a:t>
            </a:r>
            <a:r>
              <a:rPr lang="en-US" sz="2600" dirty="0">
                <a:latin typeface="Calibri" panose="020F0502020204030204" pitchFamily="34" charset="0"/>
              </a:rPr>
              <a:t> </a:t>
            </a:r>
            <a:r>
              <a:rPr lang="en-US" sz="2600" dirty="0" smtClean="0">
                <a:latin typeface="Calibri" panose="020F0502020204030204" pitchFamily="34" charset="0"/>
              </a:rPr>
              <a:t>85009208</a:t>
            </a:r>
          </a:p>
          <a:p>
            <a:pPr marL="0" indent="0">
              <a:buNone/>
            </a:pP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751   #7</a:t>
            </a:r>
            <a:r>
              <a:rPr lang="es-MX" sz="2600" b="1" dirty="0">
                <a:latin typeface="Calibri" panose="020F0502020204030204" pitchFamily="34" charset="0"/>
              </a:rPr>
              <a:t>	a </a:t>
            </a:r>
            <a:r>
              <a:rPr lang="es-MX" sz="2600" dirty="0">
                <a:latin typeface="Calibri" panose="020F0502020204030204" pitchFamily="34" charset="0"/>
              </a:rPr>
              <a:t>Estados del Atlántico (Estados Unidos)</a:t>
            </a:r>
          </a:p>
          <a:p>
            <a:pPr marL="0" indent="0">
              <a:buNone/>
            </a:pPr>
            <a:r>
              <a:rPr lang="es-MX" sz="2600" b="1" dirty="0">
                <a:latin typeface="Calibri" panose="020F0502020204030204" pitchFamily="34" charset="0"/>
              </a:rPr>
              <a:t>	</a:t>
            </a:r>
            <a:r>
              <a:rPr lang="es-MX" sz="2600" b="1" dirty="0" smtClean="0">
                <a:latin typeface="Calibri" panose="020F0502020204030204" pitchFamily="34" charset="0"/>
              </a:rPr>
              <a:t>2 </a:t>
            </a:r>
            <a:r>
              <a:rPr lang="es-MX" sz="2600" dirty="0">
                <a:latin typeface="Calibri" panose="020F0502020204030204" pitchFamily="34" charset="0"/>
              </a:rPr>
              <a:t>LIBRUNAM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19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7992888" cy="5493224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ASIENTO LIGADO AL ENCABEZAMIENTO DE GÉNERO/FORMA</a:t>
            </a: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Etiqueta</a:t>
            </a:r>
            <a:r>
              <a:rPr lang="es-MX" dirty="0">
                <a:latin typeface="Calibri" panose="020F0502020204030204" pitchFamily="34" charset="0"/>
              </a:rPr>
              <a:t>:	</a:t>
            </a:r>
            <a:r>
              <a:rPr lang="es-MX" b="1" dirty="0" smtClean="0">
                <a:latin typeface="Calibri" panose="020F0502020204030204" pitchFamily="34" charset="0"/>
              </a:rPr>
              <a:t>755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 Segundo indicador: 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             0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Lista de Encabezamientos de la Biblioteca del Congreso  </a:t>
            </a:r>
            <a:r>
              <a:rPr lang="es-MX" dirty="0" smtClean="0">
                <a:latin typeface="Calibri" panose="020F0502020204030204" pitchFamily="34" charset="0"/>
              </a:rPr>
              <a:t>  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Calibri" panose="020F0502020204030204" pitchFamily="34" charset="0"/>
              </a:rPr>
              <a:t>          </a:t>
            </a: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          (</a:t>
            </a:r>
            <a:r>
              <a:rPr lang="es-MX" dirty="0">
                <a:latin typeface="Calibri" panose="020F0502020204030204" pitchFamily="34" charset="0"/>
              </a:rPr>
              <a:t>LCSH)/Archivo Autoridades de Nombres de NACO </a:t>
            </a:r>
          </a:p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</a:rPr>
              <a:t>                             1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LC Subject Headings for Children's Literature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2 </a:t>
            </a:r>
            <a:r>
              <a:rPr lang="es-MX" dirty="0">
                <a:latin typeface="Calibri" panose="020F0502020204030204" pitchFamily="34" charset="0"/>
              </a:rPr>
              <a:t>Medical </a:t>
            </a:r>
            <a:r>
              <a:rPr lang="es-MX" dirty="0" err="1">
                <a:latin typeface="Calibri" panose="020F0502020204030204" pitchFamily="34" charset="0"/>
              </a:rPr>
              <a:t>Subject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Headings</a:t>
            </a:r>
            <a:r>
              <a:rPr lang="es-MX" dirty="0">
                <a:latin typeface="Calibri" panose="020F0502020204030204" pitchFamily="34" charset="0"/>
              </a:rPr>
              <a:t> (</a:t>
            </a:r>
            <a:r>
              <a:rPr lang="es-MX" dirty="0" err="1">
                <a:latin typeface="Calibri" panose="020F0502020204030204" pitchFamily="34" charset="0"/>
              </a:rPr>
              <a:t>MeSH</a:t>
            </a:r>
            <a:r>
              <a:rPr lang="es-MX" dirty="0">
                <a:latin typeface="Calibri" panose="020F0502020204030204" pitchFamily="34" charset="0"/>
              </a:rPr>
              <a:t>)/Archivo de Autoridades </a:t>
            </a:r>
            <a:r>
              <a:rPr lang="es-MX" dirty="0" smtClean="0">
                <a:latin typeface="Calibri" panose="020F0502020204030204" pitchFamily="34" charset="0"/>
              </a:rPr>
              <a:t>de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                 la Biblioteca </a:t>
            </a:r>
            <a:r>
              <a:rPr lang="es-MX" dirty="0">
                <a:latin typeface="Calibri" panose="020F0502020204030204" pitchFamily="34" charset="0"/>
              </a:rPr>
              <a:t>Nacional de Medicina de los E.U.A. (NLM) </a:t>
            </a:r>
          </a:p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</a:rPr>
              <a:t>                              3 </a:t>
            </a:r>
            <a:r>
              <a:rPr lang="en-US" dirty="0">
                <a:latin typeface="Calibri" panose="020F0502020204030204" pitchFamily="34" charset="0"/>
              </a:rPr>
              <a:t>National Library of Agriculture (NAL) subject authority files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4 </a:t>
            </a:r>
            <a:r>
              <a:rPr lang="es-MX" dirty="0">
                <a:latin typeface="Calibri" panose="020F0502020204030204" pitchFamily="34" charset="0"/>
              </a:rPr>
              <a:t>Fuente no especificada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5 </a:t>
            </a:r>
            <a:r>
              <a:rPr lang="es-MX" dirty="0">
                <a:latin typeface="Calibri" panose="020F0502020204030204" pitchFamily="34" charset="0"/>
              </a:rPr>
              <a:t>Canadian </a:t>
            </a:r>
            <a:r>
              <a:rPr lang="es-MX" dirty="0" err="1">
                <a:latin typeface="Calibri" panose="020F0502020204030204" pitchFamily="34" charset="0"/>
              </a:rPr>
              <a:t>Subject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Headings</a:t>
            </a:r>
            <a:r>
              <a:rPr lang="es-MX" dirty="0">
                <a:latin typeface="Calibri" panose="020F0502020204030204" pitchFamily="34" charset="0"/>
              </a:rPr>
              <a:t>/Archivo de </a:t>
            </a:r>
            <a:r>
              <a:rPr lang="es-MX" dirty="0" smtClean="0">
                <a:latin typeface="Calibri" panose="020F0502020204030204" pitchFamily="34" charset="0"/>
              </a:rPr>
              <a:t>Autoridades </a:t>
            </a:r>
            <a:r>
              <a:rPr lang="es-MX" dirty="0">
                <a:latin typeface="Calibri" panose="020F0502020204030204" pitchFamily="34" charset="0"/>
              </a:rPr>
              <a:t>de </a:t>
            </a:r>
            <a:r>
              <a:rPr lang="es-MX" dirty="0" smtClean="0">
                <a:latin typeface="Calibri" panose="020F0502020204030204" pitchFamily="34" charset="0"/>
              </a:rPr>
              <a:t>la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</a:rPr>
              <a:t>                                Biblioteca </a:t>
            </a:r>
            <a:r>
              <a:rPr lang="es-MX" dirty="0">
                <a:latin typeface="Calibri" panose="020F0502020204030204" pitchFamily="34" charset="0"/>
              </a:rPr>
              <a:t>Nacional de Canadá (NLC)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6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Répertoire</a:t>
            </a:r>
            <a:r>
              <a:rPr lang="es-MX" dirty="0">
                <a:latin typeface="Calibri" panose="020F0502020204030204" pitchFamily="34" charset="0"/>
              </a:rPr>
              <a:t> de vedettes-</a:t>
            </a:r>
            <a:r>
              <a:rPr lang="es-MX" dirty="0" err="1">
                <a:latin typeface="Calibri" panose="020F0502020204030204" pitchFamily="34" charset="0"/>
              </a:rPr>
              <a:t>màtiere</a:t>
            </a:r>
            <a:r>
              <a:rPr lang="es-MX" dirty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  7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Fuente especificada en el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b="1" dirty="0">
                <a:latin typeface="Calibri" panose="020F0502020204030204" pitchFamily="34" charset="0"/>
              </a:rPr>
              <a:t>$2</a:t>
            </a:r>
            <a:r>
              <a:rPr lang="es-MX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41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Códigos de </a:t>
            </a:r>
            <a:r>
              <a:rPr lang="es-MX" b="1" dirty="0" err="1">
                <a:latin typeface="Calibri" panose="020F0502020204030204" pitchFamily="34" charset="0"/>
              </a:rPr>
              <a:t>subcampo</a:t>
            </a:r>
            <a:r>
              <a:rPr lang="es-MX" b="1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dirty="0" smtClean="0">
                <a:latin typeface="Calibri" panose="020F0502020204030204" pitchFamily="34" charset="0"/>
              </a:rPr>
              <a:t>              </a:t>
            </a:r>
            <a:r>
              <a:rPr lang="es-MX" b="1" dirty="0" smtClean="0">
                <a:latin typeface="Calibri" panose="020F0502020204030204" pitchFamily="34" charset="0"/>
              </a:rPr>
              <a:t>a </a:t>
            </a:r>
            <a:r>
              <a:rPr lang="es-MX" dirty="0">
                <a:latin typeface="Calibri" panose="020F0502020204030204" pitchFamily="34" charset="0"/>
              </a:rPr>
              <a:t>Término de género y forma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v </a:t>
            </a:r>
            <a:r>
              <a:rPr lang="es-MX" dirty="0">
                <a:latin typeface="Calibri" panose="020F0502020204030204" pitchFamily="34" charset="0"/>
              </a:rPr>
              <a:t>Subdivisión de forma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                            w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 de control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0 </a:t>
            </a:r>
            <a:r>
              <a:rPr lang="es-MX" dirty="0">
                <a:latin typeface="Calibri" panose="020F0502020204030204" pitchFamily="34" charset="0"/>
              </a:rPr>
              <a:t>Relación especial</a:t>
            </a:r>
            <a:r>
              <a:rPr lang="es-MX" b="1" dirty="0">
                <a:latin typeface="Calibri" panose="020F0502020204030204" pitchFamily="34" charset="0"/>
              </a:rPr>
              <a:t> 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1 </a:t>
            </a:r>
            <a:r>
              <a:rPr lang="es-MX" dirty="0">
                <a:latin typeface="Calibri" panose="020F0502020204030204" pitchFamily="34" charset="0"/>
              </a:rPr>
              <a:t>Restricción de uso para generar envíos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2 </a:t>
            </a:r>
            <a:r>
              <a:rPr lang="es-MX" dirty="0">
                <a:latin typeface="Calibri" panose="020F0502020204030204" pitchFamily="34" charset="0"/>
              </a:rPr>
              <a:t>Forma precedente del nombre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         3 </a:t>
            </a:r>
            <a:r>
              <a:rPr lang="es-MX" dirty="0">
                <a:latin typeface="Calibri" panose="020F0502020204030204" pitchFamily="34" charset="0"/>
              </a:rPr>
              <a:t>Despliegue de la referencia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 smtClean="0">
                <a:latin typeface="Calibri" panose="020F0502020204030204" pitchFamily="34" charset="0"/>
              </a:rPr>
              <a:t>x</a:t>
            </a:r>
            <a:r>
              <a:rPr lang="es-MX" dirty="0" smtClean="0">
                <a:latin typeface="Calibri" panose="020F0502020204030204" pitchFamily="34" charset="0"/>
              </a:rPr>
              <a:t> </a:t>
            </a:r>
            <a:r>
              <a:rPr lang="es-MX" dirty="0">
                <a:latin typeface="Calibri" panose="020F0502020204030204" pitchFamily="34" charset="0"/>
              </a:rPr>
              <a:t>Subdivisión temática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y</a:t>
            </a:r>
            <a:r>
              <a:rPr lang="es-MX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z </a:t>
            </a:r>
            <a:r>
              <a:rPr lang="es-MX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0 </a:t>
            </a:r>
            <a:r>
              <a:rPr lang="es-MX" dirty="0">
                <a:latin typeface="Calibri" panose="020F0502020204030204" pitchFamily="34" charset="0"/>
              </a:rPr>
              <a:t>Número de control del registro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	2 </a:t>
            </a:r>
            <a:r>
              <a:rPr lang="es-MX" dirty="0">
                <a:latin typeface="Calibri" panose="020F0502020204030204" pitchFamily="34" charset="0"/>
              </a:rPr>
              <a:t>Fuente del encabezamiento o término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6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755   #0</a:t>
            </a:r>
            <a:r>
              <a:rPr lang="es-MX" b="1" dirty="0">
                <a:latin typeface="Calibri" panose="020F0502020204030204" pitchFamily="34" charset="0"/>
              </a:rPr>
              <a:t>	a </a:t>
            </a:r>
            <a:r>
              <a:rPr lang="es-MX" dirty="0">
                <a:latin typeface="Calibri" panose="020F0502020204030204" pitchFamily="34" charset="0"/>
              </a:rPr>
              <a:t>Films </a:t>
            </a:r>
            <a:r>
              <a:rPr lang="es-MX" dirty="0" err="1">
                <a:latin typeface="Calibri" panose="020F0502020204030204" pitchFamily="34" charset="0"/>
              </a:rPr>
              <a:t>for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people</a:t>
            </a:r>
            <a:r>
              <a:rPr lang="es-MX" dirty="0">
                <a:latin typeface="Calibri" panose="020F0502020204030204" pitchFamily="34" charset="0"/>
              </a:rPr>
              <a:t> </a:t>
            </a:r>
            <a:r>
              <a:rPr lang="es-MX" dirty="0" err="1">
                <a:latin typeface="Calibri" panose="020F0502020204030204" pitchFamily="34" charset="0"/>
              </a:rPr>
              <a:t>with</a:t>
            </a:r>
            <a:r>
              <a:rPr lang="es-MX" dirty="0">
                <a:latin typeface="Calibri" panose="020F0502020204030204" pitchFamily="34" charset="0"/>
              </a:rPr>
              <a:t> visual </a:t>
            </a:r>
            <a:r>
              <a:rPr lang="es-MX" dirty="0" err="1">
                <a:latin typeface="Calibri" panose="020F0502020204030204" pitchFamily="34" charset="0"/>
              </a:rPr>
              <a:t>disabilities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0 </a:t>
            </a:r>
            <a:r>
              <a:rPr lang="es-MX" dirty="0">
                <a:latin typeface="Calibri" panose="020F0502020204030204" pitchFamily="34" charset="0"/>
              </a:rPr>
              <a:t>gf2011026282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755   #0</a:t>
            </a:r>
            <a:r>
              <a:rPr lang="es-MX" b="1" dirty="0">
                <a:latin typeface="Calibri" panose="020F0502020204030204" pitchFamily="34" charset="0"/>
              </a:rPr>
              <a:t>	a </a:t>
            </a:r>
            <a:r>
              <a:rPr lang="es-MX" dirty="0" err="1">
                <a:latin typeface="Calibri" panose="020F0502020204030204" pitchFamily="34" charset="0"/>
              </a:rPr>
              <a:t>Silent</a:t>
            </a:r>
            <a:r>
              <a:rPr lang="es-MX" dirty="0">
                <a:latin typeface="Calibri" panose="020F0502020204030204" pitchFamily="34" charset="0"/>
              </a:rPr>
              <a:t> films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0 </a:t>
            </a:r>
            <a:r>
              <a:rPr lang="es-MX" dirty="0" smtClean="0">
                <a:latin typeface="Calibri" panose="020F0502020204030204" pitchFamily="34" charset="0"/>
              </a:rPr>
              <a:t>gf2011026575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755   #7</a:t>
            </a:r>
            <a:r>
              <a:rPr lang="es-MX" b="1" dirty="0">
                <a:latin typeface="Calibri" panose="020F0502020204030204" pitchFamily="34" charset="0"/>
              </a:rPr>
              <a:t>	a </a:t>
            </a:r>
            <a:r>
              <a:rPr lang="es-MX" dirty="0">
                <a:latin typeface="Calibri" panose="020F0502020204030204" pitchFamily="34" charset="0"/>
              </a:rPr>
              <a:t>CINE MUDO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2 </a:t>
            </a:r>
            <a:r>
              <a:rPr lang="es-MX" dirty="0" smtClean="0">
                <a:latin typeface="Calibri" panose="020F0502020204030204" pitchFamily="34" charset="0"/>
              </a:rPr>
              <a:t>LIBRUNAM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755   #7</a:t>
            </a:r>
            <a:r>
              <a:rPr lang="es-MX" b="1" dirty="0">
                <a:latin typeface="Calibri" panose="020F0502020204030204" pitchFamily="34" charset="0"/>
              </a:rPr>
              <a:t>	a </a:t>
            </a:r>
            <a:r>
              <a:rPr lang="es-MX" dirty="0">
                <a:latin typeface="Calibri" panose="020F0502020204030204" pitchFamily="34" charset="0"/>
              </a:rPr>
              <a:t>PELÍCULAS CINEMATOGRÁFICAS MUDAS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2 </a:t>
            </a:r>
            <a:r>
              <a:rPr lang="es-MX" dirty="0">
                <a:latin typeface="Calibri" panose="020F0502020204030204" pitchFamily="34" charset="0"/>
              </a:rPr>
              <a:t>LEMB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755   #0</a:t>
            </a:r>
            <a:r>
              <a:rPr lang="es-MX" b="1" dirty="0">
                <a:latin typeface="Calibri" panose="020F0502020204030204" pitchFamily="34" charset="0"/>
              </a:rPr>
              <a:t>	a </a:t>
            </a:r>
            <a:r>
              <a:rPr lang="es-MX" dirty="0">
                <a:latin typeface="Calibri" panose="020F0502020204030204" pitchFamily="34" charset="0"/>
              </a:rPr>
              <a:t>Western films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0 </a:t>
            </a:r>
            <a:r>
              <a:rPr lang="es-MX" dirty="0" smtClean="0">
                <a:latin typeface="Calibri" panose="020F0502020204030204" pitchFamily="34" charset="0"/>
              </a:rPr>
              <a:t>gf2011026735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755   #7</a:t>
            </a:r>
            <a:r>
              <a:rPr lang="es-MX" b="1" dirty="0">
                <a:latin typeface="Calibri" panose="020F0502020204030204" pitchFamily="34" charset="0"/>
              </a:rPr>
              <a:t>	a </a:t>
            </a:r>
            <a:r>
              <a:rPr lang="es-MX" dirty="0">
                <a:latin typeface="Calibri" panose="020F0502020204030204" pitchFamily="34" charset="0"/>
              </a:rPr>
              <a:t>Cine del Oeste</a:t>
            </a:r>
          </a:p>
          <a:p>
            <a:pPr marL="0" indent="0">
              <a:buNone/>
            </a:pPr>
            <a:r>
              <a:rPr lang="es-MX" b="1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2 </a:t>
            </a:r>
            <a:r>
              <a:rPr lang="es-MX" dirty="0" smtClean="0">
                <a:latin typeface="Calibri" panose="020F0502020204030204" pitchFamily="34" charset="0"/>
              </a:rPr>
              <a:t>LIBRUNAM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755   #7</a:t>
            </a:r>
            <a:r>
              <a:rPr lang="es-MX" b="1" dirty="0">
                <a:latin typeface="Calibri" panose="020F0502020204030204" pitchFamily="34" charset="0"/>
              </a:rPr>
              <a:t>	a </a:t>
            </a:r>
            <a:r>
              <a:rPr lang="es-MX" dirty="0">
                <a:latin typeface="Calibri" panose="020F0502020204030204" pitchFamily="34" charset="0"/>
              </a:rPr>
              <a:t>CINE DEL OESTE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</a:t>
            </a:r>
            <a:r>
              <a:rPr lang="es-MX" b="1" dirty="0" smtClean="0">
                <a:latin typeface="Calibri" panose="020F0502020204030204" pitchFamily="34" charset="0"/>
              </a:rPr>
              <a:t>2 </a:t>
            </a:r>
            <a:r>
              <a:rPr lang="es-MX" dirty="0">
                <a:latin typeface="Calibri" panose="020F0502020204030204" pitchFamily="34" charset="0"/>
              </a:rPr>
              <a:t>LEMB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r>
              <a:rPr lang="es-MX" sz="2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EJEMPLOS: </a:t>
            </a:r>
            <a:endParaRPr lang="es-MX" sz="27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3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643192" cy="5133184"/>
          </a:xfrm>
        </p:spPr>
        <p:txBody>
          <a:bodyPr/>
          <a:lstStyle/>
          <a:p>
            <a:pPr marL="0" indent="0" algn="ctr">
              <a:buNone/>
            </a:pPr>
            <a:endParaRPr lang="es-MX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150	##	</a:t>
            </a:r>
            <a:r>
              <a:rPr lang="es-MX" sz="2000" b="1" dirty="0" smtClean="0">
                <a:latin typeface="Calibri" panose="020F0502020204030204" pitchFamily="34" charset="0"/>
              </a:rPr>
              <a:t>a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es-MX" sz="2000" dirty="0">
                <a:latin typeface="Calibri" panose="020F0502020204030204" pitchFamily="34" charset="0"/>
              </a:rPr>
              <a:t>EDUCACIÓN SUPERIOR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150	##	</a:t>
            </a:r>
            <a:r>
              <a:rPr lang="es-MX" sz="2000" b="1" dirty="0" smtClean="0">
                <a:latin typeface="Calibri" panose="020F0502020204030204" pitchFamily="34" charset="0"/>
              </a:rPr>
              <a:t>a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es-MX" sz="2000" dirty="0">
                <a:latin typeface="Calibri" panose="020F0502020204030204" pitchFamily="34" charset="0"/>
              </a:rPr>
              <a:t>BIBLIOTECOLOGÍA</a:t>
            </a:r>
          </a:p>
          <a:p>
            <a:pPr marL="0" indent="0">
              <a:buNone/>
            </a:pPr>
            <a:r>
              <a:rPr lang="es-MX" sz="2000" dirty="0">
                <a:latin typeface="Calibri" panose="020F0502020204030204" pitchFamily="34" charset="0"/>
              </a:rPr>
              <a:t>		</a:t>
            </a:r>
            <a:r>
              <a:rPr lang="es-MX" sz="2000" b="1" dirty="0" smtClean="0">
                <a:latin typeface="Calibri" panose="020F0502020204030204" pitchFamily="34" charset="0"/>
              </a:rPr>
              <a:t>v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  <a:r>
              <a:rPr lang="es-MX" sz="2000" dirty="0">
                <a:latin typeface="Calibri" panose="020F0502020204030204" pitchFamily="34" charset="0"/>
              </a:rPr>
              <a:t>BIBLIOGRAFÍA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150	##	</a:t>
            </a:r>
            <a:r>
              <a:rPr lang="es-MX" sz="2000" b="1" dirty="0" smtClean="0">
                <a:latin typeface="Calibri" panose="020F0502020204030204" pitchFamily="34" charset="0"/>
              </a:rPr>
              <a:t>a </a:t>
            </a:r>
            <a:r>
              <a:rPr lang="es-MX" sz="2000" dirty="0">
                <a:latin typeface="Calibri" panose="020F0502020204030204" pitchFamily="34" charset="0"/>
              </a:rPr>
              <a:t>MEDICINA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</a:t>
            </a:r>
            <a:r>
              <a:rPr lang="es-MX" sz="2000" b="1" dirty="0" smtClean="0">
                <a:latin typeface="Calibri" panose="020F0502020204030204" pitchFamily="34" charset="0"/>
              </a:rPr>
              <a:t>x </a:t>
            </a:r>
            <a:r>
              <a:rPr lang="es-MX" sz="2000" dirty="0">
                <a:latin typeface="Calibri" panose="020F0502020204030204" pitchFamily="34" charset="0"/>
              </a:rPr>
              <a:t>HISTORIA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150	##	</a:t>
            </a:r>
            <a:r>
              <a:rPr lang="es-MX" sz="2000" b="1" dirty="0" smtClean="0">
                <a:latin typeface="Calibri" panose="020F0502020204030204" pitchFamily="34" charset="0"/>
              </a:rPr>
              <a:t>a </a:t>
            </a:r>
            <a:r>
              <a:rPr lang="es-MX" sz="2000" dirty="0">
                <a:latin typeface="Calibri" panose="020F0502020204030204" pitchFamily="34" charset="0"/>
              </a:rPr>
              <a:t>EDUCACIÓN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</a:t>
            </a:r>
            <a:r>
              <a:rPr lang="es-MX" sz="2000" b="1" dirty="0" smtClean="0">
                <a:latin typeface="Calibri" panose="020F0502020204030204" pitchFamily="34" charset="0"/>
              </a:rPr>
              <a:t>z </a:t>
            </a:r>
            <a:r>
              <a:rPr lang="es-MX" sz="2000" dirty="0">
                <a:latin typeface="Calibri" panose="020F0502020204030204" pitchFamily="34" charset="0"/>
              </a:rPr>
              <a:t>MÉXICO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</a:t>
            </a:r>
            <a:r>
              <a:rPr lang="es-MX" sz="2000" b="1" dirty="0" smtClean="0">
                <a:latin typeface="Calibri" panose="020F0502020204030204" pitchFamily="34" charset="0"/>
              </a:rPr>
              <a:t>x </a:t>
            </a:r>
            <a:r>
              <a:rPr lang="es-MX" sz="2000" dirty="0">
                <a:latin typeface="Calibri" panose="020F0502020204030204" pitchFamily="34" charset="0"/>
              </a:rPr>
              <a:t>HISTORIA</a:t>
            </a:r>
          </a:p>
          <a:p>
            <a:pPr marL="0" indent="0">
              <a:buNone/>
            </a:pPr>
            <a:r>
              <a:rPr lang="es-MX" sz="2000" b="1" dirty="0">
                <a:latin typeface="Calibri" panose="020F0502020204030204" pitchFamily="34" charset="0"/>
              </a:rPr>
              <a:t>		</a:t>
            </a:r>
            <a:r>
              <a:rPr lang="es-MX" sz="2000" b="1" dirty="0" smtClean="0">
                <a:latin typeface="Calibri" panose="020F0502020204030204" pitchFamily="34" charset="0"/>
              </a:rPr>
              <a:t>y </a:t>
            </a:r>
            <a:r>
              <a:rPr lang="es-MX" sz="2000" dirty="0">
                <a:latin typeface="Calibri" panose="020F0502020204030204" pitchFamily="34" charset="0"/>
              </a:rPr>
              <a:t>SIGLO XX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9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ENCABEZAMIENTO GEOGRÁFICO</a:t>
            </a:r>
          </a:p>
          <a:p>
            <a:pPr marL="0" lv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Etiqueta:	</a:t>
            </a:r>
            <a:r>
              <a:rPr lang="es-MX" b="1" dirty="0" smtClean="0">
                <a:latin typeface="Calibri" panose="020F0502020204030204" pitchFamily="34" charset="0"/>
              </a:rPr>
              <a:t>151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Indicadores: Primer indicador: </a:t>
            </a:r>
            <a:r>
              <a:rPr lang="es-MX" b="1" dirty="0">
                <a:latin typeface="Calibri" panose="020F0502020204030204" pitchFamily="34" charset="0"/>
              </a:rPr>
              <a:t>#</a:t>
            </a: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                      Segundo indicador: </a:t>
            </a:r>
            <a:r>
              <a:rPr lang="es-MX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Códigos de </a:t>
            </a:r>
            <a:r>
              <a:rPr lang="es-MX" dirty="0" err="1">
                <a:latin typeface="Calibri" panose="020F0502020204030204" pitchFamily="34" charset="0"/>
              </a:rPr>
              <a:t>subcampo</a:t>
            </a:r>
            <a:r>
              <a:rPr lang="es-MX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a</a:t>
            </a:r>
            <a:r>
              <a:rPr lang="es-MX" dirty="0">
                <a:latin typeface="Calibri" panose="020F0502020204030204" pitchFamily="34" charset="0"/>
              </a:rPr>
              <a:t> Encabezamiento geográfico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v</a:t>
            </a:r>
            <a:r>
              <a:rPr lang="es-MX" dirty="0">
                <a:latin typeface="Calibri" panose="020F0502020204030204" pitchFamily="34" charset="0"/>
              </a:rPr>
              <a:t> Subdivisión de forma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x</a:t>
            </a:r>
            <a:r>
              <a:rPr lang="es-MX" dirty="0">
                <a:latin typeface="Calibri" panose="020F0502020204030204" pitchFamily="34" charset="0"/>
              </a:rPr>
              <a:t> Subdivisión temática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y </a:t>
            </a:r>
            <a:r>
              <a:rPr lang="es-MX" dirty="0">
                <a:latin typeface="Calibri" panose="020F0502020204030204" pitchFamily="34" charset="0"/>
              </a:rPr>
              <a:t>Subdivisión cronológica</a:t>
            </a:r>
          </a:p>
          <a:p>
            <a:pPr marL="0" indent="0">
              <a:buNone/>
            </a:pPr>
            <a:r>
              <a:rPr lang="es-MX" dirty="0">
                <a:latin typeface="Calibri" panose="020F0502020204030204" pitchFamily="34" charset="0"/>
              </a:rPr>
              <a:t>		</a:t>
            </a:r>
            <a:r>
              <a:rPr lang="es-MX" b="1" dirty="0">
                <a:latin typeface="Calibri" panose="020F0502020204030204" pitchFamily="34" charset="0"/>
              </a:rPr>
              <a:t>z</a:t>
            </a:r>
            <a:r>
              <a:rPr lang="es-MX" dirty="0">
                <a:latin typeface="Calibri" panose="020F0502020204030204" pitchFamily="34" charset="0"/>
              </a:rPr>
              <a:t> 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5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53492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26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sz="26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100" b="1" dirty="0" smtClean="0">
                <a:latin typeface="Calibri" panose="020F0502020204030204" pitchFamily="34" charset="0"/>
              </a:rPr>
              <a:t>151</a:t>
            </a:r>
            <a:r>
              <a:rPr lang="es-MX" sz="2100" b="1" dirty="0">
                <a:latin typeface="Calibri" panose="020F0502020204030204" pitchFamily="34" charset="0"/>
              </a:rPr>
              <a:t>	##	</a:t>
            </a:r>
            <a:r>
              <a:rPr lang="es-MX" sz="2100" b="1" dirty="0" smtClean="0">
                <a:latin typeface="Calibri" panose="020F0502020204030204" pitchFamily="34" charset="0"/>
              </a:rPr>
              <a:t>a</a:t>
            </a:r>
            <a:r>
              <a:rPr lang="es-MX" sz="2100" dirty="0" smtClean="0">
                <a:latin typeface="Calibri" panose="020F0502020204030204" pitchFamily="34" charset="0"/>
              </a:rPr>
              <a:t> </a:t>
            </a:r>
            <a:r>
              <a:rPr lang="es-MX" sz="2100" dirty="0">
                <a:latin typeface="Calibri" panose="020F0502020204030204" pitchFamily="34" charset="0"/>
              </a:rPr>
              <a:t>BAHÍA MISSISSIPPI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151	##	</a:t>
            </a:r>
            <a:r>
              <a:rPr lang="es-MX" sz="2100" b="1" dirty="0" smtClean="0">
                <a:latin typeface="Calibri" panose="020F0502020204030204" pitchFamily="34" charset="0"/>
              </a:rPr>
              <a:t>a</a:t>
            </a:r>
            <a:r>
              <a:rPr lang="es-MX" sz="2100" dirty="0" smtClean="0">
                <a:latin typeface="Calibri" panose="020F0502020204030204" pitchFamily="34" charset="0"/>
              </a:rPr>
              <a:t> </a:t>
            </a:r>
            <a:r>
              <a:rPr lang="es-MX" sz="2100" dirty="0">
                <a:latin typeface="Calibri" panose="020F0502020204030204" pitchFamily="34" charset="0"/>
              </a:rPr>
              <a:t>GUERRERO (COAHUILA)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151	##	</a:t>
            </a:r>
            <a:r>
              <a:rPr lang="es-MX" sz="2100" b="1" dirty="0" smtClean="0">
                <a:latin typeface="Calibri" panose="020F0502020204030204" pitchFamily="34" charset="0"/>
              </a:rPr>
              <a:t>a </a:t>
            </a:r>
            <a:r>
              <a:rPr lang="es-MX" sz="2100" dirty="0">
                <a:latin typeface="Calibri" panose="020F0502020204030204" pitchFamily="34" charset="0"/>
              </a:rPr>
              <a:t>PAÍSES DE LA COMUNIDAD ECONÓMICA EUROPEA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151	##	</a:t>
            </a:r>
            <a:r>
              <a:rPr lang="es-MX" sz="2100" b="1" dirty="0" smtClean="0">
                <a:latin typeface="Calibri" panose="020F0502020204030204" pitchFamily="34" charset="0"/>
              </a:rPr>
              <a:t>a </a:t>
            </a:r>
            <a:r>
              <a:rPr lang="es-MX" sz="2100" dirty="0">
                <a:latin typeface="Calibri" panose="020F0502020204030204" pitchFamily="34" charset="0"/>
              </a:rPr>
              <a:t>AMÉRICA LATINA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		</a:t>
            </a:r>
            <a:r>
              <a:rPr lang="es-MX" sz="2100" b="1" dirty="0" smtClean="0">
                <a:latin typeface="Calibri" panose="020F0502020204030204" pitchFamily="34" charset="0"/>
              </a:rPr>
              <a:t>v </a:t>
            </a:r>
            <a:r>
              <a:rPr lang="es-MX" sz="2100" dirty="0">
                <a:latin typeface="Calibri" panose="020F0502020204030204" pitchFamily="34" charset="0"/>
              </a:rPr>
              <a:t>PUBLICACIONES PERIÓDICAS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151	##	</a:t>
            </a:r>
            <a:r>
              <a:rPr lang="es-MX" sz="2100" b="1" dirty="0" smtClean="0">
                <a:latin typeface="Calibri" panose="020F0502020204030204" pitchFamily="34" charset="0"/>
              </a:rPr>
              <a:t>a </a:t>
            </a:r>
            <a:r>
              <a:rPr lang="es-MX" sz="2100" dirty="0">
                <a:latin typeface="Calibri" panose="020F0502020204030204" pitchFamily="34" charset="0"/>
              </a:rPr>
              <a:t>ESTADOS UNIDOS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		</a:t>
            </a:r>
            <a:r>
              <a:rPr lang="es-MX" sz="2100" b="1" dirty="0" smtClean="0">
                <a:latin typeface="Calibri" panose="020F0502020204030204" pitchFamily="34" charset="0"/>
              </a:rPr>
              <a:t>x </a:t>
            </a:r>
            <a:r>
              <a:rPr lang="es-MX" sz="2100" dirty="0">
                <a:latin typeface="Calibri" panose="020F0502020204030204" pitchFamily="34" charset="0"/>
              </a:rPr>
              <a:t>ESTADÍSTICA</a:t>
            </a:r>
            <a:r>
              <a:rPr lang="es-MX" sz="2100" b="1" dirty="0">
                <a:latin typeface="Calibri" panose="020F0502020204030204" pitchFamily="34" charset="0"/>
              </a:rPr>
              <a:t>		</a:t>
            </a:r>
            <a:endParaRPr lang="es-MX" sz="21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151	##	</a:t>
            </a:r>
            <a:r>
              <a:rPr lang="es-MX" sz="2100" b="1" dirty="0" smtClean="0">
                <a:latin typeface="Calibri" panose="020F0502020204030204" pitchFamily="34" charset="0"/>
              </a:rPr>
              <a:t>a </a:t>
            </a:r>
            <a:r>
              <a:rPr lang="es-MX" sz="2100" dirty="0">
                <a:latin typeface="Calibri" panose="020F0502020204030204" pitchFamily="34" charset="0"/>
              </a:rPr>
              <a:t>MÉXICO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		</a:t>
            </a:r>
            <a:r>
              <a:rPr lang="es-MX" sz="2100" b="1" dirty="0" smtClean="0">
                <a:latin typeface="Calibri" panose="020F0502020204030204" pitchFamily="34" charset="0"/>
              </a:rPr>
              <a:t>x </a:t>
            </a:r>
            <a:r>
              <a:rPr lang="es-MX" sz="2100" dirty="0">
                <a:latin typeface="Calibri" panose="020F0502020204030204" pitchFamily="34" charset="0"/>
              </a:rPr>
              <a:t>HISTORIA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		</a:t>
            </a:r>
            <a:r>
              <a:rPr lang="es-MX" sz="2100" b="1" dirty="0" smtClean="0">
                <a:latin typeface="Calibri" panose="020F0502020204030204" pitchFamily="34" charset="0"/>
              </a:rPr>
              <a:t>y </a:t>
            </a:r>
            <a:r>
              <a:rPr lang="es-MX" sz="2100" dirty="0">
                <a:latin typeface="Calibri" panose="020F0502020204030204" pitchFamily="34" charset="0"/>
              </a:rPr>
              <a:t>INTERVENCIÓN NORTEAMERICANA, 1846-1848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151	##	</a:t>
            </a:r>
            <a:r>
              <a:rPr lang="es-MX" sz="2100" b="1" dirty="0" smtClean="0">
                <a:latin typeface="Calibri" panose="020F0502020204030204" pitchFamily="34" charset="0"/>
              </a:rPr>
              <a:t>a </a:t>
            </a:r>
            <a:r>
              <a:rPr lang="es-MX" sz="2100" dirty="0">
                <a:latin typeface="Calibri" panose="020F0502020204030204" pitchFamily="34" charset="0"/>
              </a:rPr>
              <a:t>CUBA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		</a:t>
            </a:r>
            <a:r>
              <a:rPr lang="es-MX" sz="2100" b="1" dirty="0" smtClean="0">
                <a:latin typeface="Calibri" panose="020F0502020204030204" pitchFamily="34" charset="0"/>
              </a:rPr>
              <a:t>x </a:t>
            </a:r>
            <a:r>
              <a:rPr lang="es-MX" sz="2100" dirty="0">
                <a:latin typeface="Calibri" panose="020F0502020204030204" pitchFamily="34" charset="0"/>
              </a:rPr>
              <a:t>RELACIONES ECONÓMICAS INTERNACIONALES</a:t>
            </a:r>
          </a:p>
          <a:p>
            <a:pPr marL="0" indent="0">
              <a:buNone/>
            </a:pPr>
            <a:r>
              <a:rPr lang="es-MX" sz="2100" b="1" dirty="0">
                <a:latin typeface="Calibri" panose="020F0502020204030204" pitchFamily="34" charset="0"/>
              </a:rPr>
              <a:t>		</a:t>
            </a:r>
            <a:r>
              <a:rPr lang="es-MX" sz="2100" b="1" dirty="0" smtClean="0">
                <a:latin typeface="Calibri" panose="020F0502020204030204" pitchFamily="34" charset="0"/>
              </a:rPr>
              <a:t>z </a:t>
            </a:r>
            <a:r>
              <a:rPr lang="es-MX" sz="2100" dirty="0">
                <a:latin typeface="Calibri" panose="020F0502020204030204" pitchFamily="34" charset="0"/>
              </a:rPr>
              <a:t>MÉXICO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latin typeface="Calibri" panose="020F0502020204030204" pitchFamily="34" charset="0"/>
              </a:rPr>
              <a:t/>
            </a:r>
            <a:br>
              <a:rPr lang="es-MX" b="1" dirty="0" smtClean="0">
                <a:latin typeface="Calibri" panose="020F0502020204030204" pitchFamily="34" charset="0"/>
              </a:rPr>
            </a:br>
            <a:r>
              <a:rPr lang="es-MX" b="1" dirty="0">
                <a:latin typeface="Calibri" panose="020F0502020204030204" pitchFamily="34" charset="0"/>
              </a:rPr>
              <a:t/>
            </a:r>
            <a:br>
              <a:rPr lang="es-MX" b="1" dirty="0">
                <a:latin typeface="Calibri" panose="020F0502020204030204" pitchFamily="34" charset="0"/>
              </a:rPr>
            </a:br>
            <a:r>
              <a:rPr lang="es-MX" b="1" dirty="0" smtClean="0">
                <a:latin typeface="Calibri" panose="020F0502020204030204" pitchFamily="34" charset="0"/>
              </a:rPr>
              <a:t/>
            </a:r>
            <a:br>
              <a:rPr lang="es-MX" b="1" dirty="0" smtClean="0">
                <a:latin typeface="Calibri" panose="020F0502020204030204" pitchFamily="34" charset="0"/>
              </a:rPr>
            </a:br>
            <a:r>
              <a:rPr lang="es-MX" b="1" dirty="0">
                <a:latin typeface="Calibri" panose="020F0502020204030204" pitchFamily="34" charset="0"/>
              </a:rPr>
              <a:t/>
            </a:r>
            <a:br>
              <a:rPr lang="es-MX" b="1" dirty="0">
                <a:latin typeface="Calibri" panose="020F0502020204030204" pitchFamily="34" charset="0"/>
              </a:rPr>
            </a:br>
            <a:r>
              <a:rPr lang="es-MX" b="1" dirty="0" smtClean="0">
                <a:latin typeface="Calibri" panose="020F0502020204030204" pitchFamily="34" charset="0"/>
              </a:rPr>
              <a:t/>
            </a:r>
            <a:br>
              <a:rPr lang="es-MX" b="1" dirty="0" smtClean="0">
                <a:latin typeface="Calibri" panose="020F0502020204030204" pitchFamily="34" charset="0"/>
              </a:rPr>
            </a:br>
            <a:r>
              <a:rPr lang="es-MX" b="1" dirty="0">
                <a:latin typeface="Calibri" panose="020F0502020204030204" pitchFamily="34" charset="0"/>
              </a:rPr>
              <a:t/>
            </a:r>
            <a:br>
              <a:rPr lang="es-MX" b="1" dirty="0">
                <a:latin typeface="Calibri" panose="020F0502020204030204" pitchFamily="34" charset="0"/>
              </a:rPr>
            </a:br>
            <a:r>
              <a:rPr lang="es-MX" b="1" dirty="0" smtClean="0">
                <a:latin typeface="Calibri" panose="020F0502020204030204" pitchFamily="34" charset="0"/>
              </a:rPr>
              <a:t/>
            </a:r>
            <a:br>
              <a:rPr lang="es-MX" b="1" dirty="0" smtClean="0">
                <a:latin typeface="Calibri" panose="020F0502020204030204" pitchFamily="34" charset="0"/>
              </a:rPr>
            </a:br>
            <a:r>
              <a:rPr lang="es-MX" b="1" dirty="0">
                <a:latin typeface="Calibri" panose="020F0502020204030204" pitchFamily="34" charset="0"/>
              </a:rPr>
              <a:t/>
            </a:r>
            <a:br>
              <a:rPr lang="es-MX" b="1" dirty="0">
                <a:latin typeface="Calibri" panose="020F0502020204030204" pitchFamily="34" charset="0"/>
              </a:rPr>
            </a:br>
            <a:r>
              <a:rPr lang="es-MX" b="1" dirty="0" smtClean="0">
                <a:latin typeface="Calibri" panose="020F0502020204030204" pitchFamily="34" charset="0"/>
              </a:rPr>
              <a:t/>
            </a:r>
            <a:br>
              <a:rPr lang="es-MX" b="1" dirty="0" smtClean="0">
                <a:latin typeface="Calibri" panose="020F0502020204030204" pitchFamily="34" charset="0"/>
              </a:rPr>
            </a:br>
            <a:r>
              <a:rPr lang="es-MX" b="1" dirty="0">
                <a:latin typeface="Calibri" panose="020F0502020204030204" pitchFamily="34" charset="0"/>
              </a:rPr>
              <a:t/>
            </a:r>
            <a:br>
              <a:rPr lang="es-MX" b="1" dirty="0">
                <a:latin typeface="Calibri" panose="020F0502020204030204" pitchFamily="34" charset="0"/>
              </a:rPr>
            </a:br>
            <a:r>
              <a:rPr lang="es-MX" sz="3600" b="1" dirty="0" smtClean="0">
                <a:latin typeface="Calibri" panose="020F0502020204030204" pitchFamily="34" charset="0"/>
              </a:rPr>
              <a:t>AUTORIDADES</a:t>
            </a:r>
            <a:r>
              <a:rPr lang="es-MX" sz="3600" b="1" dirty="0">
                <a:latin typeface="Calibri" panose="020F0502020204030204" pitchFamily="34" charset="0"/>
              </a:rPr>
              <a:t>. TEMAS</a:t>
            </a:r>
            <a:r>
              <a:rPr lang="es-MX" sz="3600" dirty="0">
                <a:latin typeface="Calibri" panose="020F0502020204030204" pitchFamily="34" charset="0"/>
              </a:rPr>
              <a:t/>
            </a:r>
            <a:br>
              <a:rPr lang="es-MX" sz="3600" dirty="0">
                <a:latin typeface="Calibri" panose="020F0502020204030204" pitchFamily="34" charset="0"/>
              </a:rPr>
            </a:br>
            <a:endParaRPr lang="es-MX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6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25144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s-MX" b="1" dirty="0" smtClean="0">
                <a:latin typeface="Calibri" panose="020F0502020204030204" pitchFamily="34" charset="0"/>
              </a:rPr>
              <a:t>ENCABEZAMIENTO DE GÉNERO/FORMA</a:t>
            </a:r>
          </a:p>
          <a:p>
            <a:pPr marL="0" lvl="0" indent="0" algn="ctr">
              <a:buNone/>
            </a:pPr>
            <a:endParaRPr lang="es-MX" sz="26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 smtClean="0">
                <a:latin typeface="Calibri" panose="020F0502020204030204" pitchFamily="34" charset="0"/>
              </a:rPr>
              <a:t>Etiqueta</a:t>
            </a:r>
            <a:r>
              <a:rPr lang="es-MX" sz="2600" dirty="0">
                <a:latin typeface="Calibri" panose="020F0502020204030204" pitchFamily="34" charset="0"/>
              </a:rPr>
              <a:t>:	</a:t>
            </a:r>
            <a:r>
              <a:rPr lang="es-MX" sz="2600" b="1" dirty="0" smtClean="0">
                <a:latin typeface="Calibri" panose="020F0502020204030204" pitchFamily="34" charset="0"/>
              </a:rPr>
              <a:t>155</a:t>
            </a:r>
          </a:p>
          <a:p>
            <a:pPr marL="0" indent="0">
              <a:buNone/>
            </a:pP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Indicadores: Primer indicador: </a:t>
            </a:r>
            <a:r>
              <a:rPr lang="es-MX" sz="2600" b="1" dirty="0">
                <a:latin typeface="Calibri" panose="020F0502020204030204" pitchFamily="34" charset="0"/>
              </a:rPr>
              <a:t>#</a:t>
            </a: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                     </a:t>
            </a:r>
            <a:r>
              <a:rPr lang="es-MX" sz="2600" dirty="0" smtClean="0">
                <a:latin typeface="Calibri" panose="020F0502020204030204" pitchFamily="34" charset="0"/>
              </a:rPr>
              <a:t>  Segundo </a:t>
            </a:r>
            <a:r>
              <a:rPr lang="es-MX" sz="2600" dirty="0">
                <a:latin typeface="Calibri" panose="020F0502020204030204" pitchFamily="34" charset="0"/>
              </a:rPr>
              <a:t>indicador: </a:t>
            </a:r>
            <a:r>
              <a:rPr lang="es-MX" sz="2600" b="1" dirty="0" smtClean="0">
                <a:latin typeface="Calibri" panose="020F0502020204030204" pitchFamily="34" charset="0"/>
              </a:rPr>
              <a:t>#</a:t>
            </a:r>
          </a:p>
          <a:p>
            <a:pPr marL="0" indent="0">
              <a:buNone/>
            </a:pPr>
            <a:endParaRPr lang="es-MX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Códigos de </a:t>
            </a:r>
            <a:r>
              <a:rPr lang="es-MX" sz="2600" dirty="0" err="1">
                <a:latin typeface="Calibri" panose="020F0502020204030204" pitchFamily="34" charset="0"/>
              </a:rPr>
              <a:t>subcampo</a:t>
            </a:r>
            <a:r>
              <a:rPr lang="es-MX" sz="2600" dirty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a </a:t>
            </a:r>
            <a:r>
              <a:rPr lang="es-MX" sz="2600" dirty="0">
                <a:latin typeface="Calibri" panose="020F0502020204030204" pitchFamily="34" charset="0"/>
              </a:rPr>
              <a:t>Término </a:t>
            </a:r>
            <a:r>
              <a:rPr lang="es-MX" sz="2600" dirty="0" err="1">
                <a:latin typeface="Calibri" panose="020F0502020204030204" pitchFamily="34" charset="0"/>
              </a:rPr>
              <a:t>designador</a:t>
            </a:r>
            <a:r>
              <a:rPr lang="es-MX" sz="2600" dirty="0">
                <a:latin typeface="Calibri" panose="020F0502020204030204" pitchFamily="34" charset="0"/>
              </a:rPr>
              <a:t> de género /forma 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v </a:t>
            </a:r>
            <a:r>
              <a:rPr lang="es-MX" sz="2600" dirty="0">
                <a:latin typeface="Calibri" panose="020F0502020204030204" pitchFamily="34" charset="0"/>
              </a:rPr>
              <a:t>Subdivisión de forma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x</a:t>
            </a:r>
            <a:r>
              <a:rPr lang="es-MX" sz="2600" dirty="0">
                <a:latin typeface="Calibri" panose="020F0502020204030204" pitchFamily="34" charset="0"/>
              </a:rPr>
              <a:t> Subdivisión temática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y</a:t>
            </a:r>
            <a:r>
              <a:rPr lang="es-MX" sz="2600" dirty="0">
                <a:latin typeface="Calibri" panose="020F0502020204030204" pitchFamily="34" charset="0"/>
              </a:rPr>
              <a:t> Subdivisión cronológica</a:t>
            </a:r>
          </a:p>
          <a:p>
            <a:pPr marL="0" indent="0">
              <a:buNone/>
            </a:pPr>
            <a:r>
              <a:rPr lang="es-MX" sz="2600" dirty="0">
                <a:latin typeface="Calibri" panose="020F0502020204030204" pitchFamily="34" charset="0"/>
              </a:rPr>
              <a:t>		</a:t>
            </a:r>
            <a:r>
              <a:rPr lang="es-MX" sz="2600" b="1" dirty="0">
                <a:latin typeface="Calibri" panose="020F0502020204030204" pitchFamily="34" charset="0"/>
              </a:rPr>
              <a:t>z </a:t>
            </a:r>
            <a:r>
              <a:rPr lang="es-MX" sz="2600" dirty="0">
                <a:latin typeface="Calibri" panose="020F0502020204030204" pitchFamily="34" charset="0"/>
              </a:rPr>
              <a:t>Subdivisión geográfica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77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 marL="0" indent="0">
              <a:buNone/>
            </a:pPr>
            <a:r>
              <a:rPr lang="es-MX" sz="2800" b="1" dirty="0" smtClean="0">
                <a:latin typeface="Calibri" panose="020F0502020204030204" pitchFamily="34" charset="0"/>
              </a:rPr>
              <a:t>EJEMPLOS:</a:t>
            </a:r>
          </a:p>
          <a:p>
            <a:pPr marL="0" indent="0">
              <a:buNone/>
            </a:pPr>
            <a:endParaRPr lang="es-MX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200" b="1" dirty="0" smtClean="0">
                <a:latin typeface="Calibri" panose="020F0502020204030204" pitchFamily="34" charset="0"/>
              </a:rPr>
              <a:t>155</a:t>
            </a:r>
            <a:r>
              <a:rPr lang="es-MX" sz="2200" b="1" dirty="0">
                <a:latin typeface="Calibri" panose="020F0502020204030204" pitchFamily="34" charset="0"/>
              </a:rPr>
              <a:t> </a:t>
            </a:r>
            <a:r>
              <a:rPr lang="es-MX" sz="2200" b="1" dirty="0" smtClean="0">
                <a:latin typeface="Calibri" panose="020F0502020204030204" pitchFamily="34" charset="0"/>
              </a:rPr>
              <a:t> ##   a </a:t>
            </a:r>
            <a:r>
              <a:rPr lang="es-MX" sz="2200" dirty="0">
                <a:latin typeface="Calibri" panose="020F0502020204030204" pitchFamily="34" charset="0"/>
              </a:rPr>
              <a:t>VIDEOS DE ROCK</a:t>
            </a:r>
          </a:p>
          <a:p>
            <a:pPr marL="0" indent="0">
              <a:buNone/>
            </a:pPr>
            <a:r>
              <a:rPr lang="es-MX" sz="2200" b="1" dirty="0" smtClean="0">
                <a:latin typeface="Calibri" panose="020F0502020204030204" pitchFamily="34" charset="0"/>
              </a:rPr>
              <a:t>155  ##   a </a:t>
            </a:r>
            <a:r>
              <a:rPr lang="es-MX" sz="2200" dirty="0">
                <a:latin typeface="Calibri" panose="020F0502020204030204" pitchFamily="34" charset="0"/>
              </a:rPr>
              <a:t>GRABACIONES EN VÍDEO </a:t>
            </a:r>
            <a:r>
              <a:rPr lang="es-MX" sz="2200" dirty="0" smtClean="0">
                <a:latin typeface="Calibri" panose="020F0502020204030204" pitchFamily="34" charset="0"/>
              </a:rPr>
              <a:t>PARA DEFICIENTES AUDITIVOS</a:t>
            </a:r>
            <a:endParaRPr lang="es-MX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2200" b="1" dirty="0" smtClean="0">
                <a:latin typeface="Calibri" panose="020F0502020204030204" pitchFamily="34" charset="0"/>
              </a:rPr>
              <a:t>155  ##   a </a:t>
            </a:r>
            <a:r>
              <a:rPr lang="es-MX" sz="2200" dirty="0">
                <a:latin typeface="Calibri" panose="020F0502020204030204" pitchFamily="34" charset="0"/>
              </a:rPr>
              <a:t>PELÍCULAS DE TERROR</a:t>
            </a:r>
          </a:p>
          <a:p>
            <a:pPr marL="0" indent="0">
              <a:buNone/>
            </a:pPr>
            <a:r>
              <a:rPr lang="es-MX" sz="2200" b="1" dirty="0" smtClean="0">
                <a:latin typeface="Calibri" panose="020F0502020204030204" pitchFamily="34" charset="0"/>
              </a:rPr>
              <a:t>155  ##   a </a:t>
            </a:r>
            <a:r>
              <a:rPr lang="es-MX" sz="2200" dirty="0">
                <a:latin typeface="Calibri" panose="020F0502020204030204" pitchFamily="34" charset="0"/>
              </a:rPr>
              <a:t>ATLAS LINGÜÍSTICOS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alibri" panose="020F0502020204030204" pitchFamily="34" charset="0"/>
              </a:rPr>
              <a:t>AUTORIDADES. TEMAS</a:t>
            </a:r>
            <a:r>
              <a:rPr lang="es-MX" dirty="0">
                <a:latin typeface="Calibri" panose="020F0502020204030204" pitchFamily="34" charset="0"/>
              </a:rPr>
              <a:t/>
            </a:r>
            <a:br>
              <a:rPr lang="es-MX" dirty="0">
                <a:latin typeface="Calibri" panose="020F0502020204030204" pitchFamily="34" charset="0"/>
              </a:rPr>
            </a:b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0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306</TotalTime>
  <Words>465</Words>
  <Application>Microsoft Office PowerPoint</Application>
  <PresentationFormat>Presentación en pantalla (4:3)</PresentationFormat>
  <Paragraphs>604</Paragraphs>
  <Slides>45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50" baseType="lpstr">
      <vt:lpstr>Calibri</vt:lpstr>
      <vt:lpstr>Century Schoolbook</vt:lpstr>
      <vt:lpstr>Wingdings</vt:lpstr>
      <vt:lpstr>Wingdings 2</vt:lpstr>
      <vt:lpstr>Mirador</vt:lpstr>
      <vt:lpstr>AUTORIDADES TEMAS</vt:lpstr>
      <vt:lpstr>AUTORIDADES. TEMAS </vt:lpstr>
      <vt:lpstr>AUTORIDADES. TEMAS </vt:lpstr>
      <vt:lpstr>AUTORIDADES. TEMAS </vt:lpstr>
      <vt:lpstr>AUTORIDADES. TEMAS </vt:lpstr>
      <vt:lpstr>AUTORIDADES. TEMAS </vt:lpstr>
      <vt:lpstr>          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</vt:lpstr>
      <vt:lpstr>AUTORIDADES. TEMAS EJEMPLOS:</vt:lpstr>
      <vt:lpstr>AUTORIDADES. TEMAS </vt:lpstr>
      <vt:lpstr>AUTORIDADES. TEMAS </vt:lpstr>
      <vt:lpstr>AUTORIDADES. TEMAS EJEMPLOS: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Becarios CISES</dc:creator>
  <cp:lastModifiedBy>C. Bibliotecología</cp:lastModifiedBy>
  <cp:revision>144</cp:revision>
  <dcterms:created xsi:type="dcterms:W3CDTF">2015-03-18T23:44:55Z</dcterms:created>
  <dcterms:modified xsi:type="dcterms:W3CDTF">2019-02-27T18:54:06Z</dcterms:modified>
</cp:coreProperties>
</file>