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0F2E-3328-40A8-ACA1-A47F8440DC74}" type="datetimeFigureOut">
              <a:rPr lang="es-MX" smtClean="0"/>
              <a:pPr/>
              <a:t>03/02/2016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84E2-E74C-4549-9015-279BE90D01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0F2E-3328-40A8-ACA1-A47F8440DC74}" type="datetimeFigureOut">
              <a:rPr lang="es-MX" smtClean="0"/>
              <a:pPr/>
              <a:t>03/02/2016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84E2-E74C-4549-9015-279BE90D01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0F2E-3328-40A8-ACA1-A47F8440DC74}" type="datetimeFigureOut">
              <a:rPr lang="es-MX" smtClean="0"/>
              <a:pPr/>
              <a:t>03/02/2016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84E2-E74C-4549-9015-279BE90D01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0F2E-3328-40A8-ACA1-A47F8440DC74}" type="datetimeFigureOut">
              <a:rPr lang="es-MX" smtClean="0"/>
              <a:pPr/>
              <a:t>03/02/2016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84E2-E74C-4549-9015-279BE90D01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0F2E-3328-40A8-ACA1-A47F8440DC74}" type="datetimeFigureOut">
              <a:rPr lang="es-MX" smtClean="0"/>
              <a:pPr/>
              <a:t>03/02/2016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84E2-E74C-4549-9015-279BE90D01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0F2E-3328-40A8-ACA1-A47F8440DC74}" type="datetimeFigureOut">
              <a:rPr lang="es-MX" smtClean="0"/>
              <a:pPr/>
              <a:t>03/02/2016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84E2-E74C-4549-9015-279BE90D01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0F2E-3328-40A8-ACA1-A47F8440DC74}" type="datetimeFigureOut">
              <a:rPr lang="es-MX" smtClean="0"/>
              <a:pPr/>
              <a:t>03/02/2016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84E2-E74C-4549-9015-279BE90D01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0F2E-3328-40A8-ACA1-A47F8440DC74}" type="datetimeFigureOut">
              <a:rPr lang="es-MX" smtClean="0"/>
              <a:pPr/>
              <a:t>03/02/2016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84E2-E74C-4549-9015-279BE90D01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0F2E-3328-40A8-ACA1-A47F8440DC74}" type="datetimeFigureOut">
              <a:rPr lang="es-MX" smtClean="0"/>
              <a:pPr/>
              <a:t>03/02/2016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84E2-E74C-4549-9015-279BE90D01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0F2E-3328-40A8-ACA1-A47F8440DC74}" type="datetimeFigureOut">
              <a:rPr lang="es-MX" smtClean="0"/>
              <a:pPr/>
              <a:t>03/02/2016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84E2-E74C-4549-9015-279BE90D01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0F2E-3328-40A8-ACA1-A47F8440DC74}" type="datetimeFigureOut">
              <a:rPr lang="es-MX" smtClean="0"/>
              <a:pPr/>
              <a:t>03/02/2016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84E2-E74C-4549-9015-279BE90D01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F0F2E-3328-40A8-ACA1-A47F8440DC74}" type="datetimeFigureOut">
              <a:rPr lang="es-MX" smtClean="0"/>
              <a:pPr/>
              <a:t>03/02/2016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A84E2-E74C-4549-9015-279BE90D01F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jccc%20n.pps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Elipse"/>
          <p:cNvSpPr/>
          <p:nvPr/>
        </p:nvSpPr>
        <p:spPr>
          <a:xfrm rot="10800000">
            <a:off x="2051720" y="0"/>
            <a:ext cx="6660232" cy="6858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076056" y="0"/>
            <a:ext cx="385192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491880" y="1340768"/>
            <a:ext cx="5256584" cy="1470025"/>
          </a:xfrm>
        </p:spPr>
        <p:txBody>
          <a:bodyPr>
            <a:normAutofit fontScale="90000"/>
          </a:bodyPr>
          <a:lstStyle/>
          <a:p>
            <a:r>
              <a:rPr lang="es-MX" sz="5300" b="1" dirty="0" smtClean="0">
                <a:solidFill>
                  <a:srgbClr val="0070C0"/>
                </a:solidFill>
                <a:latin typeface="Arial Narrow" pitchFamily="34" charset="0"/>
              </a:rPr>
              <a:t>N</a:t>
            </a:r>
            <a:r>
              <a:rPr lang="es-MX" b="1" dirty="0" smtClean="0">
                <a:solidFill>
                  <a:srgbClr val="0070C0"/>
                </a:solidFill>
                <a:latin typeface="Arial Narrow" pitchFamily="34" charset="0"/>
              </a:rPr>
              <a:t>ecesidades y </a:t>
            </a:r>
            <a:r>
              <a:rPr lang="es-MX" sz="5300" b="1" dirty="0" smtClean="0">
                <a:solidFill>
                  <a:srgbClr val="0070C0"/>
                </a:solidFill>
                <a:latin typeface="Arial Narrow" pitchFamily="34" charset="0"/>
              </a:rPr>
              <a:t>P</a:t>
            </a:r>
            <a:r>
              <a:rPr lang="es-MX" b="1" dirty="0" smtClean="0">
                <a:solidFill>
                  <a:srgbClr val="0070C0"/>
                </a:solidFill>
                <a:latin typeface="Arial Narrow" pitchFamily="34" charset="0"/>
              </a:rPr>
              <a:t>roblemas </a:t>
            </a:r>
            <a:r>
              <a:rPr lang="es-MX" sz="5300" b="1" dirty="0" smtClean="0">
                <a:solidFill>
                  <a:srgbClr val="0070C0"/>
                </a:solidFill>
                <a:latin typeface="Arial Narrow" pitchFamily="34" charset="0"/>
              </a:rPr>
              <a:t>S</a:t>
            </a:r>
            <a:r>
              <a:rPr lang="es-MX" b="1" dirty="0" smtClean="0">
                <a:solidFill>
                  <a:srgbClr val="0070C0"/>
                </a:solidFill>
                <a:latin typeface="Arial Narrow" pitchFamily="34" charset="0"/>
              </a:rPr>
              <a:t>ociales </a:t>
            </a:r>
            <a:endParaRPr lang="es-MX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39752" y="3789040"/>
            <a:ext cx="5760640" cy="105496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s-MX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Asesor: </a:t>
            </a:r>
          </a:p>
          <a:p>
            <a:pPr algn="l"/>
            <a:r>
              <a:rPr lang="es-MX" sz="4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J</a:t>
            </a:r>
            <a:r>
              <a:rPr lang="es-MX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uan </a:t>
            </a:r>
            <a:r>
              <a:rPr lang="es-MX" sz="4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</a:t>
            </a:r>
            <a:r>
              <a:rPr lang="es-MX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arlos </a:t>
            </a:r>
            <a:r>
              <a:rPr lang="es-MX" sz="4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</a:t>
            </a:r>
            <a:r>
              <a:rPr lang="es-MX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ervantes </a:t>
            </a:r>
            <a:r>
              <a:rPr lang="es-MX" sz="4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N</a:t>
            </a:r>
            <a:r>
              <a:rPr lang="es-MX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avarrete </a:t>
            </a:r>
            <a:endParaRPr lang="es-MX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pic>
        <p:nvPicPr>
          <p:cNvPr id="1026" name="Picture 2" descr="http://4.bp.blogspot.com/-ov1zh1wWA1Y/VQCW2bwxhfI/AAAAAAAAAEw/uACPvjhrtUE/s1600/Dibujo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4610" y="4941168"/>
            <a:ext cx="1841845" cy="1916832"/>
          </a:xfrm>
          <a:prstGeom prst="rect">
            <a:avLst/>
          </a:prstGeom>
          <a:noFill/>
        </p:spPr>
      </p:pic>
      <p:pic>
        <p:nvPicPr>
          <p:cNvPr id="8" name="7 Imagen" descr="escudo_ENTS_azul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40000"/>
          </a:blip>
          <a:stretch>
            <a:fillRect/>
          </a:stretch>
        </p:blipFill>
        <p:spPr>
          <a:xfrm>
            <a:off x="395536" y="1844824"/>
            <a:ext cx="1315632" cy="1440160"/>
          </a:xfrm>
          <a:prstGeom prst="rect">
            <a:avLst/>
          </a:prstGeom>
        </p:spPr>
      </p:pic>
      <p:pic>
        <p:nvPicPr>
          <p:cNvPr id="9" name="8 Imagen" descr="escudo_UNAM_azul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40000" contrast="10000"/>
          </a:blip>
          <a:stretch>
            <a:fillRect/>
          </a:stretch>
        </p:blipFill>
        <p:spPr>
          <a:xfrm>
            <a:off x="395536" y="188640"/>
            <a:ext cx="1334960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74638"/>
            <a:ext cx="7200800" cy="1143000"/>
          </a:xfrm>
        </p:spPr>
        <p:txBody>
          <a:bodyPr>
            <a:normAutofit/>
          </a:bodyPr>
          <a:lstStyle/>
          <a:p>
            <a:pPr algn="l"/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¿Qué es Trabajo Social? </a:t>
            </a:r>
            <a:endParaRPr lang="es-MX" dirty="0">
              <a:solidFill>
                <a:schemeClr val="tx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600200"/>
            <a:ext cx="72008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Es una disciplina que, mediante su metodología de intervención, contribuye al conocimiento y a la transformación de los procesos sociales, para incidir en la participación de los sujetos y en el desarrollo social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79512" y="0"/>
            <a:ext cx="144016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" name="5 Conector recto"/>
          <p:cNvCxnSpPr/>
          <p:nvPr/>
        </p:nvCxnSpPr>
        <p:spPr>
          <a:xfrm>
            <a:off x="467544" y="0"/>
            <a:ext cx="0" cy="6858000"/>
          </a:xfrm>
          <a:prstGeom prst="line">
            <a:avLst/>
          </a:prstGeom>
          <a:ln w="762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107504" y="-27384"/>
            <a:ext cx="0" cy="685800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95536" y="0"/>
            <a:ext cx="0" cy="685800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5496" y="-27384"/>
            <a:ext cx="0" cy="6858000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http://4.bp.blogspot.com/-ov1zh1wWA1Y/VQCW2bwxhfI/AAAAAAAAAEw/uACPvjhrtUE/s1600/Dibujo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5472145"/>
            <a:ext cx="1331640" cy="1385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74638"/>
            <a:ext cx="7200800" cy="1143000"/>
          </a:xfrm>
        </p:spPr>
        <p:txBody>
          <a:bodyPr>
            <a:noAutofit/>
          </a:bodyPr>
          <a:lstStyle/>
          <a:p>
            <a:pPr algn="l"/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Necesidades y Problemas </a:t>
            </a:r>
            <a:r>
              <a:rPr lang="es-MX" sz="36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Sociales</a:t>
            </a:r>
            <a:endParaRPr lang="es-MX" sz="3600" dirty="0">
              <a:solidFill>
                <a:schemeClr val="tx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600200"/>
            <a:ext cx="72008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2600" b="1" dirty="0" smtClean="0"/>
              <a:t>Asignatura</a:t>
            </a:r>
            <a:r>
              <a:rPr lang="es-MX" sz="2600" dirty="0" smtClean="0"/>
              <a:t>: Necesidades y Problemas Sociales</a:t>
            </a:r>
          </a:p>
          <a:p>
            <a:pPr algn="just"/>
            <a:r>
              <a:rPr lang="es-MX" sz="2600" b="1" dirty="0" smtClean="0"/>
              <a:t>Autor</a:t>
            </a:r>
            <a:r>
              <a:rPr lang="es-MX" sz="2600" dirty="0" smtClean="0"/>
              <a:t>: Lic. Beatriz Gisela Barba Álvarez</a:t>
            </a:r>
          </a:p>
          <a:p>
            <a:pPr algn="just"/>
            <a:r>
              <a:rPr lang="es-MX" sz="2600" b="1" dirty="0" smtClean="0"/>
              <a:t>Actualización para bloques</a:t>
            </a:r>
            <a:r>
              <a:rPr lang="es-MX" sz="2600" dirty="0" smtClean="0"/>
              <a:t>: Mtra. Beatriz Gisela Barba Álvarez, Lic. Erika Garnica Peña, Lic. María Elena Mata, Lic. María Eugenia Bernal Vázquez y Lic. Jorge Eduardo Torres Preciado</a:t>
            </a:r>
          </a:p>
          <a:p>
            <a:pPr algn="just"/>
            <a:r>
              <a:rPr lang="es-MX" sz="2600" b="1" dirty="0" smtClean="0"/>
              <a:t>Área</a:t>
            </a:r>
            <a:r>
              <a:rPr lang="es-MX" sz="2600" dirty="0" smtClean="0"/>
              <a:t>: Política social y necesidades sociales</a:t>
            </a:r>
            <a:br>
              <a:rPr lang="es-MX" sz="2600" dirty="0" smtClean="0"/>
            </a:br>
            <a:r>
              <a:rPr lang="es-MX" sz="2600" b="1" dirty="0" smtClean="0"/>
              <a:t>Créditos</a:t>
            </a:r>
            <a:r>
              <a:rPr lang="es-MX" sz="2600" dirty="0" smtClean="0"/>
              <a:t>: </a:t>
            </a:r>
            <a:r>
              <a:rPr lang="es-MX" sz="2600" dirty="0" smtClean="0"/>
              <a:t>6</a:t>
            </a:r>
          </a:p>
          <a:p>
            <a:pPr algn="just">
              <a:buNone/>
            </a:pPr>
            <a:r>
              <a:rPr lang="es-MX" sz="2600" b="1" dirty="0" smtClean="0"/>
              <a:t>     Carácter</a:t>
            </a:r>
            <a:r>
              <a:rPr lang="es-MX" sz="2600" dirty="0" smtClean="0"/>
              <a:t>: </a:t>
            </a:r>
            <a:r>
              <a:rPr lang="es-MX" sz="2600" dirty="0" smtClean="0"/>
              <a:t>Obligatoria</a:t>
            </a:r>
          </a:p>
          <a:p>
            <a:pPr algn="just">
              <a:buNone/>
            </a:pPr>
            <a:r>
              <a:rPr lang="es-MX" sz="2600" b="1" dirty="0" smtClean="0"/>
              <a:t>     Tipo</a:t>
            </a:r>
            <a:r>
              <a:rPr lang="es-MX" sz="2600" dirty="0" smtClean="0"/>
              <a:t>: </a:t>
            </a:r>
            <a:r>
              <a:rPr lang="es-MX" sz="2600" dirty="0" smtClean="0"/>
              <a:t>Teórica</a:t>
            </a:r>
          </a:p>
          <a:p>
            <a:pPr algn="just">
              <a:buNone/>
            </a:pPr>
            <a:r>
              <a:rPr lang="es-MX" sz="2600" b="1" dirty="0" smtClean="0"/>
              <a:t>     Modalidad</a:t>
            </a:r>
            <a:r>
              <a:rPr lang="es-MX" sz="2600" dirty="0" smtClean="0"/>
              <a:t>: a distancia</a:t>
            </a:r>
          </a:p>
          <a:p>
            <a:pPr marL="0" indent="0" algn="just">
              <a:buNone/>
            </a:pP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79512" y="0"/>
            <a:ext cx="144016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" name="5 Conector recto"/>
          <p:cNvCxnSpPr/>
          <p:nvPr/>
        </p:nvCxnSpPr>
        <p:spPr>
          <a:xfrm>
            <a:off x="467544" y="0"/>
            <a:ext cx="0" cy="6858000"/>
          </a:xfrm>
          <a:prstGeom prst="line">
            <a:avLst/>
          </a:prstGeom>
          <a:ln w="762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107504" y="-27384"/>
            <a:ext cx="0" cy="685800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95536" y="0"/>
            <a:ext cx="0" cy="685800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5496" y="-27384"/>
            <a:ext cx="0" cy="6858000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http://4.bp.blogspot.com/-ov1zh1wWA1Y/VQCW2bwxhfI/AAAAAAAAAEw/uACPvjhrtUE/s1600/Dibujo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5472145"/>
            <a:ext cx="1331640" cy="1385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74638"/>
            <a:ext cx="7200800" cy="1143000"/>
          </a:xfrm>
        </p:spPr>
        <p:txBody>
          <a:bodyPr/>
          <a:lstStyle/>
          <a:p>
            <a:pPr algn="l"/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Objetivo de la Asignatura </a:t>
            </a:r>
            <a:endParaRPr lang="es-MX" dirty="0">
              <a:solidFill>
                <a:schemeClr val="tx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600200"/>
            <a:ext cx="72008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Que el estudiante identifique la naturaleza de las necesidades y problemas sociales de México, contextualizándolos en el ámbito nacional, además de reconocer los principales criterios de medición y análisis de las condiciones de vida y ubicando lo anterior como objeto de intervención profesional de Trabajo Social. 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79512" y="0"/>
            <a:ext cx="144016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" name="5 Conector recto"/>
          <p:cNvCxnSpPr/>
          <p:nvPr/>
        </p:nvCxnSpPr>
        <p:spPr>
          <a:xfrm>
            <a:off x="467544" y="0"/>
            <a:ext cx="0" cy="6858000"/>
          </a:xfrm>
          <a:prstGeom prst="line">
            <a:avLst/>
          </a:prstGeom>
          <a:ln w="762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107504" y="-27384"/>
            <a:ext cx="0" cy="685800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95536" y="0"/>
            <a:ext cx="0" cy="685800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5496" y="-27384"/>
            <a:ext cx="0" cy="6858000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http://4.bp.blogspot.com/-ov1zh1wWA1Y/VQCW2bwxhfI/AAAAAAAAAEw/uACPvjhrtUE/s1600/Dibujo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5472145"/>
            <a:ext cx="1331640" cy="1385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74638"/>
            <a:ext cx="7200800" cy="1143000"/>
          </a:xfrm>
        </p:spPr>
        <p:txBody>
          <a:bodyPr/>
          <a:lstStyle/>
          <a:p>
            <a:pPr algn="l"/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Asignatura </a:t>
            </a:r>
            <a:endParaRPr lang="es-MX" dirty="0">
              <a:solidFill>
                <a:schemeClr val="tx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11" name="10 Marcador de contenido"/>
          <p:cNvGraphicFramePr>
            <a:graphicFrameLocks noGrp="1"/>
          </p:cNvGraphicFramePr>
          <p:nvPr>
            <p:ph idx="1"/>
          </p:nvPr>
        </p:nvGraphicFramePr>
        <p:xfrm>
          <a:off x="1691680" y="1412776"/>
          <a:ext cx="648072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152128"/>
                <a:gridCol w="1800200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Clave de Grupo </a:t>
                      </a:r>
                      <a:endParaRPr lang="es-MX" sz="16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/>
                        <a:t>Clave de Asignatura</a:t>
                      </a:r>
                      <a:r>
                        <a:rPr lang="es-MX" sz="1600" baseline="0" dirty="0" smtClean="0"/>
                        <a:t> </a:t>
                      </a:r>
                      <a:endParaRPr lang="es-MX" sz="1600" dirty="0" smtClean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Asignatura</a:t>
                      </a:r>
                      <a:r>
                        <a:rPr lang="es-MX" sz="2000" baseline="0" dirty="0" smtClean="0"/>
                        <a:t> </a:t>
                      </a:r>
                      <a:endParaRPr lang="es-MX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Asesor </a:t>
                      </a:r>
                      <a:endParaRPr lang="es-MX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9011</a:t>
                      </a:r>
                      <a:endParaRPr lang="es-MX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1115-ED</a:t>
                      </a:r>
                      <a:endParaRPr lang="es-MX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/>
                        <a:t>Necesidades y problemas sociales </a:t>
                      </a:r>
                      <a:endParaRPr lang="es-MX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Cervantes Navarrete</a:t>
                      </a:r>
                      <a:r>
                        <a:rPr lang="es-MX" b="1" baseline="0" dirty="0" smtClean="0"/>
                        <a:t> Juan Carlos </a:t>
                      </a:r>
                      <a:endParaRPr lang="es-MX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179512" y="0"/>
            <a:ext cx="144016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" name="5 Conector recto"/>
          <p:cNvCxnSpPr/>
          <p:nvPr/>
        </p:nvCxnSpPr>
        <p:spPr>
          <a:xfrm>
            <a:off x="467544" y="0"/>
            <a:ext cx="0" cy="6858000"/>
          </a:xfrm>
          <a:prstGeom prst="line">
            <a:avLst/>
          </a:prstGeom>
          <a:ln w="762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107504" y="-27384"/>
            <a:ext cx="0" cy="685800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95536" y="0"/>
            <a:ext cx="0" cy="685800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5496" y="-27384"/>
            <a:ext cx="0" cy="6858000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http://4.bp.blogspot.com/-ov1zh1wWA1Y/VQCW2bwxhfI/AAAAAAAAAEw/uACPvjhrtUE/s1600/Dibujo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5472145"/>
            <a:ext cx="1331640" cy="1385855"/>
          </a:xfrm>
          <a:prstGeom prst="rect">
            <a:avLst/>
          </a:prstGeom>
          <a:noFill/>
        </p:spPr>
      </p:pic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1691680" y="3292563"/>
          <a:ext cx="6480720" cy="1144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180"/>
                <a:gridCol w="1620180"/>
                <a:gridCol w="1620180"/>
                <a:gridCol w="1620180"/>
              </a:tblGrid>
              <a:tr h="392771">
                <a:tc gridSpan="4"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Asesorías </a:t>
                      </a:r>
                      <a:endParaRPr lang="es-MX" sz="24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687349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13 de febrero </a:t>
                      </a:r>
                    </a:p>
                    <a:p>
                      <a:pPr algn="ctr"/>
                      <a:r>
                        <a:rPr lang="es-MX" i="1" dirty="0" smtClean="0"/>
                        <a:t>11:00 a 12:30 </a:t>
                      </a:r>
                      <a:endParaRPr lang="es-MX" i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27 de febrero</a:t>
                      </a:r>
                      <a:r>
                        <a:rPr lang="es-MX" dirty="0" smtClean="0"/>
                        <a:t> </a:t>
                      </a:r>
                    </a:p>
                    <a:p>
                      <a:pPr algn="ctr"/>
                      <a:r>
                        <a:rPr lang="es-MX" i="1" dirty="0" smtClean="0"/>
                        <a:t>11:00 a 12:30</a:t>
                      </a:r>
                      <a:endParaRPr lang="es-MX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5 de marzo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i="1" dirty="0" smtClean="0"/>
                        <a:t>11:00 a 12:30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 smtClean="0"/>
                        <a:t>12 de marzo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i="1" dirty="0" smtClean="0"/>
                        <a:t>11:00 a 12:30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10 Marcador de contenido"/>
          <p:cNvGraphicFramePr>
            <a:graphicFrameLocks/>
          </p:cNvGraphicFramePr>
          <p:nvPr/>
        </p:nvGraphicFramePr>
        <p:xfrm>
          <a:off x="1691680" y="4941168"/>
          <a:ext cx="3960440" cy="122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152128"/>
                <a:gridCol w="18002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Exámenes ordinarios </a:t>
                      </a:r>
                      <a:endParaRPr lang="es-MX" sz="16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 smtClean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000" dirty="0" smtClean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Clave de Grupo </a:t>
                      </a:r>
                      <a:endParaRPr lang="es-MX" sz="1600" dirty="0"/>
                    </a:p>
                    <a:p>
                      <a:pPr algn="ctr"/>
                      <a:r>
                        <a:rPr lang="es-MX" b="1" dirty="0" smtClean="0"/>
                        <a:t>9011</a:t>
                      </a:r>
                      <a:endParaRPr lang="es-MX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/>
                        <a:t>1°</a:t>
                      </a:r>
                      <a:r>
                        <a:rPr lang="es-MX" sz="1600" b="1" baseline="0" dirty="0" smtClean="0"/>
                        <a:t> Vuelta </a:t>
                      </a:r>
                      <a:endParaRPr lang="es-MX" sz="16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 smtClean="0"/>
                        <a:t>2°</a:t>
                      </a:r>
                      <a:r>
                        <a:rPr lang="es-MX" sz="1600" b="1" baseline="0" dirty="0" smtClean="0"/>
                        <a:t> Vuelta </a:t>
                      </a:r>
                      <a:endParaRPr lang="es-MX" sz="16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s-MX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29 de marzo</a:t>
                      </a:r>
                      <a:r>
                        <a:rPr lang="es-MX" sz="14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s-MX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 de abril </a:t>
                      </a:r>
                      <a:endParaRPr lang="es-MX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74638"/>
            <a:ext cx="7200800" cy="1143000"/>
          </a:xfrm>
        </p:spPr>
        <p:txBody>
          <a:bodyPr>
            <a:normAutofit/>
          </a:bodyPr>
          <a:lstStyle/>
          <a:p>
            <a:pPr algn="l"/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Criterios de Acreditación </a:t>
            </a:r>
            <a:endParaRPr lang="es-MX" dirty="0">
              <a:solidFill>
                <a:schemeClr val="tx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11" name="10 Marcador de contenido"/>
          <p:cNvGraphicFramePr>
            <a:graphicFrameLocks noGrp="1"/>
          </p:cNvGraphicFramePr>
          <p:nvPr>
            <p:ph idx="1"/>
          </p:nvPr>
        </p:nvGraphicFramePr>
        <p:xfrm>
          <a:off x="971600" y="1628800"/>
          <a:ext cx="7200900" cy="4209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440160"/>
                <a:gridCol w="324046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="1" dirty="0">
                          <a:latin typeface="Calibri"/>
                          <a:ea typeface="Calibri"/>
                          <a:cs typeface="Times New Roman"/>
                        </a:rPr>
                        <a:t>Criterios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Porcentajes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800" b="1" dirty="0">
                          <a:latin typeface="Calibri"/>
                          <a:ea typeface="Calibri"/>
                          <a:cs typeface="Times New Roman"/>
                        </a:rPr>
                        <a:t>Condiciones</a:t>
                      </a:r>
                      <a:endParaRPr lang="es-MX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Participación en el foro de discusión</a:t>
                      </a: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b="1" dirty="0">
                          <a:latin typeface="Calibri"/>
                          <a:ea typeface="Calibri"/>
                          <a:cs typeface="Times New Roman"/>
                        </a:rPr>
                        <a:t>5%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500" dirty="0">
                          <a:latin typeface="Calibri"/>
                          <a:ea typeface="Calibri"/>
                          <a:cs typeface="Times New Roman"/>
                        </a:rPr>
                        <a:t>Participar en la fecha indicada en el calendario.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s-MX" sz="1500" dirty="0">
                          <a:latin typeface="Calibri"/>
                          <a:ea typeface="Calibri"/>
                          <a:cs typeface="Times New Roman"/>
                        </a:rPr>
                        <a:t>Cubrir los señalamientos de la forma de trabajo.</a:t>
                      </a: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Participación en chat</a:t>
                      </a: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b="1" dirty="0">
                          <a:latin typeface="Calibri"/>
                          <a:ea typeface="Calibri"/>
                          <a:cs typeface="Times New Roman"/>
                        </a:rPr>
                        <a:t>5%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500" dirty="0">
                          <a:latin typeface="Calibri"/>
                          <a:ea typeface="Calibri"/>
                          <a:cs typeface="Times New Roman"/>
                        </a:rPr>
                        <a:t>Participar en la fecha indicada en el calendario.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s-MX" sz="1500" dirty="0">
                          <a:latin typeface="Calibri"/>
                          <a:ea typeface="Calibri"/>
                          <a:cs typeface="Times New Roman"/>
                        </a:rPr>
                        <a:t>Cubrir los señalamientos de la forma de trabajo.</a:t>
                      </a: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Elaboración y entrega de actividades de aprendizaje</a:t>
                      </a: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b="1" dirty="0">
                          <a:latin typeface="Calibri"/>
                          <a:ea typeface="Calibri"/>
                          <a:cs typeface="Times New Roman"/>
                        </a:rPr>
                        <a:t>50%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s-MX" sz="1500">
                          <a:latin typeface="Calibri"/>
                          <a:ea typeface="Calibri"/>
                          <a:cs typeface="Times New Roman"/>
                        </a:rPr>
                        <a:t>Entregar en la fecha señalada en el calendario.</a:t>
                      </a: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Trabajo final (en equipo)</a:t>
                      </a: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000" b="1" dirty="0">
                          <a:latin typeface="Calibri"/>
                          <a:ea typeface="Calibri"/>
                          <a:cs typeface="Times New Roman"/>
                        </a:rPr>
                        <a:t>40%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500" dirty="0">
                          <a:latin typeface="Calibri"/>
                          <a:ea typeface="Calibri"/>
                          <a:cs typeface="Times New Roman"/>
                        </a:rPr>
                        <a:t>Consultar el foro de dudas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s-MX" sz="1500" dirty="0">
                          <a:latin typeface="Calibri"/>
                          <a:ea typeface="Calibri"/>
                          <a:cs typeface="Times New Roman"/>
                        </a:rPr>
                        <a:t>Entregar en la fecha señalada en el calendario.</a:t>
                      </a: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179512" y="0"/>
            <a:ext cx="144016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" name="5 Conector recto"/>
          <p:cNvCxnSpPr/>
          <p:nvPr/>
        </p:nvCxnSpPr>
        <p:spPr>
          <a:xfrm>
            <a:off x="467544" y="0"/>
            <a:ext cx="0" cy="6858000"/>
          </a:xfrm>
          <a:prstGeom prst="line">
            <a:avLst/>
          </a:prstGeom>
          <a:ln w="762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107504" y="-27384"/>
            <a:ext cx="0" cy="685800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95536" y="0"/>
            <a:ext cx="0" cy="685800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5496" y="-27384"/>
            <a:ext cx="0" cy="6858000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http://4.bp.blogspot.com/-ov1zh1wWA1Y/VQCW2bwxhfI/AAAAAAAAAEw/uACPvjhrtUE/s1600/Dibujo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5472145"/>
            <a:ext cx="1331640" cy="1385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Marcador de contenido" descr="canada-goose-flying-isolated-white-background-32991825.jpg">
            <a:hlinkClick r:id="rId2" action="ppaction://hlinkpres?slideindex=1&amp;slidetitle=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10000" contrast="10000"/>
          </a:blip>
          <a:srcRect r="21493" b="26929"/>
          <a:stretch>
            <a:fillRect/>
          </a:stretch>
        </p:blipFill>
        <p:spPr>
          <a:xfrm>
            <a:off x="683568" y="476672"/>
            <a:ext cx="7356493" cy="5040560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274638"/>
            <a:ext cx="7200800" cy="1143000"/>
          </a:xfrm>
        </p:spPr>
        <p:txBody>
          <a:bodyPr>
            <a:normAutofit/>
          </a:bodyPr>
          <a:lstStyle/>
          <a:p>
            <a:pPr algn="l"/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Reflexión </a:t>
            </a:r>
            <a:endParaRPr lang="es-MX" dirty="0">
              <a:solidFill>
                <a:schemeClr val="tx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79512" y="0"/>
            <a:ext cx="144016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" name="5 Conector recto"/>
          <p:cNvCxnSpPr/>
          <p:nvPr/>
        </p:nvCxnSpPr>
        <p:spPr>
          <a:xfrm>
            <a:off x="467544" y="0"/>
            <a:ext cx="0" cy="6858000"/>
          </a:xfrm>
          <a:prstGeom prst="line">
            <a:avLst/>
          </a:prstGeom>
          <a:ln w="762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107504" y="-27384"/>
            <a:ext cx="0" cy="685800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395536" y="0"/>
            <a:ext cx="0" cy="685800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5496" y="-27384"/>
            <a:ext cx="0" cy="6858000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http://4.bp.blogspot.com/-ov1zh1wWA1Y/VQCW2bwxhfI/AAAAAAAAAEw/uACPvjhrtUE/s1600/Dibujo5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5472145"/>
            <a:ext cx="1331640" cy="1385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324</Words>
  <Application>Microsoft Office PowerPoint</Application>
  <PresentationFormat>Presentación en pantalla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Necesidades y Problemas Sociales </vt:lpstr>
      <vt:lpstr>¿Qué es Trabajo Social? </vt:lpstr>
      <vt:lpstr>Necesidades y Problemas Sociales</vt:lpstr>
      <vt:lpstr>Objetivo de la Asignatura </vt:lpstr>
      <vt:lpstr>Asignatura </vt:lpstr>
      <vt:lpstr>Criterios de Acreditación </vt:lpstr>
      <vt:lpstr>Reflexión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Necesidades y Problemas Sociales </dc:title>
  <dc:creator>Juan Cervantes</dc:creator>
  <cp:lastModifiedBy>Juan Cervantes </cp:lastModifiedBy>
  <cp:revision>4</cp:revision>
  <dcterms:created xsi:type="dcterms:W3CDTF">2016-02-02T21:42:52Z</dcterms:created>
  <dcterms:modified xsi:type="dcterms:W3CDTF">2016-02-03T22:13:43Z</dcterms:modified>
</cp:coreProperties>
</file>