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87" r:id="rId4"/>
    <p:sldId id="257" r:id="rId5"/>
    <p:sldId id="260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309" r:id="rId15"/>
    <p:sldId id="291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90" r:id="rId49"/>
    <p:sldId id="289" r:id="rId50"/>
    <p:sldId id="286" r:id="rId51"/>
    <p:sldId id="28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hyperlink" Target="https://www.europeana.eu/en" TargetMode="External"/><Relationship Id="rId26" Type="http://schemas.openxmlformats.org/officeDocument/2006/relationships/hyperlink" Target="http://www.bnm.unam.mx/index.php/biblioteca-nacional-de-mexico/servicios/recursos-digitales-y-catalogos" TargetMode="External"/><Relationship Id="rId39" Type="http://schemas.openxmlformats.org/officeDocument/2006/relationships/hyperlink" Target="https://archive.org/" TargetMode="External"/><Relationship Id="rId21" Type="http://schemas.openxmlformats.org/officeDocument/2006/relationships/image" Target="../media/image34.png"/><Relationship Id="rId34" Type="http://schemas.openxmlformats.org/officeDocument/2006/relationships/image" Target="../media/image41.png"/><Relationship Id="rId42" Type="http://schemas.openxmlformats.org/officeDocument/2006/relationships/image" Target="../media/image45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6" Type="http://schemas.openxmlformats.org/officeDocument/2006/relationships/hyperlink" Target="https://road.issn.org/" TargetMode="External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24" Type="http://schemas.openxmlformats.org/officeDocument/2006/relationships/hyperlink" Target="https://www.loc.gov/" TargetMode="External"/><Relationship Id="rId32" Type="http://schemas.openxmlformats.org/officeDocument/2006/relationships/image" Target="../media/image40.png"/><Relationship Id="rId37" Type="http://schemas.openxmlformats.org/officeDocument/2006/relationships/hyperlink" Target="https://www.slideshare.net/" TargetMode="External"/><Relationship Id="rId40" Type="http://schemas.openxmlformats.org/officeDocument/2006/relationships/image" Target="../media/image44.png"/><Relationship Id="rId45" Type="http://schemas.openxmlformats.org/officeDocument/2006/relationships/hyperlink" Target="http://www.skillscommons.org/" TargetMode="External"/><Relationship Id="rId5" Type="http://schemas.openxmlformats.org/officeDocument/2006/relationships/hyperlink" Target="https://www.fonotecanacional.gob.mx/" TargetMode="External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hyperlink" Target="https://www.inehrm.gob.mx/" TargetMode="External"/><Relationship Id="rId36" Type="http://schemas.openxmlformats.org/officeDocument/2006/relationships/image" Target="../media/image42.png"/><Relationship Id="rId10" Type="http://schemas.openxmlformats.org/officeDocument/2006/relationships/hyperlink" Target="https://v2.sherpa.ac.uk/opendoar/" TargetMode="External"/><Relationship Id="rId19" Type="http://schemas.openxmlformats.org/officeDocument/2006/relationships/image" Target="../media/image33.png"/><Relationship Id="rId31" Type="http://schemas.openxmlformats.org/officeDocument/2006/relationships/hyperlink" Target="https://www.flickr.com/" TargetMode="External"/><Relationship Id="rId44" Type="http://schemas.openxmlformats.org/officeDocument/2006/relationships/image" Target="../media/image4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hyperlink" Target="https://www.doabooks.org/" TargetMode="External"/><Relationship Id="rId22" Type="http://schemas.openxmlformats.org/officeDocument/2006/relationships/hyperlink" Target="https://www.wdl.org/es/" TargetMode="External"/><Relationship Id="rId27" Type="http://schemas.openxmlformats.org/officeDocument/2006/relationships/image" Target="../media/image37.png"/><Relationship Id="rId30" Type="http://schemas.openxmlformats.org/officeDocument/2006/relationships/image" Target="../media/image39.png"/><Relationship Id="rId35" Type="http://schemas.openxmlformats.org/officeDocument/2006/relationships/hyperlink" Target="https://plos.org/" TargetMode="External"/><Relationship Id="rId43" Type="http://schemas.openxmlformats.org/officeDocument/2006/relationships/hyperlink" Target="https://www.jamendo.com/" TargetMode="External"/><Relationship Id="rId8" Type="http://schemas.openxmlformats.org/officeDocument/2006/relationships/hyperlink" Target="http://www.humanindex.unam.mx/humanindex/pagina/paginas_humanindex.php?idi=1" TargetMode="External"/><Relationship Id="rId3" Type="http://schemas.openxmlformats.org/officeDocument/2006/relationships/hyperlink" Target="https://creativecommons.org/" TargetMode="External"/><Relationship Id="rId12" Type="http://schemas.openxmlformats.org/officeDocument/2006/relationships/hyperlink" Target="https://doaj.org/" TargetMode="Externa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hyperlink" Target="https://commons.wikimedia.org/wiki/Portada?uselang=es" TargetMode="External"/><Relationship Id="rId38" Type="http://schemas.openxmlformats.org/officeDocument/2006/relationships/image" Target="../media/image43.png"/><Relationship Id="rId46" Type="http://schemas.openxmlformats.org/officeDocument/2006/relationships/image" Target="../media/image47.png"/><Relationship Id="rId20" Type="http://schemas.openxmlformats.org/officeDocument/2006/relationships/hyperlink" Target="http://www.cervantesvirtual.com/" TargetMode="External"/><Relationship Id="rId41" Type="http://schemas.openxmlformats.org/officeDocument/2006/relationships/hyperlink" Target="https://www.tribeofnois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hyperlink" Target="https://www.youtube.com/watch?v=_uk2Sdrtir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of.gob.mx/nota_detalle.php?codigo=4745026&amp;fecha=24/01/197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exico.justia.com/federales/leyes/ley-federal-del-derecho-de-autor/titulo-i/capitulo-unico/#articulo-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itpress.mit.edu/sites/default/files/9780262517638_Open_Access_PDF_Version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y9Jh_GffRPU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unamenlinea.unam.mx/recurso/82265-revista-925-artes-y-diseno" TargetMode="External"/><Relationship Id="rId4" Type="http://schemas.openxmlformats.org/officeDocument/2006/relationships/hyperlink" Target="http://www.youtube.com/watch?v=BtvVXHRG4p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8tAfVAH6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soQbA-MgAzE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hyperlink" Target="https://www.europeana.eu/en" TargetMode="External"/><Relationship Id="rId26" Type="http://schemas.openxmlformats.org/officeDocument/2006/relationships/hyperlink" Target="http://www.bnm.unam.mx/index.php/biblioteca-nacional-de-mexico/servicios/recursos-digitales-y-catalogos" TargetMode="External"/><Relationship Id="rId39" Type="http://schemas.openxmlformats.org/officeDocument/2006/relationships/hyperlink" Target="https://archive.org/" TargetMode="External"/><Relationship Id="rId21" Type="http://schemas.openxmlformats.org/officeDocument/2006/relationships/image" Target="../media/image34.png"/><Relationship Id="rId34" Type="http://schemas.openxmlformats.org/officeDocument/2006/relationships/image" Target="../media/image41.png"/><Relationship Id="rId42" Type="http://schemas.openxmlformats.org/officeDocument/2006/relationships/image" Target="../media/image45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6" Type="http://schemas.openxmlformats.org/officeDocument/2006/relationships/hyperlink" Target="https://road.issn.org/" TargetMode="External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24" Type="http://schemas.openxmlformats.org/officeDocument/2006/relationships/hyperlink" Target="https://www.loc.gov/" TargetMode="External"/><Relationship Id="rId32" Type="http://schemas.openxmlformats.org/officeDocument/2006/relationships/image" Target="../media/image40.png"/><Relationship Id="rId37" Type="http://schemas.openxmlformats.org/officeDocument/2006/relationships/hyperlink" Target="https://www.slideshare.net/" TargetMode="External"/><Relationship Id="rId40" Type="http://schemas.openxmlformats.org/officeDocument/2006/relationships/image" Target="../media/image44.png"/><Relationship Id="rId45" Type="http://schemas.openxmlformats.org/officeDocument/2006/relationships/hyperlink" Target="http://www.skillscommons.org/" TargetMode="External"/><Relationship Id="rId5" Type="http://schemas.openxmlformats.org/officeDocument/2006/relationships/hyperlink" Target="https://www.fonotecanacional.gob.mx/" TargetMode="External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hyperlink" Target="https://www.inehrm.gob.mx/" TargetMode="External"/><Relationship Id="rId36" Type="http://schemas.openxmlformats.org/officeDocument/2006/relationships/image" Target="../media/image42.png"/><Relationship Id="rId10" Type="http://schemas.openxmlformats.org/officeDocument/2006/relationships/hyperlink" Target="https://v2.sherpa.ac.uk/opendoar/" TargetMode="External"/><Relationship Id="rId19" Type="http://schemas.openxmlformats.org/officeDocument/2006/relationships/image" Target="../media/image33.png"/><Relationship Id="rId31" Type="http://schemas.openxmlformats.org/officeDocument/2006/relationships/hyperlink" Target="https://www.flickr.com/" TargetMode="External"/><Relationship Id="rId44" Type="http://schemas.openxmlformats.org/officeDocument/2006/relationships/image" Target="../media/image4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hyperlink" Target="https://www.doabooks.org/" TargetMode="External"/><Relationship Id="rId22" Type="http://schemas.openxmlformats.org/officeDocument/2006/relationships/hyperlink" Target="https://www.wdl.org/es/" TargetMode="External"/><Relationship Id="rId27" Type="http://schemas.openxmlformats.org/officeDocument/2006/relationships/image" Target="../media/image37.png"/><Relationship Id="rId30" Type="http://schemas.openxmlformats.org/officeDocument/2006/relationships/image" Target="../media/image39.png"/><Relationship Id="rId35" Type="http://schemas.openxmlformats.org/officeDocument/2006/relationships/hyperlink" Target="https://plos.org/" TargetMode="External"/><Relationship Id="rId43" Type="http://schemas.openxmlformats.org/officeDocument/2006/relationships/hyperlink" Target="https://www.jamendo.com/" TargetMode="External"/><Relationship Id="rId8" Type="http://schemas.openxmlformats.org/officeDocument/2006/relationships/hyperlink" Target="http://www.humanindex.unam.mx/humanindex/pagina/paginas_humanindex.php?idi=1" TargetMode="External"/><Relationship Id="rId3" Type="http://schemas.openxmlformats.org/officeDocument/2006/relationships/hyperlink" Target="https://creativecommons.org/" TargetMode="External"/><Relationship Id="rId12" Type="http://schemas.openxmlformats.org/officeDocument/2006/relationships/hyperlink" Target="https://doaj.org/" TargetMode="Externa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hyperlink" Target="https://commons.wikimedia.org/wiki/Portada?uselang=es" TargetMode="External"/><Relationship Id="rId38" Type="http://schemas.openxmlformats.org/officeDocument/2006/relationships/image" Target="../media/image43.png"/><Relationship Id="rId46" Type="http://schemas.openxmlformats.org/officeDocument/2006/relationships/image" Target="../media/image47.png"/><Relationship Id="rId20" Type="http://schemas.openxmlformats.org/officeDocument/2006/relationships/hyperlink" Target="http://www.cervantesvirtual.com/" TargetMode="External"/><Relationship Id="rId41" Type="http://schemas.openxmlformats.org/officeDocument/2006/relationships/hyperlink" Target="https://www.tribeofnoise.com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s.wikipedia.org/wiki/Organizaci%C3%B3n_sin_%C3%A1nimo_de_lucro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apestopenaccessinitiative.org/read" TargetMode="External"/><Relationship Id="rId2" Type="http://schemas.openxmlformats.org/officeDocument/2006/relationships/hyperlink" Target="http://openaccess.mpg.de/Berlin-Declar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geotropico.org/files/PDF-Boai_Espanol_1-1.pd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choose/?jurisdiction=mx" TargetMode="External"/><Relationship Id="rId2" Type="http://schemas.openxmlformats.org/officeDocument/2006/relationships/hyperlink" Target="https://certificates.creativecommons.org/about/certificate-resources-cc-b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geotropico.org/files/PDF-Boai_Espanol_1-1.pdf" TargetMode="External"/><Relationship Id="rId4" Type="http://schemas.openxmlformats.org/officeDocument/2006/relationships/hyperlink" Target="https://mitpress.mit.edu/sites/default/files/9780262517638_Open_Access_PDF_Version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rtificates.creativecommons.org/about/certificate-resources-cc-b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 Commons y Acceso Abierto para Bibliotecarios</a:t>
            </a:r>
            <a:endPara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Mtro. Jorge Octavio Ruiz vaca</a:t>
            </a:r>
          </a:p>
          <a:p>
            <a:r>
              <a:rPr lang="es-MX" dirty="0" smtClean="0"/>
              <a:t>UNAM-Coordinación de Humanidades</a:t>
            </a:r>
            <a:endParaRPr lang="es-MX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634" y="6417178"/>
            <a:ext cx="1251366" cy="4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1400530"/>
          </a:xfrm>
        </p:spPr>
        <p:txBody>
          <a:bodyPr/>
          <a:lstStyle/>
          <a:p>
            <a:pPr algn="ctr"/>
            <a:r>
              <a:rPr lang="es-MX" dirty="0" smtClean="0"/>
              <a:t>Licencias Creative Commons</a:t>
            </a:r>
            <a:endParaRPr lang="es-MX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317730" y="1175262"/>
            <a:ext cx="11611803" cy="55767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4 módulos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combinan para dar lugar a las 6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licencias: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spcBef>
                <a:spcPts val="0"/>
              </a:spcBef>
              <a:buNone/>
            </a:pPr>
            <a:endParaRPr lang="es-MX" sz="500" dirty="0"/>
          </a:p>
          <a:p>
            <a:pPr marL="45720" indent="0">
              <a:spcBef>
                <a:spcPts val="0"/>
              </a:spcBef>
              <a:buNone/>
            </a:pPr>
            <a:r>
              <a:rPr lang="es-MX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Atribución a autor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300" dirty="0" smtClean="0"/>
              <a:t>                       </a:t>
            </a:r>
            <a:r>
              <a:rPr lang="es-MX" sz="2100" b="1" dirty="0" smtClean="0"/>
              <a:t>Compartir</a:t>
            </a:r>
            <a:r>
              <a:rPr lang="es-MX" sz="2100" dirty="0" smtClean="0"/>
              <a:t>: </a:t>
            </a:r>
            <a:r>
              <a:rPr lang="es-MX" sz="2100" dirty="0"/>
              <a:t>c</a:t>
            </a:r>
            <a:r>
              <a:rPr lang="es-MX" sz="2100" dirty="0" smtClean="0"/>
              <a:t>opiar y redistribuir x medio o formato.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300" dirty="0"/>
              <a:t> </a:t>
            </a:r>
            <a:r>
              <a:rPr lang="es-MX" sz="2300" dirty="0" smtClean="0"/>
              <a:t>                      </a:t>
            </a:r>
            <a:r>
              <a:rPr lang="es-MX" sz="2100" b="1" dirty="0" smtClean="0"/>
              <a:t>Adaptar: </a:t>
            </a:r>
            <a:r>
              <a:rPr lang="es-MX" sz="2100" dirty="0"/>
              <a:t>r</a:t>
            </a:r>
            <a:r>
              <a:rPr lang="es-MX" sz="2100" dirty="0" smtClean="0"/>
              <a:t>emezclar</a:t>
            </a:r>
            <a:r>
              <a:rPr lang="es-MX" sz="2100" dirty="0"/>
              <a:t>, transformar y </a:t>
            </a:r>
            <a:r>
              <a:rPr lang="es-MX" sz="2100" dirty="0" smtClean="0"/>
              <a:t>construir </a:t>
            </a:r>
            <a:r>
              <a:rPr lang="es-MX" sz="2100" dirty="0"/>
              <a:t>sobre la obra </a:t>
            </a:r>
            <a:r>
              <a:rPr lang="es-MX" sz="2100" dirty="0" smtClean="0"/>
              <a:t>para                                      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100" dirty="0"/>
              <a:t> </a:t>
            </a:r>
            <a:r>
              <a:rPr lang="es-MX" sz="2100" dirty="0" smtClean="0"/>
              <a:t>                                        cualquier propósito ($).</a:t>
            </a:r>
          </a:p>
          <a:p>
            <a:pPr marL="45720" indent="0">
              <a:spcBef>
                <a:spcPts val="0"/>
              </a:spcBef>
              <a:buNone/>
            </a:pPr>
            <a:endParaRPr lang="es-MX" sz="800" b="1" dirty="0" smtClean="0"/>
          </a:p>
          <a:p>
            <a:pPr marL="45720" indent="0">
              <a:buNone/>
            </a:pPr>
            <a:r>
              <a:rPr lang="es-MX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Atribución-Compartir igual</a:t>
            </a:r>
          </a:p>
          <a:p>
            <a:pPr marL="45720" indent="0">
              <a:buNone/>
            </a:pPr>
            <a:r>
              <a:rPr lang="es-MX" sz="2300" dirty="0" smtClean="0"/>
              <a:t>                       </a:t>
            </a:r>
            <a:r>
              <a:rPr lang="es-MX" sz="2100" b="1" dirty="0" smtClean="0"/>
              <a:t>Compartir: </a:t>
            </a:r>
            <a:r>
              <a:rPr lang="es-MX" sz="2100" dirty="0" smtClean="0"/>
              <a:t>copiar </a:t>
            </a:r>
            <a:r>
              <a:rPr lang="es-MX" sz="2100" dirty="0"/>
              <a:t>y redistribuir x medio o </a:t>
            </a:r>
            <a:r>
              <a:rPr lang="es-MX" sz="2100" dirty="0" smtClean="0"/>
              <a:t>formato.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100" b="1" dirty="0" smtClean="0"/>
              <a:t>                         Adaptar: </a:t>
            </a:r>
            <a:r>
              <a:rPr lang="es-MX" sz="2100" dirty="0"/>
              <a:t>r</a:t>
            </a:r>
            <a:r>
              <a:rPr lang="es-MX" sz="2100" dirty="0" smtClean="0"/>
              <a:t>emezclar</a:t>
            </a:r>
            <a:r>
              <a:rPr lang="es-MX" sz="2100" dirty="0"/>
              <a:t>, transformar y construir </a:t>
            </a:r>
            <a:r>
              <a:rPr lang="es-MX" sz="2100" dirty="0" smtClean="0"/>
              <a:t>sobre la </a:t>
            </a:r>
            <a:r>
              <a:rPr lang="es-MX" sz="2100" dirty="0"/>
              <a:t>obra para cualquier </a:t>
            </a:r>
            <a:endParaRPr lang="es-MX" sz="2100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es-MX" sz="2100" dirty="0"/>
              <a:t> </a:t>
            </a:r>
            <a:r>
              <a:rPr lang="es-MX" sz="2100" dirty="0" smtClean="0"/>
              <a:t>                                         propósito ($).</a:t>
            </a:r>
          </a:p>
          <a:p>
            <a:pPr marL="45720" indent="0">
              <a:spcBef>
                <a:spcPts val="0"/>
              </a:spcBef>
              <a:buNone/>
            </a:pPr>
            <a:endParaRPr lang="es-MX" sz="800" dirty="0" smtClean="0"/>
          </a:p>
          <a:p>
            <a:pPr marL="45720" indent="0">
              <a:spcBef>
                <a:spcPts val="0"/>
              </a:spcBef>
              <a:buNone/>
            </a:pPr>
            <a:endParaRPr lang="es-MX" sz="2300" b="1" dirty="0"/>
          </a:p>
          <a:p>
            <a:pPr marL="45720" indent="0">
              <a:spcBef>
                <a:spcPts val="0"/>
              </a:spcBef>
              <a:buNone/>
            </a:pPr>
            <a:r>
              <a:rPr lang="es-MX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Atribución-No Derivadas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300" dirty="0" smtClean="0"/>
              <a:t>                          </a:t>
            </a:r>
            <a:r>
              <a:rPr lang="es-MX" sz="2100" b="1" dirty="0" smtClean="0"/>
              <a:t>Compartir: </a:t>
            </a:r>
            <a:r>
              <a:rPr lang="es-MX" sz="2100" dirty="0"/>
              <a:t>c</a:t>
            </a:r>
            <a:r>
              <a:rPr lang="es-MX" sz="2100" dirty="0" smtClean="0"/>
              <a:t>opiar y redistribuir x medio o formato para </a:t>
            </a:r>
            <a:r>
              <a:rPr lang="es-MX" sz="2100" dirty="0"/>
              <a:t>cualquier </a:t>
            </a:r>
            <a:r>
              <a:rPr lang="es-MX" sz="2100" dirty="0" smtClean="0"/>
              <a:t>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100" dirty="0"/>
              <a:t> </a:t>
            </a:r>
            <a:r>
              <a:rPr lang="es-MX" sz="2100" dirty="0" smtClean="0"/>
              <a:t>                                               propósito ($).</a:t>
            </a:r>
            <a:endParaRPr lang="es-MX" sz="21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" y="2339208"/>
            <a:ext cx="1944092" cy="68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" y="4058190"/>
            <a:ext cx="1944092" cy="67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3" y="5884322"/>
            <a:ext cx="1944092" cy="6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1400530"/>
          </a:xfrm>
        </p:spPr>
        <p:txBody>
          <a:bodyPr/>
          <a:lstStyle/>
          <a:p>
            <a:pPr algn="ctr"/>
            <a:r>
              <a:rPr lang="es-MX" dirty="0" smtClean="0"/>
              <a:t>Licencias Creative Commons</a:t>
            </a:r>
            <a:endParaRPr lang="es-MX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615142" y="878664"/>
            <a:ext cx="10945091" cy="58546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MX" sz="2600" b="1" i="1" dirty="0" smtClean="0"/>
              <a:t> </a:t>
            </a:r>
          </a:p>
          <a:p>
            <a:pPr marL="45720" indent="0">
              <a:buNone/>
            </a:pPr>
            <a:r>
              <a:rPr lang="es-MX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Atribución-No Comercial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400" b="1" dirty="0" smtClean="0"/>
              <a:t>                             </a:t>
            </a:r>
            <a:r>
              <a:rPr lang="es-MX" sz="2300" b="1" dirty="0" smtClean="0"/>
              <a:t>Compartir: </a:t>
            </a:r>
            <a:r>
              <a:rPr lang="es-MX" sz="2300" dirty="0"/>
              <a:t>copiar y redistribuir x medio o formato.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300" b="1" dirty="0" smtClean="0"/>
              <a:t>                               Adaptar: </a:t>
            </a:r>
            <a:r>
              <a:rPr lang="es-MX" sz="2300" dirty="0"/>
              <a:t>remezclar, transformar y construir sobre </a:t>
            </a:r>
            <a:endParaRPr lang="es-MX" sz="2300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es-MX" sz="2300" dirty="0"/>
              <a:t> </a:t>
            </a:r>
            <a:r>
              <a:rPr lang="es-MX" sz="2300" dirty="0" smtClean="0"/>
              <a:t>                                              el material.</a:t>
            </a:r>
            <a:endParaRPr lang="es-MX" sz="2300" b="1" dirty="0"/>
          </a:p>
          <a:p>
            <a:pPr>
              <a:spcBef>
                <a:spcPts val="0"/>
              </a:spcBef>
            </a:pPr>
            <a:endParaRPr lang="es-MX" sz="900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es-MX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Atribución-No Comercial-Compartir Igual</a:t>
            </a: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MX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es-MX" sz="2600" dirty="0" smtClean="0"/>
              <a:t>                          </a:t>
            </a:r>
            <a:r>
              <a:rPr lang="es-MX" sz="2300" b="1" dirty="0" smtClean="0"/>
              <a:t>Compartir</a:t>
            </a:r>
            <a:r>
              <a:rPr lang="es-MX" sz="2300" b="1" dirty="0"/>
              <a:t>:</a:t>
            </a:r>
            <a:r>
              <a:rPr lang="es-MX" sz="2300" dirty="0"/>
              <a:t> copiar y redistribuir x medio o formato.</a:t>
            </a:r>
            <a:endParaRPr lang="es-MX" sz="2300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es-MX" sz="2300" b="1" dirty="0" smtClean="0"/>
              <a:t>                              Adaptar: </a:t>
            </a:r>
            <a:r>
              <a:rPr lang="es-MX" sz="2300" dirty="0"/>
              <a:t>remezclar, transformar y construir sobre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300" dirty="0"/>
              <a:t>                             </a:t>
            </a:r>
            <a:r>
              <a:rPr lang="es-MX" sz="2300" dirty="0" smtClean="0"/>
              <a:t>                 </a:t>
            </a:r>
            <a:r>
              <a:rPr lang="es-MX" sz="2300" dirty="0"/>
              <a:t>el material</a:t>
            </a:r>
            <a:r>
              <a:rPr lang="es-MX" sz="2300" dirty="0" smtClean="0"/>
              <a:t>.</a:t>
            </a:r>
          </a:p>
          <a:p>
            <a:pPr marL="45720" indent="0">
              <a:spcBef>
                <a:spcPts val="0"/>
              </a:spcBef>
              <a:buNone/>
            </a:pPr>
            <a:endParaRPr lang="es-MX" sz="800" b="1" dirty="0"/>
          </a:p>
          <a:p>
            <a:pPr marL="45720" indent="0">
              <a:buNone/>
            </a:pPr>
            <a:r>
              <a:rPr lang="es-MX" sz="2300" b="1" i="1" dirty="0" smtClean="0"/>
              <a:t>Atribución-No Comercial-No Derivadas</a:t>
            </a:r>
            <a:endParaRPr lang="es-MX" sz="2300" b="1" i="1" dirty="0"/>
          </a:p>
          <a:p>
            <a:pPr marL="45720" indent="0">
              <a:buNone/>
            </a:pPr>
            <a:r>
              <a:rPr lang="es-MX" sz="2400" dirty="0" smtClean="0"/>
              <a:t>                            </a:t>
            </a:r>
            <a:r>
              <a:rPr lang="es-MX" sz="2100" b="1" dirty="0" smtClean="0"/>
              <a:t>Compartir</a:t>
            </a:r>
            <a:r>
              <a:rPr lang="es-MX" sz="2100" b="1" dirty="0"/>
              <a:t>:</a:t>
            </a:r>
            <a:r>
              <a:rPr lang="es-MX" sz="2100" dirty="0"/>
              <a:t> copiar y redistribuir x medio o formato.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400" b="1" dirty="0"/>
              <a:t>                         </a:t>
            </a:r>
            <a:endParaRPr lang="es-MX" sz="2400" dirty="0" smtClean="0"/>
          </a:p>
          <a:p>
            <a:endParaRPr lang="es-MX" sz="2600" dirty="0"/>
          </a:p>
          <a:p>
            <a:endParaRPr lang="es-MX" sz="2600" dirty="0" smtClean="0"/>
          </a:p>
          <a:p>
            <a:pPr marL="45720" indent="0">
              <a:buNone/>
            </a:pPr>
            <a:endParaRPr lang="es-MX" sz="1300" dirty="0" smtClean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71" y="2009717"/>
            <a:ext cx="1944093" cy="66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71" y="3719946"/>
            <a:ext cx="1944093" cy="68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73" y="5500570"/>
            <a:ext cx="1944093" cy="68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1400530"/>
          </a:xfrm>
        </p:spPr>
        <p:txBody>
          <a:bodyPr/>
          <a:lstStyle/>
          <a:p>
            <a:pPr algn="ctr"/>
            <a:r>
              <a:rPr lang="es-MX" dirty="0" smtClean="0"/>
              <a:t>Licencias Creative Commons</a:t>
            </a:r>
            <a:endParaRPr lang="es-MX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99190" y="989214"/>
            <a:ext cx="11945952" cy="576072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 Common México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 smtClean="0"/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00" b="1" dirty="0" smtClean="0"/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00" b="1" dirty="0" smtClean="0"/>
          </a:p>
          <a:p>
            <a:pPr algn="ctr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es-MX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://creativecommons.org/choose/?jurisdiction=mx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4" y="1848131"/>
            <a:ext cx="2659563" cy="122585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reflection stA="0" endPos="65000" dist="50800" dir="5400000" sy="-100000" algn="bl" rotWithShape="0"/>
          </a:effectLst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97" y="1788962"/>
            <a:ext cx="2736304" cy="112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49" y="1839851"/>
            <a:ext cx="2988332" cy="11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38" y="3479390"/>
            <a:ext cx="3168177" cy="123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63" y="5014436"/>
            <a:ext cx="3954369" cy="120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7" y="3476974"/>
            <a:ext cx="4309314" cy="12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65" y="191903"/>
            <a:ext cx="7343826" cy="636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8" y="3744795"/>
            <a:ext cx="2333625" cy="828675"/>
          </a:xfrm>
          <a:prstGeom prst="rect">
            <a:avLst/>
          </a:prstGeom>
        </p:spPr>
      </p:pic>
      <p:pic>
        <p:nvPicPr>
          <p:cNvPr id="7" name="Imagen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1221" y="5483511"/>
            <a:ext cx="2018684" cy="11849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4863" y="1726054"/>
            <a:ext cx="3823550" cy="1172315"/>
          </a:xfrm>
          <a:prstGeom prst="rect">
            <a:avLst/>
          </a:prstGeom>
        </p:spPr>
      </p:pic>
      <p:pic>
        <p:nvPicPr>
          <p:cNvPr id="14" name="Imagen 13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57" y="4602602"/>
            <a:ext cx="3938414" cy="1155365"/>
          </a:xfrm>
          <a:prstGeom prst="rect">
            <a:avLst/>
          </a:prstGeom>
        </p:spPr>
      </p:pic>
      <p:pic>
        <p:nvPicPr>
          <p:cNvPr id="16" name="Imagen 15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0668" y="273665"/>
            <a:ext cx="2367403" cy="906377"/>
          </a:xfrm>
          <a:prstGeom prst="rect">
            <a:avLst/>
          </a:prstGeom>
        </p:spPr>
      </p:pic>
      <p:pic>
        <p:nvPicPr>
          <p:cNvPr id="17" name="Imagen 16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7240" y="1460513"/>
            <a:ext cx="2461071" cy="1660211"/>
          </a:xfrm>
          <a:prstGeom prst="rect">
            <a:avLst/>
          </a:prstGeom>
        </p:spPr>
      </p:pic>
      <p:pic>
        <p:nvPicPr>
          <p:cNvPr id="18" name="Imagen 17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21633" y="3390172"/>
            <a:ext cx="3420343" cy="1111016"/>
          </a:xfrm>
          <a:prstGeom prst="rect">
            <a:avLst/>
          </a:prstGeom>
        </p:spPr>
      </p:pic>
      <p:pic>
        <p:nvPicPr>
          <p:cNvPr id="19" name="Imagen 18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8493" y="5945204"/>
            <a:ext cx="2323794" cy="723300"/>
          </a:xfrm>
          <a:prstGeom prst="rect">
            <a:avLst/>
          </a:prstGeom>
        </p:spPr>
      </p:pic>
      <p:pic>
        <p:nvPicPr>
          <p:cNvPr id="20" name="Picture 2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23" y="428731"/>
            <a:ext cx="1971095" cy="107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9763" y="2653904"/>
            <a:ext cx="2705100" cy="1076325"/>
          </a:xfrm>
          <a:prstGeom prst="rect">
            <a:avLst/>
          </a:prstGeom>
        </p:spPr>
      </p:pic>
      <p:pic>
        <p:nvPicPr>
          <p:cNvPr id="22" name="Imagen 21">
            <a:hlinkClick r:id="rId22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16396" y="3083127"/>
            <a:ext cx="1263734" cy="1550180"/>
          </a:xfrm>
          <a:prstGeom prst="rect">
            <a:avLst/>
          </a:prstGeom>
        </p:spPr>
      </p:pic>
      <p:pic>
        <p:nvPicPr>
          <p:cNvPr id="23" name="Imagen 22">
            <a:hlinkClick r:id="rId24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76073" y="1620412"/>
            <a:ext cx="1403507" cy="1491727"/>
          </a:xfrm>
          <a:prstGeom prst="rect">
            <a:avLst/>
          </a:prstGeom>
        </p:spPr>
      </p:pic>
      <p:pic>
        <p:nvPicPr>
          <p:cNvPr id="24" name="Imagen 23">
            <a:hlinkClick r:id="rId26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7541" y="5862077"/>
            <a:ext cx="1130750" cy="806427"/>
          </a:xfrm>
          <a:prstGeom prst="rect">
            <a:avLst/>
          </a:prstGeom>
        </p:spPr>
      </p:pic>
      <p:pic>
        <p:nvPicPr>
          <p:cNvPr id="25" name="Imagen 24">
            <a:hlinkClick r:id="rId28"/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90768" y="4975639"/>
            <a:ext cx="3001949" cy="7291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74605" y="81931"/>
            <a:ext cx="1740772" cy="1151588"/>
          </a:xfrm>
          <a:prstGeom prst="rect">
            <a:avLst/>
          </a:prstGeom>
        </p:spPr>
      </p:pic>
      <p:pic>
        <p:nvPicPr>
          <p:cNvPr id="27" name="Picture 2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" y="104552"/>
            <a:ext cx="1214076" cy="120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59" y="5591973"/>
            <a:ext cx="1197990" cy="140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n 28">
            <a:hlinkClick r:id="rId35"/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5995" y="1469699"/>
            <a:ext cx="3040981" cy="1080095"/>
          </a:xfrm>
          <a:prstGeom prst="rect">
            <a:avLst/>
          </a:prstGeom>
        </p:spPr>
      </p:pic>
      <p:pic>
        <p:nvPicPr>
          <p:cNvPr id="30" name="Imagen 29">
            <a:hlinkClick r:id="rId37"/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015298" y="4176256"/>
            <a:ext cx="2635429" cy="722232"/>
          </a:xfrm>
          <a:prstGeom prst="rect">
            <a:avLst/>
          </a:prstGeom>
        </p:spPr>
      </p:pic>
      <p:pic>
        <p:nvPicPr>
          <p:cNvPr id="31" name="Imagen 30">
            <a:hlinkClick r:id="rId39"/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333012" y="215968"/>
            <a:ext cx="1550027" cy="1404444"/>
          </a:xfrm>
          <a:prstGeom prst="rect">
            <a:avLst/>
          </a:prstGeom>
        </p:spPr>
      </p:pic>
      <p:pic>
        <p:nvPicPr>
          <p:cNvPr id="32" name="Imagen 31">
            <a:hlinkClick r:id="rId41"/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940971" y="4656813"/>
            <a:ext cx="2374406" cy="811255"/>
          </a:xfrm>
          <a:prstGeom prst="rect">
            <a:avLst/>
          </a:prstGeom>
        </p:spPr>
      </p:pic>
      <p:pic>
        <p:nvPicPr>
          <p:cNvPr id="33" name="Imagen 32">
            <a:hlinkClick r:id="rId43"/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048864" y="5817357"/>
            <a:ext cx="2969249" cy="966324"/>
          </a:xfrm>
          <a:prstGeom prst="rect">
            <a:avLst/>
          </a:prstGeom>
        </p:spPr>
      </p:pic>
      <p:pic>
        <p:nvPicPr>
          <p:cNvPr id="34" name="Imagen 33">
            <a:hlinkClick r:id="rId45"/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015298" y="3229204"/>
            <a:ext cx="3224901" cy="7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452" y="0"/>
            <a:ext cx="108154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224230" y="597131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Autor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54" y="1928807"/>
            <a:ext cx="3843206" cy="38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32756" y="1080655"/>
            <a:ext cx="11604568" cy="56194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Normas jurídicas y principios que afirman los derechos morales y patrimoniales que la </a:t>
            </a:r>
            <a:r>
              <a:rPr kumimoji="0" lang="es-ES" sz="3000" b="0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ley</a:t>
            </a:r>
            <a:r>
              <a:rPr kumimoji="0" lang="es-ES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concede a los autores (los </a:t>
            </a:r>
            <a:r>
              <a:rPr kumimoji="0" lang="es-ES" sz="3000" b="0" i="1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de autor</a:t>
            </a:r>
            <a:r>
              <a:rPr kumimoji="0" lang="es-ES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), por el solo hecho de la creación de una; obra literaria, artística, musical, científica o didáctica, esté publicada o inédita</a:t>
            </a:r>
            <a:r>
              <a:rPr kumimoji="0" lang="es-ES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s-MX" sz="28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MX" sz="1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Reconocido como uno de los derechos humanos fundamentales en la </a:t>
            </a:r>
            <a:r>
              <a:rPr kumimoji="0" lang="es-ES" sz="3000" b="0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Declaración Universal de los Derechos Humanos</a:t>
            </a:r>
            <a:r>
              <a:rPr kumimoji="0" lang="es-ES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  <a:endParaRPr kumimoji="0" lang="es-MX" sz="28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MX" sz="1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 derecho de autor se divide en dos prerrogativas: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	Derechos </a:t>
            </a:r>
            <a:r>
              <a:rPr kumimoji="0" lang="es-MX" sz="30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Morales y Derechos patrimoniales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6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2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32756" y="1213658"/>
            <a:ext cx="11604568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28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Morales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28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Entendido </a:t>
            </a: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éste como la conciencia del ser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</a:t>
            </a:r>
            <a:r>
              <a:rPr kumimoji="0" lang="es-MX" sz="28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humano </a:t>
            </a: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 el respeto a su </a:t>
            </a:r>
            <a:r>
              <a:rPr kumimoji="0" lang="es-MX" sz="28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ser.</a:t>
            </a:r>
            <a:endParaRPr kumimoji="0" lang="es-MX" sz="28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8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 autor de una obra es el “único, primigenio y perpetuo titular, porque este derecho está unido a él en forma inalienable, imprescriptible, irrenunciable e inembargable, haciéndose extensivo a los herederos” </a:t>
            </a:r>
            <a:r>
              <a:rPr kumimoji="0" lang="es-MX" sz="16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López y Estrada (2007)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6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3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32756" y="1213658"/>
            <a:ext cx="11604568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Morales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11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28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 </a:t>
            </a: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autor de una obra no puede enajenar su derecho moral, ni tampoco renunciar a él, además de que éste no se extingue con el tiempo y no se le puede incautar</a:t>
            </a:r>
            <a:r>
              <a:rPr kumimoji="0" lang="es-MX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 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9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2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  <a:r>
              <a:rPr kumimoji="0" lang="es-MX" sz="28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 derecho moral sólo puede ser ejercido por el Estado cuando no hay herederos, la obra es del dominio público o es anónima, o bien, cuando tenga un valor cultural para el país</a:t>
            </a:r>
            <a:r>
              <a:rPr kumimoji="0" lang="es-MX" sz="32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”. </a:t>
            </a:r>
            <a:r>
              <a:rPr kumimoji="0" lang="es-MX" sz="2200" b="1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López </a:t>
            </a:r>
            <a:r>
              <a:rPr kumimoji="0" lang="es-MX" sz="22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 Estrada (2007)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6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0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32756" y="1213658"/>
            <a:ext cx="11604568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Morales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	      </a:t>
            </a:r>
            <a:r>
              <a:rPr kumimoji="0" lang="es-MX" sz="3000" b="1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Jorge Porcel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es-MX" sz="3000" b="1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			      </a:t>
            </a:r>
            <a:r>
              <a:rPr kumimoji="0" lang="es-MX" sz="30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(1936-2006)</a:t>
            </a:r>
            <a:endParaRPr kumimoji="0" lang="es-MX" sz="3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6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5" y="3051888"/>
            <a:ext cx="4424427" cy="331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48" y="3084383"/>
            <a:ext cx="4372515" cy="32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13" y="2234962"/>
            <a:ext cx="1313309" cy="80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681" y="2245456"/>
            <a:ext cx="1120160" cy="81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4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452" y="0"/>
            <a:ext cx="108154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19176" y="452718"/>
            <a:ext cx="9030678" cy="1071282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temático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2255837" y="1524000"/>
            <a:ext cx="7463349" cy="503903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32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dirty="0" smtClean="0"/>
              <a:t>Licencias </a:t>
            </a:r>
            <a:r>
              <a:rPr lang="es-MX" sz="3200" dirty="0" smtClean="0"/>
              <a:t>Creative </a:t>
            </a:r>
            <a:r>
              <a:rPr lang="es-MX" sz="3200" dirty="0" smtClean="0"/>
              <a:t>Commons</a:t>
            </a:r>
            <a:endParaRPr lang="es-MX" sz="32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dirty="0" smtClean="0"/>
              <a:t>Derechos de autor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9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dirty="0" smtClean="0"/>
              <a:t>Acceso </a:t>
            </a:r>
            <a:r>
              <a:rPr lang="es-MX" sz="3200" dirty="0" smtClean="0"/>
              <a:t>Abierto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dirty="0" smtClean="0"/>
              <a:t>Rol del Bibliotecario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0063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" y="1080655"/>
            <a:ext cx="12036828" cy="5777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5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</a:t>
            </a:r>
            <a:r>
              <a:rPr kumimoji="0" lang="es-MX" sz="3500" b="1" i="0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Morales</a:t>
            </a:r>
            <a:endParaRPr kumimoji="0" lang="es-MX" sz="3500" b="1" i="0" u="sng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32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Amparado </a:t>
            </a:r>
            <a:r>
              <a:rPr kumimoji="0" lang="es-ES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 derecho moral por la Ley Federal del Derecho de Autor, un creador tiene el </a:t>
            </a:r>
            <a:r>
              <a:rPr kumimoji="0" lang="es-ES" sz="3200" b="0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privilegio </a:t>
            </a:r>
            <a:r>
              <a:rPr kumimoji="0" lang="es-ES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gozar de ciertas facultades, como</a:t>
            </a:r>
            <a:r>
              <a:rPr kumimoji="0" lang="es-ES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endParaRPr kumimoji="0" lang="es-MX" sz="28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80803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9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Determinar si su obra se divulga o permanece inédita;</a:t>
            </a:r>
          </a:p>
          <a:p>
            <a:pPr marL="898525" marR="0" lvl="0" indent="-90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9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Registrar una obra a su nombre, con seudónimo o de </a:t>
            </a:r>
            <a:r>
              <a:rPr kumimoji="0" lang="es-MX" sz="29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manera </a:t>
            </a:r>
            <a:r>
              <a:rPr kumimoji="0" lang="es-MX" sz="29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anónima;</a:t>
            </a:r>
          </a:p>
          <a:p>
            <a:pPr marL="808038" marR="0" lvl="0" indent="90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9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Evitar que su obra sea objeto de </a:t>
            </a:r>
            <a:r>
              <a:rPr kumimoji="0" lang="es-MX" sz="29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deformación, mutilación</a:t>
            </a:r>
            <a:r>
              <a:rPr kumimoji="0" lang="es-MX" sz="29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s-MX" sz="29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modificación </a:t>
            </a:r>
            <a:r>
              <a:rPr kumimoji="0" lang="es-MX" sz="29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 atentado, que le causen un </a:t>
            </a:r>
            <a:r>
              <a:rPr kumimoji="0" lang="es-MX" sz="29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perjuicio</a:t>
            </a:r>
            <a:r>
              <a:rPr kumimoji="0" lang="es-MX" sz="29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</a:t>
            </a:r>
          </a:p>
          <a:p>
            <a:pPr marL="808038" marR="0" lvl="0" indent="90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8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 </a:t>
            </a: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modificar su obra;</a:t>
            </a:r>
          </a:p>
          <a:p>
            <a:pPr marL="808038" marR="0" lvl="0" indent="90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Retirar su obra del mercado, y</a:t>
            </a:r>
          </a:p>
          <a:p>
            <a:pPr marL="808038" marR="0" lvl="0" indent="90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 le sea atribuida una obra ajena</a:t>
            </a:r>
            <a:r>
              <a:rPr kumimoji="0" lang="es-MX" sz="24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6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" y="1080655"/>
            <a:ext cx="12036828" cy="577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</a:t>
            </a:r>
            <a:r>
              <a:rPr kumimoji="0" lang="es-MX" sz="3000" b="1" i="0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Morales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800" b="1" i="0" u="sng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Respecto a otro tipo de  publicaciones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1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Los autores de las obras que conforman una </a:t>
            </a:r>
            <a:r>
              <a:rPr kumimoji="0" lang="es-MX" sz="3000" b="0" i="1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publicación digital</a:t>
            </a: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desde los textos hasta las imágenes, sonido, video o el diseño de una interfaz, son, como lo señala la Ley Federal de Derechos de Autor, los únicos, primigenios y perpetuos titulares de los derechos morales sobre sus creaciones.”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20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López y Estrada (2007)</a:t>
            </a:r>
            <a:endParaRPr kumimoji="0" lang="es-MX" sz="2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6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3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" y="1080655"/>
            <a:ext cx="12036828" cy="5777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</a:t>
            </a:r>
            <a:r>
              <a:rPr kumimoji="0" lang="es-MX" sz="3200" b="1" i="0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patrimoniales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800" b="1" i="0" u="sng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“Un autor tiene el derecho de explotar su obra, o bien, autorizar o prohibir su explotación, no dejando con esto de ser el titular de los derechos.”</a:t>
            </a: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s-MX" sz="22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López y Estrada (2007)</a:t>
            </a:r>
            <a:endParaRPr kumimoji="0" lang="es-ES" sz="2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3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Transmitir con libertad sus derechos patrimoniales: </a:t>
            </a:r>
          </a:p>
          <a:p>
            <a:pPr marL="715963" marR="0" lvl="0" indent="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Trasladarlos o adjudicar licencias con exclusividad y   </a:t>
            </a:r>
          </a:p>
          <a:p>
            <a:pPr marL="715963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no exclusividad de uso, </a:t>
            </a:r>
          </a:p>
          <a:p>
            <a:pPr marL="715963" marR="0" lvl="0" indent="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 tiempo determinado y de manera onerosa,  </a:t>
            </a:r>
          </a:p>
          <a:p>
            <a:pPr marL="904875" marR="0" lvl="0" indent="-188913" algn="l" defTabSz="8985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Montos ($), el procedimiento y los términos para el        </a:t>
            </a:r>
          </a:p>
          <a:p>
            <a:pPr marL="715962" marR="0" lvl="0" indent="0" algn="l" defTabSz="8985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pago de remuneraciones</a:t>
            </a: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  <a:r>
              <a:rPr kumimoji="0" lang="es-MX" sz="22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López y Estrada (2007)</a:t>
            </a:r>
            <a:endParaRPr kumimoji="0" lang="es-MX" sz="2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6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0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" y="1080655"/>
            <a:ext cx="12036828" cy="577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</a:t>
            </a:r>
            <a:r>
              <a:rPr kumimoji="0" lang="es-MX" sz="3200" b="1" i="0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patrimoniales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800" b="1" i="0" u="sng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Vigencia: artículo 29 de la Ley Federal del Derecho de Autor, durante la vida del autor y cien años más.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MX" sz="1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Limitación en la </a:t>
            </a:r>
            <a:r>
              <a:rPr kumimoji="0" lang="es-MX" sz="30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LFDA</a:t>
            </a:r>
            <a:r>
              <a:rPr kumimoji="0" lang="es-MX" sz="26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MX" sz="8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Artículo 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148 señala que en algunos casos podrán utilizarse las obras artísticas y literarias ya divulgadas, cuando no sea afectada “la explotación normal de la obra”.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6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831273"/>
            <a:ext cx="12191999" cy="602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</a:t>
            </a:r>
            <a:r>
              <a:rPr kumimoji="0" lang="es-MX" sz="3000" b="1" i="0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patrimoniales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 </a:t>
            </a: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solicitar autorización y cubrir remuneraciones se puede</a:t>
            </a: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Tx/>
              <a:buFont typeface="+mj-lt"/>
              <a:buAutoNum type="arabicPeriod"/>
              <a:tabLst/>
              <a:defRPr/>
            </a:pPr>
            <a:endParaRPr kumimoji="0" lang="es-MX" sz="800" b="1" i="1" u="sng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40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sz="2200" b="1" i="1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Citarse </a:t>
            </a:r>
            <a:r>
              <a:rPr kumimoji="0" lang="es-MX" sz="2200" b="1" i="1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textos no simulados </a:t>
            </a: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 tampoco sustanciales de una obra;</a:t>
            </a:r>
          </a:p>
          <a:p>
            <a:pPr marL="540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Reproducirse artículos, fotografías, ilustraciones o comentarios, </a:t>
            </a:r>
            <a:r>
              <a:rPr kumimoji="0" lang="es-MX" sz="22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publicados </a:t>
            </a: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 la prensa, la radio o la televisión,</a:t>
            </a: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s-MX" sz="2200" b="1" i="1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si no lo prohíbe el titular</a:t>
            </a:r>
            <a:r>
              <a:rPr kumimoji="0" lang="es-MX" sz="22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;</a:t>
            </a:r>
          </a:p>
          <a:p>
            <a:pPr marL="540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sz="2200" b="1" i="1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Reproducirse</a:t>
            </a: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fragmentos para la crítica y la investigación;</a:t>
            </a:r>
          </a:p>
          <a:p>
            <a:pPr marL="540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sz="2200" b="1" i="1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Reproducirse</a:t>
            </a:r>
            <a:r>
              <a:rPr kumimoji="0" lang="es-MX" sz="2200" b="0" i="1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 solo ejemplar para uso personal y sin lucro, a excepción de personas morales que no sean instituciones educativas, de investigación o no mercantiles;</a:t>
            </a:r>
          </a:p>
          <a:p>
            <a:pPr marL="540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sz="2200" b="1" i="1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Reproducirse</a:t>
            </a: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una sola vez en un archivo o biblioteca una obra agotada, descatalogada y en peligro de extinción para preservarla;</a:t>
            </a:r>
          </a:p>
          <a:p>
            <a:pPr marL="540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sz="2200" b="1" i="1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Reproducirse</a:t>
            </a: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una obra como constancia en un procedimiento judicial o administrativo, y</a:t>
            </a:r>
          </a:p>
          <a:p>
            <a:pPr marL="540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sz="2200" b="1" i="1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Reproducirse, comunicarse y distribuirse</a:t>
            </a:r>
            <a:r>
              <a:rPr kumimoji="0" lang="es-MX" sz="22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 lugares públicos una obra mediante dibujos, pinturas, fotografías o audiovisuales.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8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1080655"/>
            <a:ext cx="12191999" cy="5777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</a:t>
            </a:r>
            <a:r>
              <a:rPr kumimoji="0" lang="es-MX" sz="3000" b="1" i="0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patrimoniales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200" b="0" i="0" u="none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200" b="0" i="0" u="none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s-MX" sz="22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</a:t>
            </a:r>
            <a:r>
              <a:rPr kumimoji="0" lang="es-MX" sz="3000" b="1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30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3000" b="1" i="0" u="none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30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3000" b="1" i="0" u="none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Imagen Noticias (2018).</a:t>
            </a:r>
            <a:r>
              <a:rPr kumimoji="0" lang="es-ES" sz="2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https://www.youtube.com/watch?v=_uk2Sdrtirc</a:t>
            </a:r>
            <a:endParaRPr kumimoji="0" lang="es-ES" sz="2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30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82" y="1819943"/>
            <a:ext cx="2731727" cy="30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13" y="1778926"/>
            <a:ext cx="2996563" cy="316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18" y="5021919"/>
            <a:ext cx="945853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495" y="5021919"/>
            <a:ext cx="901725" cy="105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1080655"/>
            <a:ext cx="12191999" cy="5777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</a:t>
            </a:r>
            <a:r>
              <a:rPr kumimoji="0" lang="es-MX" sz="3000" b="1" i="0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patrimoniales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200" b="0" i="0" u="none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200" b="0" i="0" u="none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2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s-MX" sz="22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</a:t>
            </a:r>
            <a:r>
              <a:rPr kumimoji="0" lang="es-MX" sz="3000" b="1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30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3000" b="1" i="0" u="none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30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3000" b="1" i="0" u="none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ES" sz="2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30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06" y="1778926"/>
            <a:ext cx="3071769" cy="48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69" y="1722799"/>
            <a:ext cx="3475040" cy="477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8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" y="847898"/>
            <a:ext cx="12191999" cy="602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</a:t>
            </a:r>
            <a:r>
              <a:rPr kumimoji="0" lang="es-MX" sz="3000" b="1" i="0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patrimoniales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Copyright </a:t>
            </a: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 sajón (derecho de copia) parte patrimonial de los D.A.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MX" sz="9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Una obra pasa a ser dominio público cuando los derechos patrimoniales han expirado (</a:t>
            </a:r>
            <a:r>
              <a:rPr kumimoji="0" lang="es-MX" sz="3000" b="0" i="1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post mortem </a:t>
            </a:r>
            <a:r>
              <a:rPr kumimoji="0" lang="es-MX" sz="3000" b="0" i="1" u="sng" strike="noStrike" kern="1200" cap="none" spc="3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auctoris</a:t>
            </a: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  <a:r>
              <a:rPr kumimoji="0" lang="es-MX" sz="24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MX" sz="9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50 años plazo mínimo a nivel mundial (Convenio de Berna)</a:t>
            </a:r>
            <a:r>
              <a:rPr kumimoji="0" lang="es-MX" sz="24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  <a:r>
              <a:rPr kumimoji="0" lang="es-MX" sz="2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http://dof.gob.mx/nota_detalle.php?codigo=4745026&amp;fecha=24/01/1975</a:t>
            </a:r>
            <a:endParaRPr kumimoji="0" lang="es-MX" sz="2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MX" sz="1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 Europeo establece 70 años desde la muerte del autor se puede utilizar en forma libre, respetando los derechos morales.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1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" y="847898"/>
            <a:ext cx="12191999" cy="602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</a:t>
            </a:r>
            <a:r>
              <a:rPr kumimoji="0" lang="es-MX" sz="3000" b="1" i="0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patrimoniales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 </a:t>
            </a: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México surge la LFDA (1947) conjugándose con lo estipulado con el Código Civil de 1928  y el Reglamento para el Reconocimiento de Derechos Exclusivos de Autor, Traductor o Editor, de 1939 conceden al autor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MX" sz="1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 derecho de publicar su obra en cualquier medio y con fines de lucro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MX" sz="1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Transformar, comunicar, traducir y reproducir parcial o total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Hasta 20 años </a:t>
            </a:r>
            <a:r>
              <a:rPr kumimoji="0" lang="es-MX" sz="30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 </a:t>
            </a: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beneficio de sus herederos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4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" y="847898"/>
            <a:ext cx="12191999" cy="602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</a:t>
            </a:r>
            <a:r>
              <a:rPr kumimoji="0" lang="es-MX" sz="3000" b="1" i="0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patrimoniales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800" b="1" i="0" u="sng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LFDA (1947) integra el principio de “</a:t>
            </a:r>
            <a:r>
              <a:rPr kumimoji="0" lang="es-MX" sz="30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Ausencia de formalidades</a:t>
            </a: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MX" sz="1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Una obra esta protegida desde su creación, estando registrada o no.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MX" sz="1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49275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legislación mexicana logró integrarse en el plano de los derechos autorales a nivel mundial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32004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1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49275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México haría historia en el futuro en cuanto a la protección de los autores</a:t>
            </a:r>
            <a:r>
              <a:rPr kumimoji="0" lang="es-ES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s-MX" sz="26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9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490" y="0"/>
            <a:ext cx="105451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sultado de imagen para creative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08" y="1761483"/>
            <a:ext cx="7254789" cy="34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" y="847898"/>
            <a:ext cx="12191999" cy="602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</a:t>
            </a:r>
            <a:r>
              <a:rPr kumimoji="0" lang="es-MX" sz="3000" b="1" i="0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patrimoniales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800" b="1" i="0" u="sng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LFDA (1947) fue reformada y adicionada el 11 de enero de 1982 incorporando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Disposiciones acerca de las obras y las interpretaciones;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fines publicitarios o propagandísticos.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Amplia la protección a intérpretes y ejecutantes.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Protege la forma en que se fija una obra y la originalidad. </a:t>
            </a:r>
          </a:p>
          <a:p>
            <a:pPr marL="92075" marR="0" lvl="1" indent="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1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49275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30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 es una obligación o requisito para su protección, sin embargo, es necesario que una obra sea inscrita en el </a:t>
            </a:r>
            <a:r>
              <a:rPr kumimoji="0" lang="es-MX" sz="3000" b="0" i="1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Registro Público del Derecho de Autor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s-MX" sz="13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8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902257"/>
          </a:xfrm>
        </p:spPr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 Autor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" y="847898"/>
            <a:ext cx="12191999" cy="602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3000" b="1" i="0" u="sng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Derechos </a:t>
            </a:r>
            <a:r>
              <a:rPr kumimoji="0" lang="es-MX" sz="3000" b="1" i="0" u="sng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patrimoniales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800" b="1" i="0" u="sng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8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</a:t>
            </a: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LFDA (1947) </a:t>
            </a:r>
            <a:r>
              <a:rPr kumimoji="0" lang="es-ES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protege las obras según su autor, comunicación, origen y los creadores, de acuerdo con su artículo 4.</a:t>
            </a:r>
            <a:endParaRPr kumimoji="0" lang="es-MX" sz="28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9207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1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https://mexico.justia.com/federales/leyes/ley-federal-del-derecho-de-autor/titulo-i/capitulo-unico/#articulo-4</a:t>
            </a:r>
            <a:endParaRPr kumimoji="0" lang="es-MX" sz="16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92075" marR="0" lvl="1" indent="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10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92075" marR="0" lvl="1" indent="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reforma a la Ley Federal del Derecho de Autor del 23 de Julio de 2003, destaca un aumento en la vigencia del derecho moral de un autor después de fallecido: de 75 a 100 años</a:t>
            </a:r>
            <a:r>
              <a:rPr kumimoji="0" lang="es-MX" sz="28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92075" marR="0" lvl="1" indent="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800" b="0" i="0" u="none" strike="noStrike" kern="1200" cap="none" spc="3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92075" marR="0" lvl="1" indent="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600" b="1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1° Julio 2021</a:t>
            </a:r>
            <a:r>
              <a:rPr kumimoji="0" lang="es-MX" sz="26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Posibilita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s-MX" sz="26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bajada inmediata de contenido publicado en Facebook, YouTube o Instagram que presuntamente viole derechos de autor mediante un mecanismo llamado de aviso y retirada (</a:t>
            </a:r>
            <a:r>
              <a:rPr kumimoji="0" lang="es-MX" sz="2600" b="0" i="0" u="none" strike="noStrike" kern="1200" cap="none" spc="3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notice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es-MX" sz="2600" b="0" i="0" u="none" strike="noStrike" kern="1200" cap="none" spc="3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takedown</a:t>
            </a:r>
            <a:r>
              <a:rPr kumimoji="0" lang="es-MX" sz="26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,) </a:t>
            </a:r>
            <a:r>
              <a:rPr kumimoji="0" lang="es-MX" sz="2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(T-MEC)</a:t>
            </a:r>
            <a:r>
              <a:rPr kumimoji="0" lang="es-MX" sz="26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BEBEB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22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4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ceso abierto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6" y="1285750"/>
            <a:ext cx="3084640" cy="48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9143" y="191903"/>
            <a:ext cx="9404723" cy="1400530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Acceso Abierto</a:t>
            </a:r>
            <a:endParaRPr lang="es-MX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Acceso Abierto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922337" y="1853248"/>
            <a:ext cx="9640888" cy="4751388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800" dirty="0"/>
              <a:t>Es un modelo de difusión de los productos científicos que promueve el libre acceso y sin restricciones a los trabajos académicos y de investigación generados por la comunidad científica a nivel mundial.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800" dirty="0"/>
              <a:t>Posee un enorme valor para la generación de nuevos conocimientos, y a su vez, para el desarrollo de las disciplinas profesionales y académicas.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29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Acceso Abierto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922337" y="1552575"/>
            <a:ext cx="9640888" cy="515302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800" dirty="0"/>
              <a:t>Peter </a:t>
            </a:r>
            <a:r>
              <a:rPr lang="es-MX" sz="2800" dirty="0" err="1"/>
              <a:t>Suber</a:t>
            </a:r>
            <a:r>
              <a:rPr lang="es-MX" sz="2800" dirty="0"/>
              <a:t> “la literatura digital, en línea, de forma </a:t>
            </a:r>
            <a:r>
              <a:rPr lang="es-MX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gratuita</a:t>
            </a:r>
            <a:r>
              <a:rPr lang="es-MX" sz="2800" dirty="0"/>
              <a:t> que respeta los derechos de autor, observa las restricciones de las diferentes licencias.” </a:t>
            </a:r>
          </a:p>
          <a:p>
            <a:pPr marL="45720" indent="0">
              <a:buClr>
                <a:schemeClr val="tx1"/>
              </a:buClr>
              <a:buNone/>
            </a:pPr>
            <a:r>
              <a:rPr lang="es-MX" sz="1400" dirty="0" smtClean="0">
                <a:hlinkClick r:id="rId3"/>
              </a:rPr>
              <a:t>https</a:t>
            </a:r>
            <a:r>
              <a:rPr lang="es-MX" sz="1400" dirty="0">
                <a:hlinkClick r:id="rId3"/>
              </a:rPr>
              <a:t>://mitpress.mit.edu/sites/default/files/9780262517638_Open_Access_PDF_Version.pdf</a:t>
            </a:r>
            <a:endParaRPr lang="es-MX" sz="1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800" dirty="0" smtClean="0"/>
              <a:t>Bajo </a:t>
            </a:r>
            <a:r>
              <a:rPr lang="es-MX" sz="2800" dirty="0"/>
              <a:t>consentimiento del autor “acceso sin barreras” o “eliminación de barreras”.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800" dirty="0" smtClean="0"/>
              <a:t>Modelo </a:t>
            </a:r>
            <a:r>
              <a:rPr lang="es-MX" sz="2800" dirty="0"/>
              <a:t>de difusión que promueve la producción científica sin restricciones generada por la comunidad académica. </a:t>
            </a:r>
            <a:endParaRPr lang="es-ES" sz="2800" u="sng" dirty="0"/>
          </a:p>
          <a:p>
            <a:pPr marL="45720" indent="0">
              <a:buClr>
                <a:schemeClr val="tx1"/>
              </a:buClr>
              <a:buNone/>
            </a:pPr>
            <a:r>
              <a:rPr lang="es-MX" sz="1400" dirty="0">
                <a:hlinkClick r:id="rId4"/>
              </a:rPr>
              <a:t>https://www.youtube.com/watch?v=y9Jh_GffRPU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0937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Acceso Abierto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922337" y="1552575"/>
            <a:ext cx="9640888" cy="515302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2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2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800" dirty="0" smtClean="0"/>
              <a:t>El </a:t>
            </a:r>
            <a:r>
              <a:rPr lang="es-MX" sz="2800" dirty="0"/>
              <a:t>conjunto de nuevas colecciones científicas que se difunden por la web, las cuales apoyan a las comunidades académicas, reutilizando y generando mayor producción académica y nuevo conocimiento.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7410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Acceso Abierto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922337" y="1552575"/>
            <a:ext cx="9640888" cy="5153025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s-MX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Orígenes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2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70´s</a:t>
            </a:r>
            <a:r>
              <a:rPr lang="es-MX" sz="2800" dirty="0"/>
              <a:t> difusión entre las comunidades científicas </a:t>
            </a:r>
            <a:r>
              <a:rPr lang="es-ES" sz="2800" dirty="0"/>
              <a:t>los borradores o trabajos previos a ser publicados</a:t>
            </a:r>
            <a:r>
              <a:rPr lang="es-MX" sz="2800" dirty="0"/>
              <a:t> científica (</a:t>
            </a:r>
            <a:r>
              <a:rPr lang="es-ES" sz="2800" dirty="0"/>
              <a:t>pre-</a:t>
            </a:r>
            <a:r>
              <a:rPr lang="es-ES" sz="2800" dirty="0" err="1"/>
              <a:t>prints</a:t>
            </a:r>
            <a:r>
              <a:rPr lang="es-ES" sz="2800" dirty="0"/>
              <a:t>).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" sz="10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800" dirty="0"/>
              <a:t>Grupos de intercambio y concentradoras de información </a:t>
            </a:r>
            <a:r>
              <a:rPr lang="es-MX" sz="2800" i="1" dirty="0" err="1"/>
              <a:t>Information</a:t>
            </a:r>
            <a:r>
              <a:rPr lang="es-MX" sz="2800" i="1" dirty="0"/>
              <a:t> Exchange </a:t>
            </a:r>
            <a:r>
              <a:rPr lang="es-MX" sz="2800" i="1" dirty="0" err="1"/>
              <a:t>Groups</a:t>
            </a:r>
            <a:r>
              <a:rPr lang="es-MX" sz="2800" dirty="0"/>
              <a:t> (</a:t>
            </a:r>
            <a:r>
              <a:rPr lang="es-MX" sz="2800" dirty="0" err="1"/>
              <a:t>IEGs</a:t>
            </a:r>
            <a:r>
              <a:rPr lang="es-MX" sz="2800" dirty="0"/>
              <a:t>).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800" i="1" dirty="0" err="1"/>
              <a:t>National</a:t>
            </a:r>
            <a:r>
              <a:rPr lang="es-MX" sz="2800" i="1" dirty="0"/>
              <a:t> </a:t>
            </a:r>
            <a:r>
              <a:rPr lang="es-MX" sz="2800" i="1" dirty="0" err="1"/>
              <a:t>Institutes</a:t>
            </a:r>
            <a:r>
              <a:rPr lang="es-MX" sz="2800" i="1" dirty="0"/>
              <a:t> of </a:t>
            </a:r>
            <a:r>
              <a:rPr lang="es-MX" sz="2800" i="1" dirty="0" err="1"/>
              <a:t>Health</a:t>
            </a:r>
            <a:r>
              <a:rPr lang="es-MX" sz="2800" dirty="0"/>
              <a:t> (NIH).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2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2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9665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Acceso Abierto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922337" y="1552575"/>
            <a:ext cx="9640888" cy="515302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80´s</a:t>
            </a:r>
            <a:r>
              <a:rPr lang="es-MX" sz="3200" dirty="0"/>
              <a:t> se origina  una crisis en el modelo existente de las publicaciones académicas (</a:t>
            </a:r>
            <a:r>
              <a:rPr lang="es-MX" sz="3200" i="1" dirty="0"/>
              <a:t>serial crisis</a:t>
            </a:r>
            <a:r>
              <a:rPr lang="es-MX" sz="3200" dirty="0"/>
              <a:t>).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" sz="10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dirty="0"/>
              <a:t>Costos alto$$$$$ de las revistas por encima de la inflación.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dirty="0"/>
              <a:t>Restricciones impuestas por editoriales respecto al acceso, distribución y derechos de explotación.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 de presupuestos en Instituciones Académicas y de Investigación.</a:t>
            </a:r>
            <a:endParaRPr lang="es-MX" sz="2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2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8690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Acceso Abierto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922337" y="1552575"/>
            <a:ext cx="9640888" cy="515302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90´s</a:t>
            </a:r>
            <a:r>
              <a:rPr lang="es-MX" sz="3200" dirty="0"/>
              <a:t> desarrollo tecnológico y la era digital facilita la distribución de información entre las comunidades científicas (Internet).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" sz="10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dirty="0"/>
              <a:t>Comienza a tomar relevancia la idea de un acceso libre a publicaciones científicas.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dirty="0"/>
              <a:t>Se origina un cambio en el modelo tradicionalmente utilizado.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tx1">
                    <a:lumMod val="95000"/>
                  </a:schemeClr>
                </a:solidFill>
              </a:rPr>
              <a:t>Comienza un descenso en la adquisición de información por subscripción y se buscan alternativas para el acceso a recursos.</a:t>
            </a:r>
            <a:endParaRPr lang="es-MX" sz="2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7527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Acceso Abierto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922337" y="1552575"/>
            <a:ext cx="9640888" cy="5153025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2000´s</a:t>
            </a:r>
            <a:r>
              <a:rPr lang="es-MX" sz="3200" dirty="0"/>
              <a:t>  reuniones a nivel global para discutir y definir las bases A.A. (Declaración de las 3B´s)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 Budapest</a:t>
            </a:r>
            <a:r>
              <a:rPr lang="es-MX" sz="3200" dirty="0"/>
              <a:t> (BOAI </a:t>
            </a:r>
            <a:r>
              <a:rPr lang="es-MX" sz="3200" dirty="0" err="1"/>
              <a:t>Declaration</a:t>
            </a:r>
            <a:r>
              <a:rPr lang="es-MX" sz="3200" dirty="0"/>
              <a:t>) (Open </a:t>
            </a:r>
            <a:r>
              <a:rPr lang="es-MX" sz="3200" dirty="0" err="1"/>
              <a:t>Society</a:t>
            </a:r>
            <a:r>
              <a:rPr lang="es-MX" sz="3200" dirty="0"/>
              <a:t> </a:t>
            </a:r>
            <a:r>
              <a:rPr lang="es-MX" sz="3200" dirty="0" err="1"/>
              <a:t>Institute</a:t>
            </a:r>
            <a:r>
              <a:rPr lang="es-MX" sz="3200" dirty="0"/>
              <a:t> OSI) acceso al cualquier usuario a la literatura A.A. leerse, descargarse, copiarse, distribuirse, imprimirse sin ningún tipo de barreras financieras, legales o técnicas que aquellas que supongan acceder a Internet.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3200" dirty="0"/>
              <a:t>Teniendo siempre en consideración los derechos de autor y garantizando el control sobre la integridad de su trabajo y el derecho a ser reconocido y citado.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3973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1400530"/>
          </a:xfrm>
        </p:spPr>
        <p:txBody>
          <a:bodyPr/>
          <a:lstStyle/>
          <a:p>
            <a:pPr algn="ctr"/>
            <a:r>
              <a:rPr lang="es-MX" dirty="0" smtClean="0"/>
              <a:t>Licencias Creative Commons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714639" y="1570615"/>
            <a:ext cx="8568951" cy="5287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Licencias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CC </a:t>
            </a:r>
            <a:r>
              <a:rPr lang="es-MX" sz="2100" dirty="0">
                <a:cs typeface="Arial" panose="020B0604020202020204" pitchFamily="34" charset="0"/>
              </a:rPr>
              <a:t>(Bienes Comunes Creativos) </a:t>
            </a:r>
            <a:endParaRPr lang="es-MX" sz="21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800" dirty="0" smtClean="0">
              <a:cs typeface="Arial" panose="020B0604020202020204" pitchFamily="34" charset="0"/>
            </a:endParaRPr>
          </a:p>
          <a:p>
            <a:r>
              <a:rPr lang="es-MX" sz="2100" dirty="0">
                <a:cs typeface="Arial" panose="020B0604020202020204" pitchFamily="34" charset="0"/>
              </a:rPr>
              <a:t>Licencias de derecho de autor abiertas y/o libres para obras culturales, científicas y educativas.</a:t>
            </a:r>
          </a:p>
          <a:p>
            <a:r>
              <a:rPr lang="es-MX" sz="2100" dirty="0">
                <a:cs typeface="Arial" panose="020B0604020202020204" pitchFamily="34" charset="0"/>
              </a:rPr>
              <a:t>Alternativa mas flexible respecto a los D.A.</a:t>
            </a:r>
          </a:p>
          <a:p>
            <a:r>
              <a:rPr lang="es-MX" sz="2100" dirty="0">
                <a:cs typeface="Arial" panose="020B0604020202020204" pitchFamily="34" charset="0"/>
              </a:rPr>
              <a:t>Instrumentos Jurídicos de carácter </a:t>
            </a:r>
            <a:r>
              <a:rPr lang="es-MX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gratuito</a:t>
            </a:r>
            <a:r>
              <a:rPr lang="es-MX" sz="2100" dirty="0">
                <a:cs typeface="Arial" panose="020B0604020202020204" pitchFamily="34" charset="0"/>
              </a:rPr>
              <a:t> “Contratos de Licenciamiento”. </a:t>
            </a:r>
          </a:p>
          <a:p>
            <a:r>
              <a:rPr lang="es-MX" sz="2100" dirty="0">
                <a:cs typeface="Arial" panose="020B0604020202020204" pitchFamily="34" charset="0"/>
              </a:rPr>
              <a:t>Licencias de  derechos de autor simples y estandarizadas para permitir el </a:t>
            </a:r>
            <a:r>
              <a:rPr lang="es-MX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compartir</a:t>
            </a:r>
            <a:r>
              <a:rPr lang="es-MX" sz="2100" dirty="0">
                <a:cs typeface="Arial" panose="020B0604020202020204" pitchFamily="34" charset="0"/>
              </a:rPr>
              <a:t> y </a:t>
            </a:r>
            <a:r>
              <a:rPr lang="es-MX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usar</a:t>
            </a:r>
            <a:r>
              <a:rPr lang="es-MX" sz="2100" dirty="0">
                <a:cs typeface="Arial" panose="020B0604020202020204" pitchFamily="34" charset="0"/>
              </a:rPr>
              <a:t> el trabajo creativo de un autor.</a:t>
            </a:r>
          </a:p>
          <a:p>
            <a:r>
              <a:rPr lang="es-MX" sz="2100" dirty="0">
                <a:cs typeface="Arial" panose="020B0604020202020204" pitchFamily="34" charset="0"/>
              </a:rPr>
              <a:t>Términos y condiciones a elegir acorde a los intereses del autor que van desde;</a:t>
            </a:r>
          </a:p>
          <a:p>
            <a:pPr marL="0" indent="0">
              <a:buNone/>
            </a:pPr>
            <a:r>
              <a:rPr lang="es-MX" sz="2400" dirty="0">
                <a:cs typeface="Arial" panose="020B0604020202020204" pitchFamily="34" charset="0"/>
              </a:rPr>
              <a:t>“</a:t>
            </a:r>
            <a:r>
              <a:rPr lang="es-MX" sz="2200" b="1" u="sng" dirty="0">
                <a:cs typeface="Arial" panose="020B0604020202020204" pitchFamily="34" charset="0"/>
              </a:rPr>
              <a:t>Todos los derechos reservados</a:t>
            </a:r>
            <a:r>
              <a:rPr lang="es-MX" sz="2200" dirty="0">
                <a:cs typeface="Arial" panose="020B0604020202020204" pitchFamily="34" charset="0"/>
              </a:rPr>
              <a:t>” a “</a:t>
            </a:r>
            <a:r>
              <a:rPr lang="es-MX" sz="2200" b="1" u="sng" dirty="0">
                <a:cs typeface="Arial" panose="020B0604020202020204" pitchFamily="34" charset="0"/>
              </a:rPr>
              <a:t>Algunos derechos  </a:t>
            </a:r>
            <a:r>
              <a:rPr lang="es-MX" sz="2200" b="1" dirty="0">
                <a:cs typeface="Arial" panose="020B0604020202020204" pitchFamily="34" charset="0"/>
              </a:rPr>
              <a:t>  </a:t>
            </a:r>
            <a:r>
              <a:rPr lang="es-MX" sz="2200" b="1" u="sng" dirty="0">
                <a:cs typeface="Arial" panose="020B0604020202020204" pitchFamily="34" charset="0"/>
              </a:rPr>
              <a:t>reservados</a:t>
            </a:r>
            <a:r>
              <a:rPr lang="es-MX" sz="2400" dirty="0" smtClean="0">
                <a:cs typeface="Arial" panose="020B0604020202020204" pitchFamily="34" charset="0"/>
              </a:rPr>
              <a:t>”.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Arial" pitchFamily="34" charset="0"/>
              <a:buNone/>
            </a:pP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Acceso Abierto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922337" y="1552575"/>
            <a:ext cx="9640888" cy="515302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 </a:t>
            </a:r>
            <a:r>
              <a:rPr lang="es-MX" sz="2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Bethesda</a:t>
            </a:r>
            <a:r>
              <a:rPr lang="es-MX" sz="2900" dirty="0"/>
              <a:t> (</a:t>
            </a:r>
            <a:r>
              <a:rPr lang="es-MX" sz="2900" dirty="0" err="1"/>
              <a:t>Statement</a:t>
            </a:r>
            <a:r>
              <a:rPr lang="es-MX" sz="2900" dirty="0"/>
              <a:t> </a:t>
            </a:r>
            <a:r>
              <a:rPr lang="es-MX" sz="2900" dirty="0" err="1"/>
              <a:t>on</a:t>
            </a:r>
            <a:r>
              <a:rPr lang="es-MX" sz="2900" dirty="0"/>
              <a:t> Open Access Publishing) comunidad científica y editorial sentaron las bases del acceso abierto a las principales publicaciones científicas del país y del mundo.</a:t>
            </a:r>
            <a:r>
              <a:rPr lang="es-MX" sz="2500" dirty="0"/>
              <a:t>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2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400" dirty="0"/>
              <a:t>1.</a:t>
            </a:r>
            <a:r>
              <a:rPr lang="es-ES" sz="2400" dirty="0"/>
              <a:t> El/los autor/es y el/los propietario/s de los derechos de propiedad intelectual 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otorguen a los usuarios</a:t>
            </a:r>
            <a:r>
              <a:rPr lang="es-ES" sz="2400" dirty="0"/>
              <a:t> un derecho libre, irrevocable, universal y perpetuo de acceso y licencia para copiar, utilizar, distribuir, transmitir y presentar el trabajo públicamente y hacer y distribuir obras derivadas, en cualquier soporte digital para cualquier finalidad</a:t>
            </a:r>
            <a:r>
              <a:rPr lang="es-ES" sz="2400" dirty="0" smtClean="0"/>
              <a:t>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" sz="9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400" dirty="0" smtClean="0"/>
              <a:t>2</a:t>
            </a:r>
            <a:r>
              <a:rPr lang="es-ES" sz="2400" dirty="0"/>
              <a:t>. Depositar una versión completa de la obra y todos los materiales suplementarios, incluyendo una copia de los permisos citados anteriormente, en un formato electrónico estándar apropiado un repositorio en línea.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272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Acceso Abierto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922337" y="1552575"/>
            <a:ext cx="9640888" cy="515302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 Berlín</a:t>
            </a:r>
            <a:r>
              <a:rPr lang="es-MX" sz="2500" dirty="0"/>
              <a:t> (</a:t>
            </a:r>
            <a:r>
              <a:rPr lang="de-DE" sz="2500" dirty="0"/>
              <a:t>Declaration on Open Access to Knowledge in the Sciences and Humanities</a:t>
            </a:r>
            <a:r>
              <a:rPr lang="es-MX" sz="2500" dirty="0"/>
              <a:t>) se promueve al </a:t>
            </a:r>
            <a:r>
              <a:rPr lang="es-MX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  <a:r>
              <a:rPr lang="es-MX" sz="2500" dirty="0"/>
              <a:t> como el instrumento funcional que será la base global del conocimiento científico y reflexión humana.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/>
              <a:t>Se especifican las medidas que deben considerar los responsables de las  políticas de investigación,  las instituciones científicas, las agencias de financiación así como  bibliotecas, archivos y museos.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500" dirty="0"/>
              <a:t>Se destaca la incorporación a las Ciencias Sociales y Humanidades a este modelo, que un inicio sólo eran participe las disciplinas de corte científico y de la salud.</a:t>
            </a:r>
            <a:endParaRPr lang="es-MX" sz="2500" dirty="0"/>
          </a:p>
        </p:txBody>
      </p:sp>
    </p:spTree>
    <p:extLst>
      <p:ext uri="{BB962C8B-B14F-4D97-AF65-F5344CB8AC3E}">
        <p14:creationId xmlns:p14="http://schemas.microsoft.com/office/powerpoint/2010/main" val="19219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Acceso Abierto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922337" y="1552575"/>
            <a:ext cx="9640888" cy="5153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Vías de Acceso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/>
              <a:t>Se desarrollan dos alternativas para acceder y distribuir literatura generada por las comunidades científicas y académicas.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Ruta Dorada</a:t>
            </a:r>
            <a:r>
              <a:rPr lang="es-MX" sz="2500" i="1" dirty="0">
                <a:solidFill>
                  <a:srgbClr val="FFCC00"/>
                </a:solidFill>
              </a:rPr>
              <a:t> </a:t>
            </a:r>
            <a:r>
              <a:rPr lang="es-MX" sz="2500" dirty="0"/>
              <a:t>hace referencia a las revistas que son publicadas en acceso abierto (Open Access </a:t>
            </a:r>
            <a:r>
              <a:rPr lang="es-MX" sz="2500" dirty="0" err="1"/>
              <a:t>Journals</a:t>
            </a:r>
            <a:r>
              <a:rPr lang="es-MX" sz="2500" dirty="0"/>
              <a:t>).</a:t>
            </a:r>
          </a:p>
          <a:p>
            <a:pPr marL="45720" indent="0">
              <a:buClr>
                <a:schemeClr val="tx1"/>
              </a:buClr>
              <a:buNone/>
            </a:pPr>
            <a:r>
              <a:rPr lang="es-MX" sz="2500" dirty="0" smtClean="0"/>
              <a:t>	</a:t>
            </a:r>
            <a:r>
              <a:rPr lang="es-MX" dirty="0" smtClean="0">
                <a:hlinkClick r:id="rId3"/>
              </a:rPr>
              <a:t>https</a:t>
            </a:r>
            <a:r>
              <a:rPr lang="es-MX" dirty="0">
                <a:hlinkClick r:id="rId3"/>
              </a:rPr>
              <a:t>://doaj.org/</a:t>
            </a:r>
            <a:r>
              <a:rPr lang="es-MX" dirty="0"/>
              <a:t>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Ruta Verde</a:t>
            </a:r>
            <a:r>
              <a:rPr lang="es-ES" sz="2500" dirty="0">
                <a:solidFill>
                  <a:srgbClr val="00FF00"/>
                </a:solidFill>
              </a:rPr>
              <a:t> </a:t>
            </a:r>
            <a:r>
              <a:rPr lang="es-MX" sz="2500" dirty="0"/>
              <a:t>hace referencia al depósito  de documentos y trabajos por parte de académicos (autoarchivo) y la distribución de estos en repositorios institucionales o temáticos</a:t>
            </a:r>
            <a:r>
              <a:rPr lang="es-MX" sz="2800" dirty="0"/>
              <a:t>. (</a:t>
            </a:r>
            <a:r>
              <a:rPr lang="es-MX" dirty="0"/>
              <a:t>Toda la UNAM en Línea) </a:t>
            </a:r>
          </a:p>
          <a:p>
            <a:pPr marL="45720" indent="0">
              <a:buNone/>
            </a:pPr>
            <a:r>
              <a:rPr lang="es-ES" u="sng" dirty="0" smtClean="0">
                <a:hlinkClick r:id="rId4"/>
              </a:rPr>
              <a:t>http</a:t>
            </a:r>
            <a:r>
              <a:rPr lang="es-ES" u="sng" dirty="0">
                <a:hlinkClick r:id="rId4"/>
              </a:rPr>
              <a:t>://www.youtube.com/watch?v=BtvVXHRG4p8</a:t>
            </a:r>
            <a:endParaRPr lang="es-MX" dirty="0"/>
          </a:p>
          <a:p>
            <a:pPr marL="45720" indent="0">
              <a:buNone/>
            </a:pPr>
            <a:r>
              <a:rPr lang="es-MX" dirty="0" smtClean="0">
                <a:hlinkClick r:id="rId5"/>
              </a:rPr>
              <a:t>http</a:t>
            </a:r>
            <a:r>
              <a:rPr lang="es-MX" dirty="0">
                <a:hlinkClick r:id="rId5"/>
              </a:rPr>
              <a:t>://www.unamenlinea.unam.mx/recurso/82265-revista-925-artes-y-diseno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94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Acceso Abierto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790576" y="1533525"/>
            <a:ext cx="9829799" cy="520065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/>
              <a:t>Las publicaciones generadas por las comunidades científicas y académicas, tengan una manera de difundir sus investigaciones, aumentando la visibilidad y la redistribución de sus trabajos sin restricción alguna, independientemente de los formatos donde fueron publicados.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/>
              <a:t>Adicionalmente, el A. A. pone a disposición de las comunidades científicas un gran número de literatura y contenidos en la red, permitiendo así el acceso, la lectura, la descarga, la copia, la distribución, la impresión textos completos, sin ningún tipo de barreras económicas, legales o técnicas.</a:t>
            </a:r>
            <a:r>
              <a:rPr lang="es-MX" dirty="0"/>
              <a:t> </a:t>
            </a:r>
          </a:p>
          <a:p>
            <a:pPr marL="45720" indent="0">
              <a:buNone/>
            </a:pPr>
            <a:r>
              <a:rPr lang="es-MX" sz="1200" b="1" dirty="0">
                <a:hlinkClick r:id="rId3"/>
              </a:rPr>
              <a:t>https://www.youtube.com/watch?v=0U8tAfVAH6Q</a:t>
            </a:r>
            <a:endParaRPr lang="es-MX" sz="1200" b="1" dirty="0"/>
          </a:p>
          <a:p>
            <a:pPr marL="45720" indent="0">
              <a:buNone/>
            </a:pPr>
            <a:r>
              <a:rPr lang="es-MX" sz="1200" b="1" dirty="0">
                <a:hlinkClick r:id="rId4"/>
              </a:rPr>
              <a:t>https://www.youtube.com/watch?v=soQbA-MgAzE</a:t>
            </a:r>
            <a:endParaRPr lang="es-MX" sz="1200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90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6111" y="191903"/>
            <a:ext cx="9404723" cy="865372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 del Bibliotecario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790576" y="1533525"/>
            <a:ext cx="9829799" cy="520065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CC apoyan al movimiento de A.A. y a la Educación Abierta o en Línea.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Se crean mas y mejores herramientas sustentables aplicados a Recursos Educativos Abiertos (REA). </a:t>
            </a:r>
            <a:endParaRPr lang="es-MX" sz="25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Las CC son las mas populares  en la Educación Abierta y en proyectos de A</a:t>
            </a:r>
            <a:r>
              <a:rPr lang="es-MX" sz="2500" dirty="0"/>
              <a:t>. A. </a:t>
            </a:r>
            <a:endParaRPr lang="es-MX" sz="25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Bibliotecarios deben conocer y orientar las comunidades académicas sobre estos tópicos.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El tipo de licencia CC mas adecuada.</a:t>
            </a:r>
            <a:endParaRPr lang="es-MX" sz="2500" dirty="0"/>
          </a:p>
        </p:txBody>
      </p:sp>
    </p:spTree>
    <p:extLst>
      <p:ext uri="{BB962C8B-B14F-4D97-AF65-F5344CB8AC3E}">
        <p14:creationId xmlns:p14="http://schemas.microsoft.com/office/powerpoint/2010/main" val="37180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6111" y="191903"/>
            <a:ext cx="9404723" cy="865372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 del Bibliotecario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790576" y="1533525"/>
            <a:ext cx="9829799" cy="520065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Vías de acceso para las publicaciones en A.A.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Despejar dudas y mitos respecto a la publicación en A.A.</a:t>
            </a:r>
            <a:endParaRPr lang="es-MX" sz="25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Conocer ventajas y desventajas de la adopción del A.A. y las licencias CC.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Permearse de los modelos de A.A y adecuar el apropiado.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Involucrarse en su Institución para desarrollar e implementar políticas para el A.A.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Orientar sobre la identificación y uso de recursos en A.A.</a:t>
            </a:r>
            <a:endParaRPr lang="es-MX" sz="2500" dirty="0"/>
          </a:p>
        </p:txBody>
      </p:sp>
    </p:spTree>
    <p:extLst>
      <p:ext uri="{BB962C8B-B14F-4D97-AF65-F5344CB8AC3E}">
        <p14:creationId xmlns:p14="http://schemas.microsoft.com/office/powerpoint/2010/main" val="10039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6111" y="191903"/>
            <a:ext cx="9404723" cy="865372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 del Bibliotecario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790576" y="1533525"/>
            <a:ext cx="9829799" cy="520065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/>
              <a:t>Participar en el desarrollo de proyectos en A.A.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Curador del contenido en proyectos de A.A.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Relacionarse con profesionales de otras áreas para el desarrollo de proyectos en A.A.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Conocer plataformas y recursos informáticos orientados a la creación de recursos y colecciones digitales.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10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Aplicar los conocimientos técnicos bibliotecológicos para la organización y recuperación de contenidos.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500" dirty="0" smtClean="0"/>
              <a:t>Capacidad de  establecer un diálogo claro y preciso con otros profesionales, respecto a los requerimientos y necesidades para el desarrollo de un proyecto en A.A.</a:t>
            </a:r>
            <a:endParaRPr lang="es-MX" sz="2500" dirty="0"/>
          </a:p>
        </p:txBody>
      </p:sp>
    </p:spTree>
    <p:extLst>
      <p:ext uri="{BB962C8B-B14F-4D97-AF65-F5344CB8AC3E}">
        <p14:creationId xmlns:p14="http://schemas.microsoft.com/office/powerpoint/2010/main" val="32597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259461"/>
            <a:ext cx="8382000" cy="63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8" y="3744795"/>
            <a:ext cx="2333625" cy="828675"/>
          </a:xfrm>
          <a:prstGeom prst="rect">
            <a:avLst/>
          </a:prstGeom>
        </p:spPr>
      </p:pic>
      <p:pic>
        <p:nvPicPr>
          <p:cNvPr id="7" name="Imagen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1221" y="5483511"/>
            <a:ext cx="2018684" cy="11849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4863" y="1726054"/>
            <a:ext cx="3823550" cy="1172315"/>
          </a:xfrm>
          <a:prstGeom prst="rect">
            <a:avLst/>
          </a:prstGeom>
        </p:spPr>
      </p:pic>
      <p:pic>
        <p:nvPicPr>
          <p:cNvPr id="14" name="Imagen 13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57" y="4602602"/>
            <a:ext cx="3938414" cy="1155365"/>
          </a:xfrm>
          <a:prstGeom prst="rect">
            <a:avLst/>
          </a:prstGeom>
        </p:spPr>
      </p:pic>
      <p:pic>
        <p:nvPicPr>
          <p:cNvPr id="16" name="Imagen 15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0668" y="273665"/>
            <a:ext cx="2367403" cy="906377"/>
          </a:xfrm>
          <a:prstGeom prst="rect">
            <a:avLst/>
          </a:prstGeom>
        </p:spPr>
      </p:pic>
      <p:pic>
        <p:nvPicPr>
          <p:cNvPr id="17" name="Imagen 16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7240" y="1460513"/>
            <a:ext cx="2461071" cy="1660211"/>
          </a:xfrm>
          <a:prstGeom prst="rect">
            <a:avLst/>
          </a:prstGeom>
        </p:spPr>
      </p:pic>
      <p:pic>
        <p:nvPicPr>
          <p:cNvPr id="18" name="Imagen 17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21633" y="3390172"/>
            <a:ext cx="3420343" cy="1111016"/>
          </a:xfrm>
          <a:prstGeom prst="rect">
            <a:avLst/>
          </a:prstGeom>
        </p:spPr>
      </p:pic>
      <p:pic>
        <p:nvPicPr>
          <p:cNvPr id="19" name="Imagen 18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8493" y="5945204"/>
            <a:ext cx="2323794" cy="723300"/>
          </a:xfrm>
          <a:prstGeom prst="rect">
            <a:avLst/>
          </a:prstGeom>
        </p:spPr>
      </p:pic>
      <p:pic>
        <p:nvPicPr>
          <p:cNvPr id="20" name="Picture 2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23" y="428731"/>
            <a:ext cx="1971095" cy="107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9763" y="2653904"/>
            <a:ext cx="2705100" cy="1076325"/>
          </a:xfrm>
          <a:prstGeom prst="rect">
            <a:avLst/>
          </a:prstGeom>
        </p:spPr>
      </p:pic>
      <p:pic>
        <p:nvPicPr>
          <p:cNvPr id="22" name="Imagen 21">
            <a:hlinkClick r:id="rId22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16396" y="3083127"/>
            <a:ext cx="1263734" cy="1550180"/>
          </a:xfrm>
          <a:prstGeom prst="rect">
            <a:avLst/>
          </a:prstGeom>
        </p:spPr>
      </p:pic>
      <p:pic>
        <p:nvPicPr>
          <p:cNvPr id="23" name="Imagen 22">
            <a:hlinkClick r:id="rId24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76073" y="1620412"/>
            <a:ext cx="1403507" cy="1491727"/>
          </a:xfrm>
          <a:prstGeom prst="rect">
            <a:avLst/>
          </a:prstGeom>
        </p:spPr>
      </p:pic>
      <p:pic>
        <p:nvPicPr>
          <p:cNvPr id="24" name="Imagen 23">
            <a:hlinkClick r:id="rId26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7541" y="5862077"/>
            <a:ext cx="1130750" cy="806427"/>
          </a:xfrm>
          <a:prstGeom prst="rect">
            <a:avLst/>
          </a:prstGeom>
        </p:spPr>
      </p:pic>
      <p:pic>
        <p:nvPicPr>
          <p:cNvPr id="25" name="Imagen 24">
            <a:hlinkClick r:id="rId28"/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90768" y="4975639"/>
            <a:ext cx="3001949" cy="7291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74605" y="81931"/>
            <a:ext cx="1740772" cy="1151588"/>
          </a:xfrm>
          <a:prstGeom prst="rect">
            <a:avLst/>
          </a:prstGeom>
        </p:spPr>
      </p:pic>
      <p:pic>
        <p:nvPicPr>
          <p:cNvPr id="27" name="Picture 2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" y="104552"/>
            <a:ext cx="1214076" cy="120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59" y="5591973"/>
            <a:ext cx="1197990" cy="140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n 28">
            <a:hlinkClick r:id="rId35"/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5995" y="1469699"/>
            <a:ext cx="3040981" cy="1080095"/>
          </a:xfrm>
          <a:prstGeom prst="rect">
            <a:avLst/>
          </a:prstGeom>
        </p:spPr>
      </p:pic>
      <p:pic>
        <p:nvPicPr>
          <p:cNvPr id="30" name="Imagen 29">
            <a:hlinkClick r:id="rId37"/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015298" y="4176256"/>
            <a:ext cx="2635429" cy="722232"/>
          </a:xfrm>
          <a:prstGeom prst="rect">
            <a:avLst/>
          </a:prstGeom>
        </p:spPr>
      </p:pic>
      <p:pic>
        <p:nvPicPr>
          <p:cNvPr id="31" name="Imagen 30">
            <a:hlinkClick r:id="rId39"/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333012" y="215968"/>
            <a:ext cx="1550027" cy="1404444"/>
          </a:xfrm>
          <a:prstGeom prst="rect">
            <a:avLst/>
          </a:prstGeom>
        </p:spPr>
      </p:pic>
      <p:pic>
        <p:nvPicPr>
          <p:cNvPr id="32" name="Imagen 31">
            <a:hlinkClick r:id="rId41"/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940971" y="4656813"/>
            <a:ext cx="2374406" cy="811255"/>
          </a:xfrm>
          <a:prstGeom prst="rect">
            <a:avLst/>
          </a:prstGeom>
        </p:spPr>
      </p:pic>
      <p:pic>
        <p:nvPicPr>
          <p:cNvPr id="33" name="Imagen 32">
            <a:hlinkClick r:id="rId43"/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048864" y="5817357"/>
            <a:ext cx="2969249" cy="966324"/>
          </a:xfrm>
          <a:prstGeom prst="rect">
            <a:avLst/>
          </a:prstGeom>
        </p:spPr>
      </p:pic>
      <p:pic>
        <p:nvPicPr>
          <p:cNvPr id="34" name="Imagen 33">
            <a:hlinkClick r:id="rId45"/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015298" y="3229204"/>
            <a:ext cx="3224901" cy="7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326405" y="3409950"/>
            <a:ext cx="8825658" cy="1215031"/>
          </a:xfrm>
        </p:spPr>
        <p:txBody>
          <a:bodyPr/>
          <a:lstStyle/>
          <a:p>
            <a:pPr algn="ctr"/>
            <a:r>
              <a:rPr lang="es-MX" dirty="0" smtClean="0"/>
              <a:t>¡Gracias!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3200" dirty="0" smtClean="0"/>
              <a:t>jorgeo_ruiz@hotmail.com</a:t>
            </a:r>
            <a:endParaRPr lang="es-MX" sz="32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8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1400530"/>
          </a:xfrm>
        </p:spPr>
        <p:txBody>
          <a:bodyPr/>
          <a:lstStyle/>
          <a:p>
            <a:pPr algn="ctr"/>
            <a:r>
              <a:rPr lang="es-MX" dirty="0" smtClean="0"/>
              <a:t>Licencias Creative Commons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698013" y="1495801"/>
            <a:ext cx="8568951" cy="5287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800" dirty="0" smtClean="0">
                <a:cs typeface="Arial" panose="020B0604020202020204" pitchFamily="34" charset="0"/>
              </a:rPr>
              <a:t>Las </a:t>
            </a:r>
            <a:r>
              <a:rPr lang="es-MX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licencias </a:t>
            </a:r>
            <a:r>
              <a:rPr lang="es-MX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CC</a:t>
            </a:r>
            <a:r>
              <a:rPr lang="es-MX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s-MX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NO</a:t>
            </a:r>
            <a:r>
              <a:rPr lang="es-MX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s-MX" sz="3800" dirty="0">
                <a:cs typeface="Arial" panose="020B0604020202020204" pitchFamily="34" charset="0"/>
              </a:rPr>
              <a:t>reemplazan a los derechos de autor</a:t>
            </a:r>
            <a:r>
              <a:rPr lang="es-MX" sz="2300" dirty="0" smtClean="0">
                <a:cs typeface="Arial" panose="020B0604020202020204" pitchFamily="34" charset="0"/>
              </a:rPr>
              <a:t>.</a:t>
            </a:r>
          </a:p>
          <a:p>
            <a:endParaRPr lang="es-MX" sz="900" dirty="0">
              <a:cs typeface="Arial" panose="020B0604020202020204" pitchFamily="34" charset="0"/>
            </a:endParaRPr>
          </a:p>
          <a:p>
            <a:r>
              <a:rPr lang="es-MX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CC</a:t>
            </a:r>
            <a:r>
              <a:rPr lang="es-MX" sz="3800" dirty="0" smtClean="0">
                <a:cs typeface="Arial" panose="020B0604020202020204" pitchFamily="34" charset="0"/>
              </a:rPr>
              <a:t> se apoyan de los </a:t>
            </a:r>
            <a:r>
              <a:rPr lang="es-MX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D.A. </a:t>
            </a:r>
            <a:r>
              <a:rPr lang="es-MX" sz="3800" dirty="0" smtClean="0">
                <a:cs typeface="Arial" panose="020B0604020202020204" pitchFamily="34" charset="0"/>
              </a:rPr>
              <a:t>para modificar términos y condiciones de la licencia de una obra</a:t>
            </a:r>
            <a:r>
              <a:rPr lang="es-MX" sz="2300" dirty="0" smtClean="0">
                <a:cs typeface="Arial" panose="020B0604020202020204" pitchFamily="34" charset="0"/>
              </a:rPr>
              <a:t>.</a:t>
            </a:r>
            <a:endParaRPr lang="es-MX" sz="2300" dirty="0">
              <a:cs typeface="Arial" panose="020B0604020202020204" pitchFamily="34" charset="0"/>
            </a:endParaRPr>
          </a:p>
          <a:p>
            <a:endParaRPr lang="es-MX" sz="900" dirty="0" smtClean="0">
              <a:cs typeface="Arial" panose="020B0604020202020204" pitchFamily="34" charset="0"/>
            </a:endParaRPr>
          </a:p>
          <a:p>
            <a:r>
              <a:rPr lang="es-MX" sz="3800" dirty="0" smtClean="0"/>
              <a:t>CC es </a:t>
            </a:r>
            <a:r>
              <a:rPr lang="es-MX" sz="3800" dirty="0"/>
              <a:t>una </a:t>
            </a:r>
            <a:r>
              <a:rPr lang="es-MX" sz="3800" dirty="0">
                <a:hlinkClick r:id="rId2" tooltip="Organización sin ánimo de lucro"/>
              </a:rPr>
              <a:t>organización sin fines de lucro</a:t>
            </a:r>
            <a:r>
              <a:rPr lang="es-MX" sz="3800" dirty="0"/>
              <a:t> dedicada a promover el acceso y el intercambio de </a:t>
            </a:r>
            <a:r>
              <a:rPr lang="es-MX" sz="3800" dirty="0" smtClean="0"/>
              <a:t>cultura</a:t>
            </a:r>
            <a:r>
              <a:rPr lang="es-MX" sz="2300" dirty="0" smtClean="0"/>
              <a:t>.</a:t>
            </a:r>
          </a:p>
          <a:p>
            <a:endParaRPr lang="es-MX" sz="1000" dirty="0"/>
          </a:p>
          <a:p>
            <a:r>
              <a:rPr lang="es-MX" sz="3800" dirty="0" smtClean="0">
                <a:cs typeface="Arial" panose="020B0604020202020204" pitchFamily="34" charset="0"/>
              </a:rPr>
              <a:t>CC es fundada </a:t>
            </a:r>
            <a:r>
              <a:rPr lang="es-MX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2001</a:t>
            </a:r>
            <a:r>
              <a:rPr lang="es-MX" sz="3800" dirty="0" smtClean="0">
                <a:cs typeface="Arial" panose="020B0604020202020204" pitchFamily="34" charset="0"/>
              </a:rPr>
              <a:t> por Lawrence </a:t>
            </a:r>
            <a:r>
              <a:rPr lang="es-MX" sz="3800" dirty="0" err="1" smtClean="0">
                <a:cs typeface="Arial" panose="020B0604020202020204" pitchFamily="34" charset="0"/>
              </a:rPr>
              <a:t>Lessing</a:t>
            </a:r>
            <a:r>
              <a:rPr lang="es-MX" sz="3800" dirty="0" smtClean="0">
                <a:cs typeface="Arial" panose="020B0604020202020204" pitchFamily="34" charset="0"/>
              </a:rPr>
              <a:t> (Universidad de Stanford), </a:t>
            </a:r>
            <a:r>
              <a:rPr lang="es-MX" sz="3800" dirty="0" err="1" smtClean="0">
                <a:cs typeface="Arial" panose="020B0604020202020204" pitchFamily="34" charset="0"/>
              </a:rPr>
              <a:t>Hal</a:t>
            </a:r>
            <a:r>
              <a:rPr lang="es-MX" sz="3800" dirty="0" smtClean="0">
                <a:cs typeface="Arial" panose="020B0604020202020204" pitchFamily="34" charset="0"/>
              </a:rPr>
              <a:t> </a:t>
            </a:r>
            <a:r>
              <a:rPr lang="es-MX" sz="3800" dirty="0" err="1" smtClean="0">
                <a:cs typeface="Arial" panose="020B0604020202020204" pitchFamily="34" charset="0"/>
              </a:rPr>
              <a:t>Abelson</a:t>
            </a:r>
            <a:r>
              <a:rPr lang="es-MX" sz="3800" dirty="0" smtClean="0">
                <a:cs typeface="Arial" panose="020B0604020202020204" pitchFamily="34" charset="0"/>
              </a:rPr>
              <a:t> y Eric Elder apoyados por el </a:t>
            </a:r>
            <a:r>
              <a:rPr lang="es-MX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Centrer</a:t>
            </a:r>
            <a:r>
              <a:rPr lang="es-MX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s-MX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</a:t>
            </a:r>
            <a:r>
              <a:rPr lang="es-MX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s-MX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es-MX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s-MX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Public</a:t>
            </a:r>
            <a:r>
              <a:rPr lang="es-MX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s-MX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Domain</a:t>
            </a:r>
            <a:endParaRPr lang="es-MX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es-MX" sz="1100" dirty="0" smtClean="0"/>
          </a:p>
          <a:p>
            <a:r>
              <a:rPr lang="es-MX" sz="3800" dirty="0" smtClean="0"/>
              <a:t>Creative Commons se destaca por estar al frente del movimiento </a:t>
            </a:r>
            <a:r>
              <a:rPr lang="es-MX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copyleft</a:t>
            </a:r>
            <a:endParaRPr lang="es-MX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es-MX" sz="3800" dirty="0" smtClean="0">
                <a:cs typeface="Arial" panose="020B0604020202020204" pitchFamily="34" charset="0"/>
              </a:rPr>
              <a:t>Son </a:t>
            </a:r>
            <a:r>
              <a:rPr lang="es-MX" sz="3800" dirty="0">
                <a:cs typeface="Arial" panose="020B0604020202020204" pitchFamily="34" charset="0"/>
              </a:rPr>
              <a:t>basadas en el </a:t>
            </a:r>
            <a:r>
              <a:rPr lang="es-MX" sz="3800" dirty="0" smtClean="0">
                <a:cs typeface="Arial" panose="020B0604020202020204" pitchFamily="34" charset="0"/>
              </a:rPr>
              <a:t>modelo de</a:t>
            </a:r>
            <a:r>
              <a:rPr lang="es-MX" sz="3800" dirty="0">
                <a:cs typeface="Arial" panose="020B0604020202020204" pitchFamily="34" charset="0"/>
              </a:rPr>
              <a:t> las </a:t>
            </a:r>
            <a:r>
              <a:rPr lang="es-MX" sz="3800" dirty="0" smtClean="0">
                <a:cs typeface="Arial" panose="020B0604020202020204" pitchFamily="34" charset="0"/>
              </a:rPr>
              <a:t>GPL (</a:t>
            </a:r>
            <a:r>
              <a:rPr lang="es-MX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General </a:t>
            </a:r>
            <a:r>
              <a:rPr lang="es-MX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Public</a:t>
            </a:r>
            <a:r>
              <a:rPr lang="es-MX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s-MX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License</a:t>
            </a:r>
            <a:r>
              <a:rPr lang="es-MX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es-MX" sz="3800" dirty="0" smtClean="0">
                <a:cs typeface="Arial" panose="020B0604020202020204" pitchFamily="34" charset="0"/>
              </a:rPr>
              <a:t> de la </a:t>
            </a:r>
            <a:r>
              <a:rPr lang="es-MX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Free </a:t>
            </a:r>
            <a:r>
              <a:rPr lang="es-MX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Software </a:t>
            </a:r>
            <a:r>
              <a:rPr lang="es-MX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Foundation´s</a:t>
            </a:r>
            <a:endParaRPr lang="es-MX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es-MX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2002 </a:t>
            </a:r>
            <a:r>
              <a:rPr lang="es-MX" sz="3800" dirty="0" smtClean="0">
                <a:cs typeface="Arial" panose="020B0604020202020204" pitchFamily="34" charset="0"/>
              </a:rPr>
              <a:t>se lanzan el primer conjunto de licencias </a:t>
            </a:r>
            <a:r>
              <a:rPr lang="es-MX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Versión 1.0</a:t>
            </a:r>
            <a:endParaRPr lang="es-MX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3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5130" y="262218"/>
            <a:ext cx="9404723" cy="785532"/>
          </a:xfrm>
        </p:spPr>
        <p:txBody>
          <a:bodyPr/>
          <a:lstStyle/>
          <a:p>
            <a:pPr algn="ctr"/>
            <a:r>
              <a:rPr lang="es-MX" dirty="0" smtClean="0"/>
              <a:t>Bibliografía</a:t>
            </a:r>
            <a:r>
              <a:rPr lang="es-MX" dirty="0"/>
              <a:t/>
            </a:r>
            <a:br>
              <a:rPr lang="es-MX" dirty="0"/>
            </a:br>
            <a:endParaRPr lang="es-MX" sz="3200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45130" y="1476375"/>
            <a:ext cx="10753724" cy="5029200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dirty="0"/>
              <a:t>Berlin Declaration on Open Access to Knowledge in the Sciences and Humanities (2003).  </a:t>
            </a:r>
          </a:p>
          <a:p>
            <a:pPr marL="45720" indent="0">
              <a:buNone/>
            </a:pPr>
            <a:r>
              <a:rPr lang="de-DE" u="sng" dirty="0">
                <a:hlinkClick r:id="rId2"/>
              </a:rPr>
              <a:t>http://openaccess.mpg.de/Berlin-Declaration</a:t>
            </a:r>
            <a:r>
              <a:rPr lang="de-DE" dirty="0"/>
              <a:t> </a:t>
            </a:r>
          </a:p>
          <a:p>
            <a:pPr marL="45720" indent="0">
              <a:buNone/>
            </a:pPr>
            <a:endParaRPr lang="de-DE" sz="900" dirty="0"/>
          </a:p>
          <a:p>
            <a:endParaRPr lang="en-US" sz="9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Bethesda Statement on Open Access Publishing (2003). </a:t>
            </a:r>
            <a:r>
              <a:rPr lang="en-US" dirty="0" err="1"/>
              <a:t>En</a:t>
            </a:r>
            <a:r>
              <a:rPr lang="en-US" dirty="0"/>
              <a:t>: JLIS.it, Italian Journal of Library and information science, 3(2), 1-7</a:t>
            </a:r>
            <a:endParaRPr lang="es-MX" dirty="0"/>
          </a:p>
          <a:p>
            <a:pPr marL="45720" indent="0">
              <a:buNone/>
            </a:pPr>
            <a:r>
              <a:rPr lang="es-ES" u="sng" dirty="0">
                <a:hlinkClick r:id="rId3"/>
              </a:rPr>
              <a:t>http://www.budapestopenaccessinitiative.org/read</a:t>
            </a:r>
            <a:r>
              <a:rPr lang="es-ES" sz="1600" dirty="0"/>
              <a:t> </a:t>
            </a:r>
          </a:p>
          <a:p>
            <a:pPr marL="45720" indent="0">
              <a:buNone/>
            </a:pPr>
            <a:endParaRPr lang="de-DE" sz="1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Budapest Open Access Initiative (BOAI). </a:t>
            </a:r>
            <a:r>
              <a:rPr lang="es-ES" dirty="0"/>
              <a:t>2003. La Iniciativa de Acceso Abierto de Budapest. </a:t>
            </a:r>
            <a:r>
              <a:rPr lang="es-ES" dirty="0" err="1"/>
              <a:t>GeoTrópico</a:t>
            </a:r>
            <a:r>
              <a:rPr lang="es-ES" dirty="0"/>
              <a:t>, 1 (1), 98-100</a:t>
            </a:r>
            <a:endParaRPr lang="es-MX" dirty="0"/>
          </a:p>
          <a:p>
            <a:pPr marL="45720" indent="0">
              <a:buNone/>
            </a:pPr>
            <a:r>
              <a:rPr lang="es-ES" u="sng" dirty="0">
                <a:hlinkClick r:id="rId4"/>
              </a:rPr>
              <a:t>http://www.geotropico.org/files/PDF-Boai_Espanol_1-1.pdf</a:t>
            </a:r>
            <a:r>
              <a:rPr lang="es-ES" sz="1600" dirty="0"/>
              <a:t> </a:t>
            </a:r>
            <a:endParaRPr lang="es-MX" sz="16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5130" y="262218"/>
            <a:ext cx="9404723" cy="785532"/>
          </a:xfrm>
        </p:spPr>
        <p:txBody>
          <a:bodyPr/>
          <a:lstStyle/>
          <a:p>
            <a:pPr algn="ctr"/>
            <a:r>
              <a:rPr lang="es-MX" dirty="0" smtClean="0"/>
              <a:t>Bibliografía</a:t>
            </a:r>
            <a:r>
              <a:rPr lang="es-MX" dirty="0"/>
              <a:t/>
            </a:r>
            <a:br>
              <a:rPr lang="es-MX" dirty="0"/>
            </a:br>
            <a:endParaRPr lang="es-MX" sz="3200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52451" y="1314450"/>
            <a:ext cx="10753724" cy="539115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dirty="0"/>
              <a:t>Creative Commons (</a:t>
            </a:r>
            <a:r>
              <a:rPr lang="es-MX" dirty="0" err="1"/>
              <a:t>Organization</a:t>
            </a:r>
            <a:r>
              <a:rPr lang="es-MX" dirty="0"/>
              <a:t>).(2020) </a:t>
            </a:r>
            <a:r>
              <a:rPr lang="en-US" dirty="0"/>
              <a:t>Creative commons for educators and librarians. Chicago : ALA Editions. </a:t>
            </a:r>
            <a:r>
              <a:rPr lang="es-MX" dirty="0">
                <a:hlinkClick r:id="rId2"/>
              </a:rPr>
              <a:t>https://certificates.creativecommons.org/about/certificate-resources-cc-by</a:t>
            </a:r>
            <a:endParaRPr lang="es-MX" dirty="0"/>
          </a:p>
          <a:p>
            <a:endParaRPr lang="es-MX" sz="24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dirty="0" smtClean="0"/>
              <a:t>Creative </a:t>
            </a:r>
            <a:r>
              <a:rPr lang="es-MX" dirty="0"/>
              <a:t>Commons México (2014</a:t>
            </a:r>
            <a:r>
              <a:rPr lang="es-MX" b="1" dirty="0"/>
              <a:t>). </a:t>
            </a:r>
            <a:r>
              <a:rPr lang="es-MX" dirty="0">
                <a:solidFill>
                  <a:srgbClr val="0070C0"/>
                </a:solidFill>
                <a:hlinkClick r:id="rId3"/>
              </a:rPr>
              <a:t>https://creativecommons.org/choose/?jurisdiction=mx</a:t>
            </a:r>
            <a:endParaRPr lang="es-MX" dirty="0"/>
          </a:p>
          <a:p>
            <a:endParaRPr lang="en-US" sz="9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Suber</a:t>
            </a:r>
            <a:r>
              <a:rPr lang="en-US" dirty="0"/>
              <a:t>, Peter (2012). Open Access. Cambridge, Massachusetts : Massachusetts Institute of Technology, </a:t>
            </a:r>
            <a:r>
              <a:rPr lang="es-MX" dirty="0">
                <a:solidFill>
                  <a:srgbClr val="0070C0"/>
                </a:solidFill>
                <a:hlinkClick r:id="rId4"/>
              </a:rPr>
              <a:t>https://mitpress.mit.edu/sites/default/files/9780262517638_Open_Access_PDF_Version.pdf</a:t>
            </a:r>
            <a:endParaRPr lang="es-MX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de-DE" sz="1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Budapest Open Access Initiative (BOAI). </a:t>
            </a:r>
            <a:r>
              <a:rPr lang="es-ES" dirty="0"/>
              <a:t>2003. La Iniciativa de Acceso Abierto de Budapest. </a:t>
            </a:r>
            <a:r>
              <a:rPr lang="es-ES" dirty="0" err="1"/>
              <a:t>GeoTrópico</a:t>
            </a:r>
            <a:r>
              <a:rPr lang="es-ES" dirty="0"/>
              <a:t>, 1 (1), 98-100</a:t>
            </a:r>
            <a:endParaRPr lang="es-MX" dirty="0"/>
          </a:p>
          <a:p>
            <a:pPr marL="45720" indent="0">
              <a:buNone/>
            </a:pPr>
            <a:r>
              <a:rPr lang="es-ES" u="sng" dirty="0">
                <a:hlinkClick r:id="rId5"/>
              </a:rPr>
              <a:t>http://www.geotropico.org/files/PDF-Boai_Espanol_1-1.pdf</a:t>
            </a:r>
            <a:r>
              <a:rPr lang="es-ES" dirty="0"/>
              <a:t> </a:t>
            </a:r>
            <a:endParaRPr lang="es-MX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1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1400530"/>
          </a:xfrm>
        </p:spPr>
        <p:txBody>
          <a:bodyPr/>
          <a:lstStyle/>
          <a:p>
            <a:pPr algn="ctr"/>
            <a:r>
              <a:rPr lang="es-MX" dirty="0" smtClean="0"/>
              <a:t>Licencias Creative Commons</a:t>
            </a:r>
            <a:endParaRPr lang="es-MX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293603" y="1284548"/>
            <a:ext cx="8856984" cy="551526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100" dirty="0" smtClean="0"/>
              <a:t>2003 Aproximadamente existían 1 millón de licencias CC en uso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100" dirty="0" smtClean="0"/>
              <a:t>2004 había 4.7 millones licencias CC  Versión 2.0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100" dirty="0" smtClean="0"/>
              <a:t>2005 20 millones de licencias CC en obras y trabajos. Versión 2.5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100" dirty="0" smtClean="0"/>
              <a:t>2006 50 millones de licencias en uso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100" dirty="0" smtClean="0"/>
              <a:t>2007 90 millones en uso y se libera la </a:t>
            </a:r>
            <a:r>
              <a:rPr lang="es-MX" sz="2100" dirty="0" err="1" smtClean="0"/>
              <a:t>Version</a:t>
            </a:r>
            <a:r>
              <a:rPr lang="es-MX" sz="2100" dirty="0" smtClean="0"/>
              <a:t> 3.0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100" dirty="0" smtClean="0"/>
              <a:t>2008 130 </a:t>
            </a:r>
            <a:r>
              <a:rPr lang="es-MX" sz="2100" dirty="0"/>
              <a:t>millones de trabajos </a:t>
            </a:r>
            <a:r>
              <a:rPr lang="es-MX" sz="2100" dirty="0" smtClean="0"/>
              <a:t>bajo </a:t>
            </a:r>
            <a:r>
              <a:rPr lang="es-MX" sz="2100" dirty="0"/>
              <a:t>licencias </a:t>
            </a:r>
            <a:r>
              <a:rPr lang="es-MX" sz="2100" dirty="0" smtClean="0"/>
              <a:t>CC </a:t>
            </a:r>
            <a:r>
              <a:rPr lang="es-MX" sz="2100" dirty="0" err="1" smtClean="0"/>
              <a:t>Version</a:t>
            </a:r>
            <a:r>
              <a:rPr lang="es-MX" sz="2100" dirty="0" smtClean="0"/>
              <a:t> 3.0  </a:t>
            </a:r>
            <a:r>
              <a:rPr lang="es-ES" sz="2100" u="sng" dirty="0" err="1"/>
              <a:t>Nine</a:t>
            </a:r>
            <a:r>
              <a:rPr lang="es-ES" sz="2100" u="sng" dirty="0"/>
              <a:t> </a:t>
            </a:r>
            <a:r>
              <a:rPr lang="es-ES" sz="2100" u="sng" dirty="0" err="1"/>
              <a:t>Inch</a:t>
            </a:r>
            <a:r>
              <a:rPr lang="es-ES" sz="2100" u="sng" dirty="0"/>
              <a:t> </a:t>
            </a:r>
            <a:r>
              <a:rPr lang="es-ES" sz="2100" u="sng" dirty="0" err="1" smtClean="0"/>
              <a:t>Nails</a:t>
            </a:r>
            <a:r>
              <a:rPr lang="es-ES" sz="2100" u="sng" dirty="0"/>
              <a:t> </a:t>
            </a:r>
            <a:r>
              <a:rPr lang="es-MX" sz="2100" dirty="0" smtClean="0"/>
              <a:t>(</a:t>
            </a:r>
            <a:r>
              <a:rPr lang="es-MX" sz="2100" b="1" dirty="0" smtClean="0"/>
              <a:t>NI</a:t>
            </a:r>
            <a:r>
              <a:rPr lang="az-Cyrl-AZ" sz="2100" b="1" dirty="0" smtClean="0"/>
              <a:t>И</a:t>
            </a:r>
            <a:r>
              <a:rPr lang="es-MX" sz="2100" dirty="0" smtClean="0"/>
              <a:t>) bajo CC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MX" sz="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100" dirty="0" smtClean="0"/>
              <a:t>2009 existen 350 millones de licencias y lanza CC0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2100" dirty="0" smtClean="0"/>
          </a:p>
        </p:txBody>
      </p:sp>
    </p:spTree>
    <p:extLst>
      <p:ext uri="{BB962C8B-B14F-4D97-AF65-F5344CB8AC3E}">
        <p14:creationId xmlns:p14="http://schemas.microsoft.com/office/powerpoint/2010/main" val="32937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1400530"/>
          </a:xfrm>
        </p:spPr>
        <p:txBody>
          <a:bodyPr/>
          <a:lstStyle/>
          <a:p>
            <a:pPr algn="ctr"/>
            <a:r>
              <a:rPr lang="es-MX" dirty="0" smtClean="0"/>
              <a:t>Licencias Creative Commons</a:t>
            </a:r>
            <a:endParaRPr lang="es-MX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696" y="1420760"/>
            <a:ext cx="7958068" cy="462861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54727" y="6160865"/>
            <a:ext cx="887799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Creative Commons (</a:t>
            </a:r>
            <a:r>
              <a:rPr lang="es-MX" sz="1200" dirty="0" err="1"/>
              <a:t>Organization</a:t>
            </a:r>
            <a:r>
              <a:rPr lang="es-MX" sz="1200" dirty="0" smtClean="0"/>
              <a:t>).(2020) </a:t>
            </a:r>
            <a:r>
              <a:rPr lang="en-US" sz="1200" b="1" dirty="0" smtClean="0"/>
              <a:t>Creative </a:t>
            </a:r>
            <a:r>
              <a:rPr lang="en-US" sz="1200" b="1" dirty="0"/>
              <a:t>commons for educators and </a:t>
            </a:r>
            <a:r>
              <a:rPr lang="en-US" sz="1200" b="1" dirty="0" smtClean="0"/>
              <a:t>librarians</a:t>
            </a:r>
            <a:r>
              <a:rPr lang="en-US" sz="1200" dirty="0" smtClean="0"/>
              <a:t>. Chicago </a:t>
            </a:r>
            <a:r>
              <a:rPr lang="en-US" sz="1200" dirty="0"/>
              <a:t>: ALA </a:t>
            </a:r>
            <a:r>
              <a:rPr lang="en-US" sz="1200" dirty="0" smtClean="0"/>
              <a:t>Editions. </a:t>
            </a:r>
            <a:r>
              <a:rPr lang="es-MX" sz="1100" dirty="0">
                <a:hlinkClick r:id="rId4"/>
              </a:rPr>
              <a:t>https://</a:t>
            </a:r>
            <a:r>
              <a:rPr lang="es-MX" sz="1100" dirty="0" smtClean="0">
                <a:hlinkClick r:id="rId4"/>
              </a:rPr>
              <a:t>certificates.creativecommons.org/about/certificate-resources-cc-by</a:t>
            </a:r>
            <a:endParaRPr lang="es-MX" sz="1100" dirty="0" smtClean="0"/>
          </a:p>
          <a:p>
            <a:pPr algn="just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1085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1400530"/>
          </a:xfrm>
        </p:spPr>
        <p:txBody>
          <a:bodyPr/>
          <a:lstStyle/>
          <a:p>
            <a:pPr algn="ctr"/>
            <a:r>
              <a:rPr lang="es-MX" dirty="0" smtClean="0"/>
              <a:t>Licencias Creative Commons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698012" y="1495801"/>
            <a:ext cx="9412551" cy="5287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500" dirty="0" smtClean="0"/>
          </a:p>
          <a:p>
            <a:r>
              <a:rPr lang="es-MX" sz="2500" dirty="0" smtClean="0"/>
              <a:t>La </a:t>
            </a:r>
            <a:r>
              <a:rPr lang="es-MX" sz="2500" dirty="0"/>
              <a:t>redacción en inglés se han adaptado a varias legislaciones en el mundo</a:t>
            </a:r>
            <a:r>
              <a:rPr lang="es-MX" sz="2800" dirty="0"/>
              <a:t>.</a:t>
            </a:r>
          </a:p>
          <a:p>
            <a:endParaRPr lang="es-MX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 Indonesia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Bahasa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 Malaysia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Castellano (España)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Català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Dansk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Deutsch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English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Español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Esperanto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Euskara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rançais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Galego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rvatski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Italiano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Latviski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Lietuvių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Magyar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Nederlands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,N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orsk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,P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olski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Português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Português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BR)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omână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Slovenščina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rpski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(latinica)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uomeksi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svenska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 Türkçe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Íslenska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čeština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Ελληνικά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z-Cyrl-AZ" sz="2700" dirty="0">
                <a:latin typeface="Arial" panose="020B0604020202020204" pitchFamily="34" charset="0"/>
                <a:cs typeface="Arial" panose="020B0604020202020204" pitchFamily="34" charset="0"/>
              </a:rPr>
              <a:t>Беларуская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az-Cyrl-AZ" sz="2700" dirty="0">
                <a:latin typeface="Arial" panose="020B0604020202020204" pitchFamily="34" charset="0"/>
                <a:cs typeface="Arial" panose="020B0604020202020204" pitchFamily="34" charset="0"/>
              </a:rPr>
              <a:t> русский українська </a:t>
            </a:r>
            <a:r>
              <a:rPr lang="ar-AE" sz="2700" dirty="0">
                <a:latin typeface="Arial" panose="020B0604020202020204" pitchFamily="34" charset="0"/>
                <a:cs typeface="Arial" panose="020B0604020202020204" pitchFamily="34" charset="0"/>
              </a:rPr>
              <a:t>العربية پارسی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AE" sz="2700" dirty="0">
                <a:latin typeface="Arial" panose="020B0604020202020204" pitchFamily="34" charset="0"/>
                <a:cs typeface="Arial" panose="020B0604020202020204" pitchFamily="34" charset="0"/>
              </a:rPr>
              <a:t>العربية پارسی 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as-IN" sz="2700" dirty="0">
                <a:latin typeface="Arial" panose="020B0604020202020204" pitchFamily="34" charset="0"/>
              </a:rPr>
              <a:t>বাংলা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s-MX" sz="2700" dirty="0">
                <a:latin typeface="Arial" panose="020B0604020202020204" pitchFamily="34" charset="0"/>
                <a:cs typeface="Arial" panose="020B0604020202020204" pitchFamily="34" charset="0"/>
              </a:rPr>
              <a:t>中文</a:t>
            </a:r>
            <a:r>
              <a:rPr lang="es-MX" altLang="ja-JP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ja-JP" altLang="es-MX" sz="2700" dirty="0">
                <a:latin typeface="Arial" panose="020B0604020202020204" pitchFamily="34" charset="0"/>
                <a:cs typeface="Arial" panose="020B0604020202020204" pitchFamily="34" charset="0"/>
              </a:rPr>
              <a:t> 日本語</a:t>
            </a:r>
            <a:r>
              <a:rPr lang="es-MX" altLang="ja-JP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ja-JP" altLang="es-MX" sz="2700" dirty="0">
                <a:latin typeface="Arial" panose="020B0604020202020204" pitchFamily="34" charset="0"/>
                <a:cs typeface="Arial" panose="020B0604020202020204" pitchFamily="34" charset="0"/>
              </a:rPr>
              <a:t> 華語 </a:t>
            </a:r>
            <a:r>
              <a:rPr lang="es-MX" altLang="ja-JP" sz="2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ja-JP" altLang="es-MX" sz="2700" dirty="0">
                <a:latin typeface="Arial" panose="020B0604020202020204" pitchFamily="34" charset="0"/>
                <a:cs typeface="Arial" panose="020B0604020202020204" pitchFamily="34" charset="0"/>
              </a:rPr>
              <a:t>台灣</a:t>
            </a:r>
            <a:r>
              <a:rPr lang="es-MX" altLang="ja-JP" sz="27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ja-JP" altLang="es-MX" sz="2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ko-KR" altLang="es-MX" sz="2700" dirty="0">
                <a:latin typeface="Arial" panose="020B0604020202020204" pitchFamily="34" charset="0"/>
                <a:cs typeface="Arial" panose="020B0604020202020204" pitchFamily="34" charset="0"/>
              </a:rPr>
              <a:t>한국어</a:t>
            </a: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Latinoamérica:</a:t>
            </a:r>
            <a:r>
              <a:rPr lang="es-MX" sz="2600" dirty="0">
                <a:cs typeface="Arial" panose="020B0604020202020204" pitchFamily="34" charset="0"/>
              </a:rPr>
              <a:t>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s-ES" sz="2500" dirty="0" smtClean="0">
                <a:cs typeface="Arial" panose="020B0604020202020204" pitchFamily="34" charset="0"/>
              </a:rPr>
              <a:t>Argentina, Brasil</a:t>
            </a:r>
            <a:r>
              <a:rPr lang="es-ES" sz="2500" dirty="0">
                <a:cs typeface="Arial" panose="020B0604020202020204" pitchFamily="34" charset="0"/>
              </a:rPr>
              <a:t>, Chile, Colombia, Ecuador, </a:t>
            </a:r>
            <a:r>
              <a:rPr lang="es-ES" sz="2500" dirty="0" smtClean="0">
                <a:cs typeface="Arial" panose="020B0604020202020204" pitchFamily="34" charset="0"/>
              </a:rPr>
              <a:t>El Salvador, España, Guatemala, </a:t>
            </a:r>
            <a:r>
              <a:rPr lang="es-MX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México</a:t>
            </a:r>
            <a:r>
              <a:rPr lang="es-MX" sz="2500" dirty="0">
                <a:cs typeface="Arial" panose="020B0604020202020204" pitchFamily="34" charset="0"/>
              </a:rPr>
              <a:t>, Perú y Puerto Rico </a:t>
            </a:r>
            <a:r>
              <a:rPr lang="es-MX" sz="2500" dirty="0" smtClean="0">
                <a:cs typeface="Arial" panose="020B0604020202020204" pitchFamily="34" charset="0"/>
              </a:rPr>
              <a:t>tienen </a:t>
            </a:r>
            <a:r>
              <a:rPr lang="es-MX" sz="2500" dirty="0">
                <a:cs typeface="Arial" panose="020B0604020202020204" pitchFamily="34" charset="0"/>
              </a:rPr>
              <a:t>licencias traducidas y en funcionamiento 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Arial" pitchFamily="34" charset="0"/>
              <a:buNone/>
            </a:pP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9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64" y="178398"/>
            <a:ext cx="9404723" cy="1400530"/>
          </a:xfrm>
        </p:spPr>
        <p:txBody>
          <a:bodyPr/>
          <a:lstStyle/>
          <a:p>
            <a:pPr algn="ctr"/>
            <a:r>
              <a:rPr lang="es-MX" dirty="0" smtClean="0"/>
              <a:t>Licencias Creative Commons</a:t>
            </a:r>
            <a:endParaRPr lang="es-MX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63" y="1423"/>
            <a:ext cx="1081437" cy="3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842154" y="980903"/>
            <a:ext cx="10429903" cy="573578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2600" dirty="0" smtClean="0"/>
              <a:t>Las CC se componen de 4 módulos condicionantes;</a:t>
            </a:r>
          </a:p>
          <a:p>
            <a:pPr marL="45720" indent="0">
              <a:buNone/>
            </a:pPr>
            <a:endParaRPr lang="es-MX" dirty="0"/>
          </a:p>
          <a:p>
            <a:pPr marL="0" lvl="1" indent="0">
              <a:spcBef>
                <a:spcPts val="0"/>
              </a:spcBef>
              <a:buNone/>
            </a:pPr>
            <a:r>
              <a:rPr lang="es-MX" sz="2600" dirty="0" smtClean="0"/>
              <a:t>                             </a:t>
            </a:r>
            <a:r>
              <a:rPr lang="es-MX" sz="2200" dirty="0" smtClean="0"/>
              <a:t>Referencia al autor original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MX" sz="2200" dirty="0" smtClean="0"/>
              <a:t>                                  (BY)</a:t>
            </a:r>
          </a:p>
          <a:p>
            <a:pPr marL="0" lvl="1" indent="0">
              <a:spcBef>
                <a:spcPts val="0"/>
              </a:spcBef>
              <a:buNone/>
            </a:pPr>
            <a:endParaRPr lang="es-MX" sz="2200" dirty="0"/>
          </a:p>
          <a:p>
            <a:pPr marL="320040" lvl="1" indent="0">
              <a:spcBef>
                <a:spcPts val="0"/>
              </a:spcBef>
              <a:buNone/>
            </a:pPr>
            <a:r>
              <a:rPr lang="es-MX" sz="2200" dirty="0" smtClean="0"/>
              <a:t>                               Sin fines comerciales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200" dirty="0"/>
              <a:t> </a:t>
            </a:r>
            <a:r>
              <a:rPr lang="es-MX" sz="2200" dirty="0" smtClean="0"/>
              <a:t>                                 (Non Commercial)</a:t>
            </a:r>
          </a:p>
          <a:p>
            <a:pPr marL="45720" indent="0">
              <a:spcBef>
                <a:spcPts val="0"/>
              </a:spcBef>
              <a:buNone/>
            </a:pPr>
            <a:endParaRPr lang="es-MX" sz="2200" dirty="0"/>
          </a:p>
          <a:p>
            <a:pPr marL="45720" indent="0">
              <a:spcBef>
                <a:spcPts val="0"/>
              </a:spcBef>
              <a:buNone/>
            </a:pPr>
            <a:r>
              <a:rPr lang="es-MX" sz="2200" dirty="0" smtClean="0"/>
              <a:t>                                 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200" dirty="0"/>
              <a:t> </a:t>
            </a:r>
            <a:r>
              <a:rPr lang="es-MX" sz="2200" dirty="0" smtClean="0"/>
              <a:t>                                  Sin derivados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200" dirty="0" smtClean="0"/>
              <a:t>                                   (No Derivatives)</a:t>
            </a:r>
          </a:p>
          <a:p>
            <a:pPr marL="45720" indent="0">
              <a:spcBef>
                <a:spcPts val="0"/>
              </a:spcBef>
              <a:buNone/>
            </a:pPr>
            <a:endParaRPr lang="es-MX" sz="2200" dirty="0"/>
          </a:p>
          <a:p>
            <a:pPr marL="45720" indent="0">
              <a:spcBef>
                <a:spcPts val="0"/>
              </a:spcBef>
              <a:buNone/>
            </a:pPr>
            <a:r>
              <a:rPr lang="es-MX" sz="2200" dirty="0" smtClean="0"/>
              <a:t>                                 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200" dirty="0"/>
              <a:t> </a:t>
            </a:r>
            <a:r>
              <a:rPr lang="es-MX" sz="2200" dirty="0" smtClean="0"/>
              <a:t>                                  Distribución de obras derivadas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s-MX" sz="2200" dirty="0" smtClean="0"/>
              <a:t>                                   (Share Alike)</a:t>
            </a:r>
            <a:endParaRPr lang="es-MX" sz="2200" dirty="0"/>
          </a:p>
          <a:p>
            <a:endParaRPr lang="es-MX" sz="2600" dirty="0" smtClean="0"/>
          </a:p>
          <a:p>
            <a:pPr marL="45720" indent="0">
              <a:buNone/>
            </a:pPr>
            <a:endParaRPr lang="es-MX" sz="2600" dirty="0" smtClean="0"/>
          </a:p>
          <a:p>
            <a:pPr marL="45720" indent="0">
              <a:buNone/>
            </a:pPr>
            <a:endParaRPr lang="es-MX" sz="13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27" y="1780009"/>
            <a:ext cx="2105987" cy="7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27" y="2893966"/>
            <a:ext cx="2105987" cy="98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27" y="4142909"/>
            <a:ext cx="2105987" cy="9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27" y="5373393"/>
            <a:ext cx="2136115" cy="98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7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317</TotalTime>
  <Words>3196</Words>
  <Application>Microsoft Office PowerPoint</Application>
  <PresentationFormat>Panorámica</PresentationFormat>
  <Paragraphs>392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9" baseType="lpstr">
      <vt:lpstr>맑은 고딕</vt:lpstr>
      <vt:lpstr>Arial</vt:lpstr>
      <vt:lpstr>Century Gothic</vt:lpstr>
      <vt:lpstr>メイリオ</vt:lpstr>
      <vt:lpstr>Vrinda</vt:lpstr>
      <vt:lpstr>Wingdings</vt:lpstr>
      <vt:lpstr>Wingdings 3</vt:lpstr>
      <vt:lpstr>Ion</vt:lpstr>
      <vt:lpstr>Creative Commons y Acceso Abierto para Bibliotecarios</vt:lpstr>
      <vt:lpstr>Contenido temático</vt:lpstr>
      <vt:lpstr>Presentación de PowerPoint</vt:lpstr>
      <vt:lpstr>Licencias Creative Commons</vt:lpstr>
      <vt:lpstr>Licencias Creative Commons</vt:lpstr>
      <vt:lpstr>Licencias Creative Commons</vt:lpstr>
      <vt:lpstr>Licencias Creative Commons</vt:lpstr>
      <vt:lpstr>Licencias Creative Commons</vt:lpstr>
      <vt:lpstr>Licencias Creative Commons</vt:lpstr>
      <vt:lpstr>Licencias Creative Commons</vt:lpstr>
      <vt:lpstr>Licencias Creative Commons</vt:lpstr>
      <vt:lpstr>Licencias Creative Commons</vt:lpstr>
      <vt:lpstr>Presentación de PowerPoint</vt:lpstr>
      <vt:lpstr>Presentación de PowerPoint</vt:lpstr>
      <vt:lpstr>Derechos de Autor</vt:lpstr>
      <vt:lpstr>Derechos de  Autor</vt:lpstr>
      <vt:lpstr>Derechos de  Autor</vt:lpstr>
      <vt:lpstr>Derechos de  Autor</vt:lpstr>
      <vt:lpstr>Derechos de  Autor</vt:lpstr>
      <vt:lpstr>Derechos de  Autor</vt:lpstr>
      <vt:lpstr>Derechos de  Autor</vt:lpstr>
      <vt:lpstr>Derechos de  Autor</vt:lpstr>
      <vt:lpstr>Derechos de  Autor</vt:lpstr>
      <vt:lpstr>Derechos de  Autor</vt:lpstr>
      <vt:lpstr>Derechos de  Autor</vt:lpstr>
      <vt:lpstr>Derechos de  Autor</vt:lpstr>
      <vt:lpstr>Derechos de  Autor</vt:lpstr>
      <vt:lpstr>Derechos de  Autor</vt:lpstr>
      <vt:lpstr>Derechos de  Autor</vt:lpstr>
      <vt:lpstr>Derechos de  Autor</vt:lpstr>
      <vt:lpstr>Derechos de  Autor</vt:lpstr>
      <vt:lpstr>Acceso Abierto</vt:lpstr>
      <vt:lpstr>Acceso Abierto</vt:lpstr>
      <vt:lpstr>Acceso Abierto</vt:lpstr>
      <vt:lpstr>Acceso Abierto</vt:lpstr>
      <vt:lpstr>Acceso Abierto</vt:lpstr>
      <vt:lpstr>Acceso Abierto</vt:lpstr>
      <vt:lpstr>Acceso Abierto</vt:lpstr>
      <vt:lpstr>Acceso Abierto</vt:lpstr>
      <vt:lpstr>Acceso Abierto</vt:lpstr>
      <vt:lpstr>Acceso Abierto</vt:lpstr>
      <vt:lpstr>Acceso Abierto</vt:lpstr>
      <vt:lpstr>Acceso Abierto</vt:lpstr>
      <vt:lpstr>Rol del Bibliotecario</vt:lpstr>
      <vt:lpstr>Rol del Bibliotecario</vt:lpstr>
      <vt:lpstr>Rol del Bibliotecario</vt:lpstr>
      <vt:lpstr>Presentación de PowerPoint</vt:lpstr>
      <vt:lpstr>Presentación de PowerPoint</vt:lpstr>
      <vt:lpstr>¡Gracias!  jorgeo_ruiz@hotmail.com</vt:lpstr>
      <vt:lpstr>Bibliografía </vt:lpstr>
      <vt:lpstr>Bibliografía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Commons y Acceso Abierto para Bibliotecarios</dc:title>
  <dc:creator>Usuario</dc:creator>
  <cp:lastModifiedBy>Usuario</cp:lastModifiedBy>
  <cp:revision>32</cp:revision>
  <dcterms:created xsi:type="dcterms:W3CDTF">2021-03-18T23:24:47Z</dcterms:created>
  <dcterms:modified xsi:type="dcterms:W3CDTF">2021-10-04T17:41:40Z</dcterms:modified>
</cp:coreProperties>
</file>