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 id="2147483649" r:id="rId2"/>
    <p:sldMasterId id="2147483650" r:id="rId3"/>
    <p:sldMasterId id="2147483651" r:id="rId4"/>
  </p:sldMasterIdLst>
  <p:notesMasterIdLst>
    <p:notesMasterId r:id="rId41"/>
  </p:notesMasterIdLst>
  <p:sldIdLst>
    <p:sldId id="256" r:id="rId5"/>
    <p:sldId id="307" r:id="rId6"/>
    <p:sldId id="257" r:id="rId7"/>
    <p:sldId id="258" r:id="rId8"/>
    <p:sldId id="308" r:id="rId9"/>
    <p:sldId id="259" r:id="rId10"/>
    <p:sldId id="261" r:id="rId11"/>
    <p:sldId id="264" r:id="rId12"/>
    <p:sldId id="263" r:id="rId13"/>
    <p:sldId id="266" r:id="rId14"/>
    <p:sldId id="265" r:id="rId15"/>
    <p:sldId id="272" r:id="rId16"/>
    <p:sldId id="267" r:id="rId17"/>
    <p:sldId id="304" r:id="rId18"/>
    <p:sldId id="305" r:id="rId19"/>
    <p:sldId id="268" r:id="rId20"/>
    <p:sldId id="303" r:id="rId21"/>
    <p:sldId id="269" r:id="rId22"/>
    <p:sldId id="271" r:id="rId23"/>
    <p:sldId id="270" r:id="rId24"/>
    <p:sldId id="277" r:id="rId25"/>
    <p:sldId id="281" r:id="rId26"/>
    <p:sldId id="282" r:id="rId27"/>
    <p:sldId id="283" r:id="rId28"/>
    <p:sldId id="284" r:id="rId29"/>
    <p:sldId id="285" r:id="rId30"/>
    <p:sldId id="273" r:id="rId31"/>
    <p:sldId id="288" r:id="rId32"/>
    <p:sldId id="296" r:id="rId33"/>
    <p:sldId id="297" r:id="rId34"/>
    <p:sldId id="298" r:id="rId35"/>
    <p:sldId id="299" r:id="rId36"/>
    <p:sldId id="300" r:id="rId37"/>
    <p:sldId id="301" r:id="rId38"/>
    <p:sldId id="302" r:id="rId39"/>
    <p:sldId id="306" r:id="rId40"/>
  </p:sldIdLst>
  <p:sldSz cx="13004800" cy="9753600"/>
  <p:notesSz cx="6858000" cy="9144000"/>
  <p:defaultTextStyle>
    <a:defPPr>
      <a:defRPr lang="es-ES"/>
    </a:defPPr>
    <a:lvl1pPr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1pPr>
    <a:lvl2pPr marL="3429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2pPr>
    <a:lvl3pPr marL="6858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3pPr>
    <a:lvl4pPr marL="10287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4pPr>
    <a:lvl5pPr marL="13716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5pPr>
    <a:lvl6pPr marL="22860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6pPr>
    <a:lvl7pPr marL="27432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7pPr>
    <a:lvl8pPr marL="32004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8pPr>
    <a:lvl9pPr marL="36576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80" y="90"/>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Rot="1" noChangeAspect="1"/>
          </p:cNvSpPr>
          <p:nvPr>
            <p:ph type="sldImg" idx="2"/>
          </p:nvPr>
        </p:nvSpPr>
        <p:spPr bwMode="auto">
          <a:xfrm>
            <a:off x="1143000" y="685800"/>
            <a:ext cx="4572000" cy="3429000"/>
          </a:xfrm>
          <a:prstGeom prst="rect">
            <a:avLst/>
          </a:prstGeom>
          <a:noFill/>
          <a:ln w="12700" cap="rnd" cmpd="sng">
            <a:noFill/>
            <a:prstDash val="solid"/>
            <a:round/>
            <a:headEnd type="none" w="med" len="med"/>
            <a:tailEnd type="none" w="med" len="med"/>
          </a:ln>
          <a:effectLst/>
        </p:spPr>
      </p:sp>
      <p:sp>
        <p:nvSpPr>
          <p:cNvPr id="5122" name="Rectangle 2"/>
          <p:cNvSpPr>
            <a:spLocks noGrp="1"/>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s-ES">
                <a:sym typeface="Noteworthy Bold" charset="0"/>
              </a:rPr>
              <a:t>Click to edit Master text styles</a:t>
            </a:r>
          </a:p>
          <a:p>
            <a:pPr lvl="1"/>
            <a:r>
              <a:rPr lang="es-ES">
                <a:sym typeface="Noteworthy Bold" charset="0"/>
              </a:rPr>
              <a:t>Second level</a:t>
            </a:r>
          </a:p>
          <a:p>
            <a:pPr lvl="2"/>
            <a:r>
              <a:rPr lang="es-ES">
                <a:sym typeface="Noteworthy Bold" charset="0"/>
              </a:rPr>
              <a:t>Third level</a:t>
            </a:r>
          </a:p>
          <a:p>
            <a:pPr lvl="3"/>
            <a:r>
              <a:rPr lang="es-ES">
                <a:sym typeface="Noteworthy Bold" charset="0"/>
              </a:rPr>
              <a:t>Fourth level</a:t>
            </a:r>
          </a:p>
          <a:p>
            <a:pPr lvl="4"/>
            <a:r>
              <a:rPr lang="es-ES">
                <a:sym typeface="Noteworthy Bold" charset="0"/>
              </a:rPr>
              <a:t>Fifth level</a:t>
            </a:r>
          </a:p>
        </p:txBody>
      </p:sp>
    </p:spTree>
    <p:extLst>
      <p:ext uri="{BB962C8B-B14F-4D97-AF65-F5344CB8AC3E}">
        <p14:creationId xmlns:p14="http://schemas.microsoft.com/office/powerpoint/2010/main" val="1245624518"/>
      </p:ext>
    </p:extLst>
  </p:cSld>
  <p:clrMap bg1="lt1" tx1="dk1" bg2="lt2" tx2="dk2" accent1="accent1" accent2="accent2" accent3="accent3" accent4="accent4" accent5="accent5" accent6="accent6" hlink="hlink" folHlink="folHlink"/>
  <p:notesStyle>
    <a:lvl1pPr algn="l" defTabSz="457200" rtl="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1pPr>
    <a:lvl2pPr marL="342900" algn="l" defTabSz="457200" rtl="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2pPr>
    <a:lvl3pPr marL="685800" algn="l" defTabSz="457200" rtl="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3pPr>
    <a:lvl4pPr marL="1028700" algn="l" defTabSz="457200" rtl="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4pPr>
    <a:lvl5pPr marL="1371600" algn="l" defTabSz="457200" rtl="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Rot="1" noChangeAspect="1" noChangeArrowheads="1"/>
          </p:cNvSpPr>
          <p:nvPr>
            <p:ph type="sldImg"/>
          </p:nvPr>
        </p:nvSpPr>
        <p:spPr/>
      </p:sp>
      <p:sp>
        <p:nvSpPr>
          <p:cNvPr id="9218" name="Rectangle 2"/>
          <p:cNvSpPr>
            <a:spLocks noGrp="1" noChangeArrowheads="1"/>
          </p:cNvSpPr>
          <p:nvPr>
            <p:ph type="body" idx="1"/>
          </p:nvPr>
        </p:nvSpPr>
        <p:spPr/>
        <p:txBody>
          <a:bodyPr/>
          <a:lstStyle/>
          <a:p>
            <a:r>
              <a:rPr lang="es-ES"/>
              <a:t>Mantra guía para la conducta</a:t>
            </a:r>
          </a:p>
        </p:txBody>
      </p:sp>
    </p:spTree>
    <p:extLst>
      <p:ext uri="{BB962C8B-B14F-4D97-AF65-F5344CB8AC3E}">
        <p14:creationId xmlns:p14="http://schemas.microsoft.com/office/powerpoint/2010/main" val="994772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a:t>Comparación</a:t>
            </a:r>
            <a:r>
              <a:rPr lang="es-ES" baseline="0" dirty="0"/>
              <a:t> con un iceberg. En la superficie están los aspectos abiertos, tales como las metas, la tecnología, estructura.</a:t>
            </a:r>
          </a:p>
          <a:p>
            <a:r>
              <a:rPr lang="es-ES" baseline="0" dirty="0"/>
              <a:t>Bajo la superficie están los aspectos informales, percepciones, actitudes, los sentimientos.</a:t>
            </a:r>
            <a:endParaRPr lang="es-ES" dirty="0"/>
          </a:p>
        </p:txBody>
      </p:sp>
    </p:spTree>
    <p:extLst>
      <p:ext uri="{BB962C8B-B14F-4D97-AF65-F5344CB8AC3E}">
        <p14:creationId xmlns:p14="http://schemas.microsoft.com/office/powerpoint/2010/main" val="1408821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74725" y="3030538"/>
            <a:ext cx="11055350" cy="2090737"/>
          </a:xfrm>
        </p:spPr>
        <p:txBody>
          <a:bodyPr/>
          <a:lstStyle/>
          <a:p>
            <a:r>
              <a:rPr lang="es-ES"/>
              <a:t>Haga clic para modificar el estilo de título del patrón</a:t>
            </a:r>
          </a:p>
        </p:txBody>
      </p:sp>
      <p:sp>
        <p:nvSpPr>
          <p:cNvPr id="3" name="2 Subtítulo"/>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118600" y="1638300"/>
            <a:ext cx="2616200" cy="452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270000" y="1638300"/>
            <a:ext cx="7696200" cy="452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74725" y="3030538"/>
            <a:ext cx="11055350" cy="2090737"/>
          </a:xfrm>
          <a:prstGeom prst="rect">
            <a:avLst/>
          </a:prstGeom>
        </p:spPr>
        <p:txBody>
          <a:bodyPr/>
          <a:lstStyle/>
          <a:p>
            <a:r>
              <a:rPr lang="es-ES"/>
              <a:t>Haga clic para modificar el estilo de título del patrón</a:t>
            </a:r>
          </a:p>
        </p:txBody>
      </p:sp>
      <p:sp>
        <p:nvSpPr>
          <p:cNvPr id="3" name="2 Subtítulo"/>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
        <p:nvSpPr>
          <p:cNvPr id="3" name="2 Marcador de contenido"/>
          <p:cNvSpPr>
            <a:spLocks noGrp="1"/>
          </p:cNvSpPr>
          <p:nvPr>
            <p:ph sz="half" idx="1"/>
          </p:nvPr>
        </p:nvSpPr>
        <p:spPr>
          <a:xfrm>
            <a:off x="12700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5786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50875" y="388938"/>
            <a:ext cx="4278313" cy="1652587"/>
          </a:xfrm>
          <a:prstGeom prst="rect">
            <a:avLst/>
          </a:prstGeo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49525" y="6827838"/>
            <a:ext cx="7802563" cy="806450"/>
          </a:xfrm>
          <a:prstGeom prst="rect">
            <a:avLst/>
          </a:prstGeo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428163" y="390525"/>
            <a:ext cx="2925762" cy="8093075"/>
          </a:xfrm>
          <a:prstGeom prst="rect">
            <a:avLst/>
          </a:prstGeo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50875" y="390525"/>
            <a:ext cx="8624888" cy="80930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74725" y="3030538"/>
            <a:ext cx="11055350" cy="2090737"/>
          </a:xfrm>
          <a:prstGeom prst="rect">
            <a:avLst/>
          </a:prstGeom>
        </p:spPr>
        <p:txBody>
          <a:bodyPr/>
          <a:lstStyle/>
          <a:p>
            <a:r>
              <a:rPr lang="es-ES"/>
              <a:t>Haga clic para modificar el estilo de título del patrón</a:t>
            </a:r>
          </a:p>
        </p:txBody>
      </p:sp>
      <p:sp>
        <p:nvSpPr>
          <p:cNvPr id="3" name="2 Subtítulo"/>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
        <p:nvSpPr>
          <p:cNvPr id="3" name="2 Marcador de contenido"/>
          <p:cNvSpPr>
            <a:spLocks noGrp="1"/>
          </p:cNvSpPr>
          <p:nvPr>
            <p:ph idx="1"/>
          </p:nvPr>
        </p:nvSpPr>
        <p:spPr>
          <a:xfrm>
            <a:off x="650875" y="2276475"/>
            <a:ext cx="11703050" cy="6435725"/>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
        <p:nvSpPr>
          <p:cNvPr id="3" name="2 Marcador de contenido"/>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27113" y="6267450"/>
            <a:ext cx="11053762" cy="1936750"/>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50875" y="388938"/>
            <a:ext cx="4278313" cy="1652587"/>
          </a:xfrm>
          <a:prstGeom prst="rect">
            <a:avLst/>
          </a:prstGeo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49525" y="6827838"/>
            <a:ext cx="7802563" cy="806450"/>
          </a:xfrm>
          <a:prstGeom prst="rect">
            <a:avLst/>
          </a:prstGeo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a:prstGeom prst="rect">
            <a:avLst/>
          </a:prstGeom>
        </p:spPr>
        <p:txBody>
          <a:bodyPr/>
          <a:lstStyle/>
          <a:p>
            <a:r>
              <a:rPr lang="es-ES"/>
              <a:t>Haga clic para modificar el estilo de título del patrón</a:t>
            </a:r>
          </a:p>
        </p:txBody>
      </p:sp>
      <p:sp>
        <p:nvSpPr>
          <p:cNvPr id="3" name="2 Marcador de texto vertical"/>
          <p:cNvSpPr>
            <a:spLocks noGrp="1"/>
          </p:cNvSpPr>
          <p:nvPr>
            <p:ph type="body" orient="vert" idx="1"/>
          </p:nvPr>
        </p:nvSpPr>
        <p:spPr>
          <a:xfrm>
            <a:off x="650875" y="2276475"/>
            <a:ext cx="11703050" cy="64357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428163" y="390525"/>
            <a:ext cx="2925762" cy="8321675"/>
          </a:xfrm>
          <a:prstGeom prst="rect">
            <a:avLst/>
          </a:prstGeo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50875" y="390525"/>
            <a:ext cx="8624888" cy="832167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74725" y="3030538"/>
            <a:ext cx="11055350" cy="2090737"/>
          </a:xfrm>
        </p:spPr>
        <p:txBody>
          <a:bodyPr/>
          <a:lstStyle/>
          <a:p>
            <a:r>
              <a:rPr lang="es-ES"/>
              <a:t>Haga clic para modificar el estilo de título del patrón</a:t>
            </a:r>
          </a:p>
        </p:txBody>
      </p:sp>
      <p:sp>
        <p:nvSpPr>
          <p:cNvPr id="3" name="2 Subtítulo"/>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27113" y="6267450"/>
            <a:ext cx="11053762" cy="1936750"/>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50875" y="388938"/>
            <a:ext cx="4278313" cy="1652587"/>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49525" y="6827838"/>
            <a:ext cx="7802563" cy="806450"/>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118600" y="254000"/>
            <a:ext cx="2616200" cy="82296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270000" y="254000"/>
            <a:ext cx="7696200" cy="8229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16256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50875" y="388938"/>
            <a:ext cx="4278313" cy="1652587"/>
          </a:xfrm>
        </p:spPr>
        <p:txBody>
          <a:bodyPr/>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49525" y="6827838"/>
            <a:ext cx="7802563" cy="806450"/>
          </a:xfrm>
        </p:spPr>
        <p:txBody>
          <a:bodyPr/>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p:cNvSpPr>
          <p:nvPr>
            <p:ph type="title"/>
          </p:nvPr>
        </p:nvSpPr>
        <p:spPr bwMode="auto">
          <a:xfrm>
            <a:off x="1270000" y="1638300"/>
            <a:ext cx="10464800" cy="3302000"/>
          </a:xfrm>
          <a:prstGeom prst="rect">
            <a:avLst/>
          </a:prstGeom>
          <a:noFill/>
          <a:ln w="12700" cap="flat" cmpd="sng">
            <a:noFill/>
            <a:prstDash val="solid"/>
            <a:miter lim="0"/>
            <a:headEnd/>
            <a:tailEnd/>
          </a:ln>
          <a:effectLst/>
        </p:spPr>
        <p:txBody>
          <a:bodyPr vert="horz" wrap="square" lIns="0" tIns="0" rIns="0" bIns="0" numCol="1" anchor="b" anchorCtr="0" compatLnSpc="1">
            <a:prstTxWarp prst="textNoShape">
              <a:avLst/>
            </a:prstTxWarp>
          </a:bodyPr>
          <a:lstStyle/>
          <a:p>
            <a:pPr lvl="0"/>
            <a:r>
              <a:rPr lang="es-ES">
                <a:sym typeface="Helvetica Light" charset="0"/>
              </a:rPr>
              <a:t>Click to edit Master title style</a:t>
            </a:r>
          </a:p>
        </p:txBody>
      </p:sp>
      <p:sp>
        <p:nvSpPr>
          <p:cNvPr id="1026" name="Rectangle 2"/>
          <p:cNvSpPr>
            <a:spLocks noGrp="1"/>
          </p:cNvSpPr>
          <p:nvPr>
            <p:ph type="body" idx="1"/>
          </p:nvPr>
        </p:nvSpPr>
        <p:spPr bwMode="auto">
          <a:xfrm>
            <a:off x="1270000" y="5029200"/>
            <a:ext cx="10464800" cy="1130300"/>
          </a:xfrm>
          <a:prstGeom prst="rect">
            <a:avLst/>
          </a:prstGeom>
          <a:noFill/>
          <a:ln w="12700" cap="flat" cmpd="sng">
            <a:noFill/>
            <a:prstDash val="solid"/>
            <a:miter lim="0"/>
            <a:headEnd/>
            <a:tailEnd/>
          </a:ln>
          <a:effectLst/>
        </p:spPr>
        <p:txBody>
          <a:bodyPr vert="horz" wrap="square" lIns="0" tIns="0" rIns="0" bIns="0" numCol="1" anchor="t" anchorCtr="0" compatLnSpc="1">
            <a:prstTxWarp prst="textNoShape">
              <a:avLst/>
            </a:prstTxWarp>
          </a:bodyPr>
          <a:lstStyle/>
          <a:p>
            <a:pPr lvl="0"/>
            <a:r>
              <a:rPr lang="es-ES">
                <a:sym typeface="Helvetica Light" charset="0"/>
              </a:rPr>
              <a:t>Click to edit Master text styles</a:t>
            </a:r>
          </a:p>
          <a:p>
            <a:pPr lvl="1"/>
            <a:r>
              <a:rPr lang="es-ES">
                <a:sym typeface="Helvetica Light" charset="0"/>
              </a:rPr>
              <a:t>Second level</a:t>
            </a:r>
          </a:p>
          <a:p>
            <a:pPr lvl="2"/>
            <a:r>
              <a:rPr lang="es-ES">
                <a:sym typeface="Helvetica Light" charset="0"/>
              </a:rPr>
              <a:t>Third level</a:t>
            </a:r>
          </a:p>
          <a:p>
            <a:pPr lvl="3"/>
            <a:r>
              <a:rPr lang="es-ES">
                <a:sym typeface="Helvetica Light" charset="0"/>
              </a:rPr>
              <a:t>Fourth level</a:t>
            </a:r>
          </a:p>
          <a:p>
            <a:pPr lvl="4"/>
            <a:r>
              <a:rPr lang="es-E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584200" rtl="0" fontAlgn="base" hangingPunct="0">
        <a:spcBef>
          <a:spcPct val="0"/>
        </a:spcBef>
        <a:spcAft>
          <a:spcPct val="0"/>
        </a:spcAft>
        <a:defRPr sz="8000">
          <a:solidFill>
            <a:srgbClr val="000000"/>
          </a:solidFill>
          <a:latin typeface="+mj-lt"/>
          <a:ea typeface="+mj-ea"/>
          <a:cs typeface="+mj-cs"/>
          <a:sym typeface="Helvetica Light" charset="0"/>
        </a:defRPr>
      </a:lvl1pPr>
      <a:lvl2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2pPr>
      <a:lvl3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3pPr>
      <a:lvl4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4pPr>
      <a:lvl5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5pPr>
      <a:lvl6pPr marL="4572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6pPr>
      <a:lvl7pPr marL="9144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7pPr>
      <a:lvl8pPr marL="13716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8pPr>
      <a:lvl9pPr marL="18288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9pPr>
    </p:titleStyle>
    <p:bodyStyle>
      <a:lvl1pPr algn="ctr" defTabSz="584200" rtl="0" fontAlgn="base" hangingPunct="0">
        <a:spcBef>
          <a:spcPct val="0"/>
        </a:spcBef>
        <a:spcAft>
          <a:spcPct val="0"/>
        </a:spcAft>
        <a:defRPr sz="3600">
          <a:solidFill>
            <a:srgbClr val="000000"/>
          </a:solidFill>
          <a:latin typeface="+mn-lt"/>
          <a:ea typeface="+mn-ea"/>
          <a:cs typeface="+mn-cs"/>
          <a:sym typeface="Helvetica Light" charset="0"/>
        </a:defRPr>
      </a:lvl1pPr>
      <a:lvl2pPr marL="342900" algn="ctr" defTabSz="584200" rtl="0" fontAlgn="base" hangingPunct="0">
        <a:spcBef>
          <a:spcPct val="0"/>
        </a:spcBef>
        <a:spcAft>
          <a:spcPct val="0"/>
        </a:spcAft>
        <a:defRPr sz="3600">
          <a:solidFill>
            <a:srgbClr val="000000"/>
          </a:solidFill>
          <a:latin typeface="+mn-lt"/>
          <a:ea typeface="+mn-ea"/>
          <a:cs typeface="+mn-cs"/>
          <a:sym typeface="Helvetica Light" charset="0"/>
        </a:defRPr>
      </a:lvl2pPr>
      <a:lvl3pPr marL="685800" algn="ctr" defTabSz="584200" rtl="0" fontAlgn="base" hangingPunct="0">
        <a:spcBef>
          <a:spcPct val="0"/>
        </a:spcBef>
        <a:spcAft>
          <a:spcPct val="0"/>
        </a:spcAft>
        <a:defRPr sz="3600">
          <a:solidFill>
            <a:srgbClr val="000000"/>
          </a:solidFill>
          <a:latin typeface="+mn-lt"/>
          <a:ea typeface="+mn-ea"/>
          <a:cs typeface="+mn-cs"/>
          <a:sym typeface="Helvetica Light" charset="0"/>
        </a:defRPr>
      </a:lvl3pPr>
      <a:lvl4pPr marL="1028700" algn="ctr" defTabSz="584200" rtl="0" fontAlgn="base" hangingPunct="0">
        <a:spcBef>
          <a:spcPct val="0"/>
        </a:spcBef>
        <a:spcAft>
          <a:spcPct val="0"/>
        </a:spcAft>
        <a:defRPr sz="3600">
          <a:solidFill>
            <a:srgbClr val="000000"/>
          </a:solidFill>
          <a:latin typeface="+mn-lt"/>
          <a:ea typeface="+mn-ea"/>
          <a:cs typeface="+mn-cs"/>
          <a:sym typeface="Helvetica Light" charset="0"/>
        </a:defRPr>
      </a:lvl4pPr>
      <a:lvl5pPr marL="1371600" algn="ctr" defTabSz="584200" rtl="0" fontAlgn="base" hangingPunct="0">
        <a:spcBef>
          <a:spcPct val="0"/>
        </a:spcBef>
        <a:spcAft>
          <a:spcPct val="0"/>
        </a:spcAft>
        <a:defRPr sz="3600">
          <a:solidFill>
            <a:srgbClr val="000000"/>
          </a:solidFill>
          <a:latin typeface="+mn-lt"/>
          <a:ea typeface="+mn-ea"/>
          <a:cs typeface="+mn-cs"/>
          <a:sym typeface="Helvetica Light" charset="0"/>
        </a:defRPr>
      </a:lvl5pPr>
      <a:lvl6pPr marL="1828800" algn="ctr" defTabSz="584200" rtl="0" fontAlgn="base" hangingPunct="0">
        <a:spcBef>
          <a:spcPct val="0"/>
        </a:spcBef>
        <a:spcAft>
          <a:spcPct val="0"/>
        </a:spcAft>
        <a:defRPr sz="3600">
          <a:solidFill>
            <a:srgbClr val="000000"/>
          </a:solidFill>
          <a:latin typeface="+mn-lt"/>
          <a:ea typeface="+mn-ea"/>
          <a:cs typeface="+mn-cs"/>
          <a:sym typeface="Helvetica Light" charset="0"/>
        </a:defRPr>
      </a:lvl6pPr>
      <a:lvl7pPr marL="2286000" algn="ctr" defTabSz="584200" rtl="0" fontAlgn="base" hangingPunct="0">
        <a:spcBef>
          <a:spcPct val="0"/>
        </a:spcBef>
        <a:spcAft>
          <a:spcPct val="0"/>
        </a:spcAft>
        <a:defRPr sz="3600">
          <a:solidFill>
            <a:srgbClr val="000000"/>
          </a:solidFill>
          <a:latin typeface="+mn-lt"/>
          <a:ea typeface="+mn-ea"/>
          <a:cs typeface="+mn-cs"/>
          <a:sym typeface="Helvetica Light" charset="0"/>
        </a:defRPr>
      </a:lvl7pPr>
      <a:lvl8pPr marL="2743200" algn="ctr" defTabSz="584200" rtl="0" fontAlgn="base" hangingPunct="0">
        <a:spcBef>
          <a:spcPct val="0"/>
        </a:spcBef>
        <a:spcAft>
          <a:spcPct val="0"/>
        </a:spcAft>
        <a:defRPr sz="3600">
          <a:solidFill>
            <a:srgbClr val="000000"/>
          </a:solidFill>
          <a:latin typeface="+mn-lt"/>
          <a:ea typeface="+mn-ea"/>
          <a:cs typeface="+mn-cs"/>
          <a:sym typeface="Helvetica Light" charset="0"/>
        </a:defRPr>
      </a:lvl8pPr>
      <a:lvl9pPr marL="3200400" algn="ctr" defTabSz="584200" rtl="0" fontAlgn="base" hangingPunct="0">
        <a:spcBef>
          <a:spcPct val="0"/>
        </a:spcBef>
        <a:spcAft>
          <a:spcPct val="0"/>
        </a:spcAft>
        <a:defRPr sz="3600">
          <a:solidFill>
            <a:srgbClr val="000000"/>
          </a:solidFill>
          <a:latin typeface="+mn-lt"/>
          <a:ea typeface="+mn-ea"/>
          <a:cs typeface="+mn-cs"/>
          <a:sym typeface="Helvetica Light" charset="0"/>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Grp="1"/>
          </p:cNvSpPr>
          <p:nvPr>
            <p:ph type="body" idx="1"/>
          </p:nvPr>
        </p:nvSpPr>
        <p:spPr bwMode="auto">
          <a:xfrm>
            <a:off x="1270000" y="1270000"/>
            <a:ext cx="10464800" cy="7213600"/>
          </a:xfrm>
          <a:prstGeom prst="rect">
            <a:avLst/>
          </a:prstGeom>
          <a:noFill/>
          <a:ln w="12700" cap="flat" cmpd="sng">
            <a:noFill/>
            <a:prstDash val="solid"/>
            <a:miter lim="0"/>
            <a:headEnd/>
            <a:tailEnd/>
          </a:ln>
          <a:effectLst/>
        </p:spPr>
        <p:txBody>
          <a:bodyPr vert="horz" wrap="square" lIns="0" tIns="0" rIns="0" bIns="0" numCol="1" anchor="ctr" anchorCtr="0" compatLnSpc="1">
            <a:prstTxWarp prst="textNoShape">
              <a:avLst/>
            </a:prstTxWarp>
          </a:bodyPr>
          <a:lstStyle/>
          <a:p>
            <a:pPr lvl="0"/>
            <a:r>
              <a:rPr lang="es-ES">
                <a:sym typeface="Helvetica Light" charset="0"/>
              </a:rPr>
              <a:t>Click to edit Master text styles</a:t>
            </a:r>
          </a:p>
          <a:p>
            <a:pPr lvl="1"/>
            <a:r>
              <a:rPr lang="es-ES">
                <a:sym typeface="Helvetica Light" charset="0"/>
              </a:rPr>
              <a:t>Second level</a:t>
            </a:r>
          </a:p>
          <a:p>
            <a:pPr lvl="2"/>
            <a:r>
              <a:rPr lang="es-ES">
                <a:sym typeface="Helvetica Light" charset="0"/>
              </a:rPr>
              <a:t>Third level</a:t>
            </a:r>
          </a:p>
          <a:p>
            <a:pPr lvl="3"/>
            <a:r>
              <a:rPr lang="es-ES">
                <a:sym typeface="Helvetica Light" charset="0"/>
              </a:rPr>
              <a:t>Fourth level</a:t>
            </a:r>
          </a:p>
          <a:p>
            <a:pPr lvl="4"/>
            <a:r>
              <a:rPr lang="es-E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584200" rtl="0" fontAlgn="base" hangingPunct="0">
        <a:spcBef>
          <a:spcPct val="0"/>
        </a:spcBef>
        <a:spcAft>
          <a:spcPct val="0"/>
        </a:spcAft>
        <a:defRPr sz="8000">
          <a:solidFill>
            <a:srgbClr val="000000"/>
          </a:solidFill>
          <a:latin typeface="+mj-lt"/>
          <a:ea typeface="+mj-ea"/>
          <a:cs typeface="+mj-cs"/>
          <a:sym typeface="Helvetica Light" charset="0"/>
        </a:defRPr>
      </a:lvl1pPr>
      <a:lvl2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2pPr>
      <a:lvl3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3pPr>
      <a:lvl4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4pPr>
      <a:lvl5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5pPr>
      <a:lvl6pPr marL="4572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6pPr>
      <a:lvl7pPr marL="9144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7pPr>
      <a:lvl8pPr marL="13716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8pPr>
      <a:lvl9pPr marL="18288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9pPr>
    </p:titleStyle>
    <p:bodyStyle>
      <a:lvl1pPr algn="ctr" defTabSz="584200" rtl="0" fontAlgn="base" hangingPunct="0">
        <a:spcBef>
          <a:spcPct val="0"/>
        </a:spcBef>
        <a:spcAft>
          <a:spcPct val="0"/>
        </a:spcAft>
        <a:defRPr sz="3600">
          <a:solidFill>
            <a:srgbClr val="000000"/>
          </a:solidFill>
          <a:latin typeface="+mn-lt"/>
          <a:ea typeface="+mn-ea"/>
          <a:cs typeface="+mn-cs"/>
          <a:sym typeface="Helvetica Light" charset="0"/>
        </a:defRPr>
      </a:lvl1pPr>
      <a:lvl2pPr marL="342900" algn="ctr" defTabSz="584200" rtl="0" fontAlgn="base" hangingPunct="0">
        <a:spcBef>
          <a:spcPct val="0"/>
        </a:spcBef>
        <a:spcAft>
          <a:spcPct val="0"/>
        </a:spcAft>
        <a:defRPr sz="3600">
          <a:solidFill>
            <a:srgbClr val="000000"/>
          </a:solidFill>
          <a:latin typeface="+mn-lt"/>
          <a:ea typeface="+mn-ea"/>
          <a:cs typeface="+mn-cs"/>
          <a:sym typeface="Helvetica Light" charset="0"/>
        </a:defRPr>
      </a:lvl2pPr>
      <a:lvl3pPr marL="685800" algn="ctr" defTabSz="584200" rtl="0" fontAlgn="base" hangingPunct="0">
        <a:spcBef>
          <a:spcPct val="0"/>
        </a:spcBef>
        <a:spcAft>
          <a:spcPct val="0"/>
        </a:spcAft>
        <a:defRPr sz="3600">
          <a:solidFill>
            <a:srgbClr val="000000"/>
          </a:solidFill>
          <a:latin typeface="+mn-lt"/>
          <a:ea typeface="+mn-ea"/>
          <a:cs typeface="+mn-cs"/>
          <a:sym typeface="Helvetica Light" charset="0"/>
        </a:defRPr>
      </a:lvl3pPr>
      <a:lvl4pPr marL="1028700" algn="ctr" defTabSz="584200" rtl="0" fontAlgn="base" hangingPunct="0">
        <a:spcBef>
          <a:spcPct val="0"/>
        </a:spcBef>
        <a:spcAft>
          <a:spcPct val="0"/>
        </a:spcAft>
        <a:defRPr sz="3600">
          <a:solidFill>
            <a:srgbClr val="000000"/>
          </a:solidFill>
          <a:latin typeface="+mn-lt"/>
          <a:ea typeface="+mn-ea"/>
          <a:cs typeface="+mn-cs"/>
          <a:sym typeface="Helvetica Light" charset="0"/>
        </a:defRPr>
      </a:lvl4pPr>
      <a:lvl5pPr marL="1371600" algn="ctr" defTabSz="584200" rtl="0" fontAlgn="base" hangingPunct="0">
        <a:spcBef>
          <a:spcPct val="0"/>
        </a:spcBef>
        <a:spcAft>
          <a:spcPct val="0"/>
        </a:spcAft>
        <a:defRPr sz="3600">
          <a:solidFill>
            <a:srgbClr val="000000"/>
          </a:solidFill>
          <a:latin typeface="+mn-lt"/>
          <a:ea typeface="+mn-ea"/>
          <a:cs typeface="+mn-cs"/>
          <a:sym typeface="Helvetica Light" charset="0"/>
        </a:defRPr>
      </a:lvl5pPr>
      <a:lvl6pPr marL="1828800" algn="ctr" defTabSz="584200" rtl="0" fontAlgn="base" hangingPunct="0">
        <a:spcBef>
          <a:spcPct val="0"/>
        </a:spcBef>
        <a:spcAft>
          <a:spcPct val="0"/>
        </a:spcAft>
        <a:defRPr sz="3600">
          <a:solidFill>
            <a:srgbClr val="000000"/>
          </a:solidFill>
          <a:latin typeface="+mn-lt"/>
          <a:ea typeface="+mn-ea"/>
          <a:cs typeface="+mn-cs"/>
          <a:sym typeface="Helvetica Light" charset="0"/>
        </a:defRPr>
      </a:lvl6pPr>
      <a:lvl7pPr marL="2286000" algn="ctr" defTabSz="584200" rtl="0" fontAlgn="base" hangingPunct="0">
        <a:spcBef>
          <a:spcPct val="0"/>
        </a:spcBef>
        <a:spcAft>
          <a:spcPct val="0"/>
        </a:spcAft>
        <a:defRPr sz="3600">
          <a:solidFill>
            <a:srgbClr val="000000"/>
          </a:solidFill>
          <a:latin typeface="+mn-lt"/>
          <a:ea typeface="+mn-ea"/>
          <a:cs typeface="+mn-cs"/>
          <a:sym typeface="Helvetica Light" charset="0"/>
        </a:defRPr>
      </a:lvl7pPr>
      <a:lvl8pPr marL="2743200" algn="ctr" defTabSz="584200" rtl="0" fontAlgn="base" hangingPunct="0">
        <a:spcBef>
          <a:spcPct val="0"/>
        </a:spcBef>
        <a:spcAft>
          <a:spcPct val="0"/>
        </a:spcAft>
        <a:defRPr sz="3600">
          <a:solidFill>
            <a:srgbClr val="000000"/>
          </a:solidFill>
          <a:latin typeface="+mn-lt"/>
          <a:ea typeface="+mn-ea"/>
          <a:cs typeface="+mn-cs"/>
          <a:sym typeface="Helvetica Light" charset="0"/>
        </a:defRPr>
      </a:lvl8pPr>
      <a:lvl9pPr marL="3200400" algn="ctr" defTabSz="584200" rtl="0" fontAlgn="base" hangingPunct="0">
        <a:spcBef>
          <a:spcPct val="0"/>
        </a:spcBef>
        <a:spcAft>
          <a:spcPct val="0"/>
        </a:spcAft>
        <a:defRPr sz="3600">
          <a:solidFill>
            <a:srgbClr val="000000"/>
          </a:solidFill>
          <a:latin typeface="+mn-lt"/>
          <a:ea typeface="+mn-ea"/>
          <a:cs typeface="+mn-cs"/>
          <a:sym typeface="Helvetica Light" charset="0"/>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84200" rtl="0" fontAlgn="base" hangingPunct="0">
        <a:spcBef>
          <a:spcPct val="0"/>
        </a:spcBef>
        <a:spcAft>
          <a:spcPct val="0"/>
        </a:spcAft>
        <a:defRPr sz="8000">
          <a:solidFill>
            <a:srgbClr val="000000"/>
          </a:solidFill>
          <a:latin typeface="+mj-lt"/>
          <a:ea typeface="+mj-ea"/>
          <a:cs typeface="+mj-cs"/>
          <a:sym typeface="Helvetica Light" charset="0"/>
        </a:defRPr>
      </a:lvl1pPr>
      <a:lvl2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2pPr>
      <a:lvl3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3pPr>
      <a:lvl4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4pPr>
      <a:lvl5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5pPr>
      <a:lvl6pPr marL="4572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6pPr>
      <a:lvl7pPr marL="9144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7pPr>
      <a:lvl8pPr marL="13716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8pPr>
      <a:lvl9pPr marL="18288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9pPr>
    </p:titleStyle>
    <p:bodyStyle>
      <a:lvl1pPr algn="ctr" defTabSz="584200" rtl="0" fontAlgn="base" hangingPunct="0">
        <a:spcBef>
          <a:spcPct val="0"/>
        </a:spcBef>
        <a:spcAft>
          <a:spcPct val="0"/>
        </a:spcAft>
        <a:defRPr sz="3600">
          <a:solidFill>
            <a:srgbClr val="000000"/>
          </a:solidFill>
          <a:latin typeface="+mn-lt"/>
          <a:ea typeface="+mn-ea"/>
          <a:cs typeface="+mn-cs"/>
          <a:sym typeface="Helvetica Light" charset="0"/>
        </a:defRPr>
      </a:lvl1pPr>
      <a:lvl2pPr marL="342900" algn="ctr" defTabSz="584200" rtl="0" fontAlgn="base" hangingPunct="0">
        <a:spcBef>
          <a:spcPct val="0"/>
        </a:spcBef>
        <a:spcAft>
          <a:spcPct val="0"/>
        </a:spcAft>
        <a:defRPr sz="3600">
          <a:solidFill>
            <a:srgbClr val="000000"/>
          </a:solidFill>
          <a:latin typeface="+mn-lt"/>
          <a:ea typeface="+mn-ea"/>
          <a:cs typeface="+mn-cs"/>
          <a:sym typeface="Helvetica Light" charset="0"/>
        </a:defRPr>
      </a:lvl2pPr>
      <a:lvl3pPr marL="685800" algn="ctr" defTabSz="584200" rtl="0" fontAlgn="base" hangingPunct="0">
        <a:spcBef>
          <a:spcPct val="0"/>
        </a:spcBef>
        <a:spcAft>
          <a:spcPct val="0"/>
        </a:spcAft>
        <a:defRPr sz="3600">
          <a:solidFill>
            <a:srgbClr val="000000"/>
          </a:solidFill>
          <a:latin typeface="+mn-lt"/>
          <a:ea typeface="+mn-ea"/>
          <a:cs typeface="+mn-cs"/>
          <a:sym typeface="Helvetica Light" charset="0"/>
        </a:defRPr>
      </a:lvl3pPr>
      <a:lvl4pPr marL="1028700" algn="ctr" defTabSz="584200" rtl="0" fontAlgn="base" hangingPunct="0">
        <a:spcBef>
          <a:spcPct val="0"/>
        </a:spcBef>
        <a:spcAft>
          <a:spcPct val="0"/>
        </a:spcAft>
        <a:defRPr sz="3600">
          <a:solidFill>
            <a:srgbClr val="000000"/>
          </a:solidFill>
          <a:latin typeface="+mn-lt"/>
          <a:ea typeface="+mn-ea"/>
          <a:cs typeface="+mn-cs"/>
          <a:sym typeface="Helvetica Light" charset="0"/>
        </a:defRPr>
      </a:lvl4pPr>
      <a:lvl5pPr marL="1371600" algn="ctr" defTabSz="584200" rtl="0" fontAlgn="base" hangingPunct="0">
        <a:spcBef>
          <a:spcPct val="0"/>
        </a:spcBef>
        <a:spcAft>
          <a:spcPct val="0"/>
        </a:spcAft>
        <a:defRPr sz="3600">
          <a:solidFill>
            <a:srgbClr val="000000"/>
          </a:solidFill>
          <a:latin typeface="+mn-lt"/>
          <a:ea typeface="+mn-ea"/>
          <a:cs typeface="+mn-cs"/>
          <a:sym typeface="Helvetica Light" charset="0"/>
        </a:defRPr>
      </a:lvl5pPr>
      <a:lvl6pPr marL="1828800" algn="ctr" defTabSz="584200" rtl="0" fontAlgn="base" hangingPunct="0">
        <a:spcBef>
          <a:spcPct val="0"/>
        </a:spcBef>
        <a:spcAft>
          <a:spcPct val="0"/>
        </a:spcAft>
        <a:defRPr sz="3600">
          <a:solidFill>
            <a:srgbClr val="000000"/>
          </a:solidFill>
          <a:latin typeface="+mn-lt"/>
          <a:ea typeface="+mn-ea"/>
          <a:cs typeface="+mn-cs"/>
          <a:sym typeface="Helvetica Light" charset="0"/>
        </a:defRPr>
      </a:lvl6pPr>
      <a:lvl7pPr marL="2286000" algn="ctr" defTabSz="584200" rtl="0" fontAlgn="base" hangingPunct="0">
        <a:spcBef>
          <a:spcPct val="0"/>
        </a:spcBef>
        <a:spcAft>
          <a:spcPct val="0"/>
        </a:spcAft>
        <a:defRPr sz="3600">
          <a:solidFill>
            <a:srgbClr val="000000"/>
          </a:solidFill>
          <a:latin typeface="+mn-lt"/>
          <a:ea typeface="+mn-ea"/>
          <a:cs typeface="+mn-cs"/>
          <a:sym typeface="Helvetica Light" charset="0"/>
        </a:defRPr>
      </a:lvl7pPr>
      <a:lvl8pPr marL="2743200" algn="ctr" defTabSz="584200" rtl="0" fontAlgn="base" hangingPunct="0">
        <a:spcBef>
          <a:spcPct val="0"/>
        </a:spcBef>
        <a:spcAft>
          <a:spcPct val="0"/>
        </a:spcAft>
        <a:defRPr sz="3600">
          <a:solidFill>
            <a:srgbClr val="000000"/>
          </a:solidFill>
          <a:latin typeface="+mn-lt"/>
          <a:ea typeface="+mn-ea"/>
          <a:cs typeface="+mn-cs"/>
          <a:sym typeface="Helvetica Light" charset="0"/>
        </a:defRPr>
      </a:lvl8pPr>
      <a:lvl9pPr marL="3200400" algn="ctr" defTabSz="584200" rtl="0" fontAlgn="base" hangingPunct="0">
        <a:spcBef>
          <a:spcPct val="0"/>
        </a:spcBef>
        <a:spcAft>
          <a:spcPct val="0"/>
        </a:spcAft>
        <a:defRPr sz="3600">
          <a:solidFill>
            <a:srgbClr val="000000"/>
          </a:solidFill>
          <a:latin typeface="+mn-lt"/>
          <a:ea typeface="+mn-ea"/>
          <a:cs typeface="+mn-cs"/>
          <a:sym typeface="Helvetica Light" charset="0"/>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7" name="Rectangle 1"/>
          <p:cNvSpPr>
            <a:spLocks noGrp="1"/>
          </p:cNvSpPr>
          <p:nvPr>
            <p:ph type="title"/>
          </p:nvPr>
        </p:nvSpPr>
        <p:spPr bwMode="auto">
          <a:xfrm>
            <a:off x="1270000" y="254000"/>
            <a:ext cx="10464800" cy="2438400"/>
          </a:xfrm>
          <a:prstGeom prst="rect">
            <a:avLst/>
          </a:prstGeom>
          <a:noFill/>
          <a:ln w="12700" cap="flat" cmpd="sng">
            <a:noFill/>
            <a:prstDash val="solid"/>
            <a:miter lim="0"/>
            <a:headEnd/>
            <a:tailEnd/>
          </a:ln>
          <a:effectLst/>
        </p:spPr>
        <p:txBody>
          <a:bodyPr vert="horz" wrap="square" lIns="0" tIns="0" rIns="0" bIns="0" numCol="1" anchor="ctr" anchorCtr="0" compatLnSpc="1">
            <a:prstTxWarp prst="textNoShape">
              <a:avLst/>
            </a:prstTxWarp>
          </a:bodyPr>
          <a:lstStyle/>
          <a:p>
            <a:pPr lvl="0"/>
            <a:r>
              <a:rPr lang="es-ES">
                <a:sym typeface="Helvetica Light" charset="0"/>
              </a:rPr>
              <a:t>Click to edit Master title style</a:t>
            </a:r>
          </a:p>
        </p:txBody>
      </p:sp>
      <p:sp>
        <p:nvSpPr>
          <p:cNvPr id="4098" name="Rectangle 2"/>
          <p:cNvSpPr>
            <a:spLocks noGrp="1"/>
          </p:cNvSpPr>
          <p:nvPr>
            <p:ph type="body" idx="1"/>
          </p:nvPr>
        </p:nvSpPr>
        <p:spPr bwMode="auto">
          <a:xfrm>
            <a:off x="1270000" y="2768600"/>
            <a:ext cx="10464800" cy="5715000"/>
          </a:xfrm>
          <a:prstGeom prst="rect">
            <a:avLst/>
          </a:prstGeom>
          <a:noFill/>
          <a:ln w="12700" cap="flat" cmpd="sng">
            <a:noFill/>
            <a:prstDash val="solid"/>
            <a:miter lim="0"/>
            <a:headEnd/>
            <a:tailEnd/>
          </a:ln>
          <a:effectLst/>
        </p:spPr>
        <p:txBody>
          <a:bodyPr vert="horz" wrap="square" lIns="0" tIns="0" rIns="0" bIns="0" numCol="1" anchor="ctr" anchorCtr="0" compatLnSpc="1">
            <a:prstTxWarp prst="textNoShape">
              <a:avLst/>
            </a:prstTxWarp>
          </a:bodyPr>
          <a:lstStyle/>
          <a:p>
            <a:pPr lvl="0"/>
            <a:r>
              <a:rPr lang="es-ES">
                <a:sym typeface="Helvetica Light" charset="0"/>
              </a:rPr>
              <a:t>Click to edit Master text styles</a:t>
            </a:r>
          </a:p>
          <a:p>
            <a:pPr lvl="1"/>
            <a:r>
              <a:rPr lang="es-ES">
                <a:sym typeface="Helvetica Light" charset="0"/>
              </a:rPr>
              <a:t>Second level</a:t>
            </a:r>
          </a:p>
          <a:p>
            <a:pPr lvl="2"/>
            <a:r>
              <a:rPr lang="es-ES">
                <a:sym typeface="Helvetica Light" charset="0"/>
              </a:rPr>
              <a:t>Third level</a:t>
            </a:r>
          </a:p>
          <a:p>
            <a:pPr lvl="3"/>
            <a:r>
              <a:rPr lang="es-ES">
                <a:sym typeface="Helvetica Light" charset="0"/>
              </a:rPr>
              <a:t>Fourth level</a:t>
            </a:r>
          </a:p>
          <a:p>
            <a:pPr lvl="4"/>
            <a:r>
              <a:rPr lang="es-E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584200" rtl="0" fontAlgn="base" hangingPunct="0">
        <a:spcBef>
          <a:spcPct val="0"/>
        </a:spcBef>
        <a:spcAft>
          <a:spcPct val="0"/>
        </a:spcAft>
        <a:defRPr sz="8000">
          <a:solidFill>
            <a:srgbClr val="000000"/>
          </a:solidFill>
          <a:latin typeface="+mj-lt"/>
          <a:ea typeface="+mj-ea"/>
          <a:cs typeface="+mj-cs"/>
          <a:sym typeface="Helvetica Light" charset="0"/>
        </a:defRPr>
      </a:lvl1pPr>
      <a:lvl2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2pPr>
      <a:lvl3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3pPr>
      <a:lvl4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4pPr>
      <a:lvl5pPr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5pPr>
      <a:lvl6pPr marL="4572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6pPr>
      <a:lvl7pPr marL="9144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7pPr>
      <a:lvl8pPr marL="13716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8pPr>
      <a:lvl9pPr marL="18288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9pPr>
    </p:titleStyle>
    <p:bodyStyle>
      <a:lvl1pPr algn="ctr" defTabSz="584200" rtl="0" fontAlgn="base" hangingPunct="0">
        <a:spcBef>
          <a:spcPct val="0"/>
        </a:spcBef>
        <a:spcAft>
          <a:spcPct val="0"/>
        </a:spcAft>
        <a:defRPr sz="3600">
          <a:solidFill>
            <a:srgbClr val="000000"/>
          </a:solidFill>
          <a:latin typeface="+mn-lt"/>
          <a:ea typeface="+mn-ea"/>
          <a:cs typeface="+mn-cs"/>
          <a:sym typeface="Helvetica Light" charset="0"/>
        </a:defRPr>
      </a:lvl1pPr>
      <a:lvl2pPr marL="342900" algn="ctr" defTabSz="584200" rtl="0" fontAlgn="base" hangingPunct="0">
        <a:spcBef>
          <a:spcPct val="0"/>
        </a:spcBef>
        <a:spcAft>
          <a:spcPct val="0"/>
        </a:spcAft>
        <a:defRPr sz="3600">
          <a:solidFill>
            <a:srgbClr val="000000"/>
          </a:solidFill>
          <a:latin typeface="+mn-lt"/>
          <a:ea typeface="+mn-ea"/>
          <a:cs typeface="+mn-cs"/>
          <a:sym typeface="Helvetica Light" charset="0"/>
        </a:defRPr>
      </a:lvl2pPr>
      <a:lvl3pPr marL="685800" algn="ctr" defTabSz="584200" rtl="0" fontAlgn="base" hangingPunct="0">
        <a:spcBef>
          <a:spcPct val="0"/>
        </a:spcBef>
        <a:spcAft>
          <a:spcPct val="0"/>
        </a:spcAft>
        <a:defRPr sz="3600">
          <a:solidFill>
            <a:srgbClr val="000000"/>
          </a:solidFill>
          <a:latin typeface="+mn-lt"/>
          <a:ea typeface="+mn-ea"/>
          <a:cs typeface="+mn-cs"/>
          <a:sym typeface="Helvetica Light" charset="0"/>
        </a:defRPr>
      </a:lvl3pPr>
      <a:lvl4pPr marL="1028700" algn="ctr" defTabSz="584200" rtl="0" fontAlgn="base" hangingPunct="0">
        <a:spcBef>
          <a:spcPct val="0"/>
        </a:spcBef>
        <a:spcAft>
          <a:spcPct val="0"/>
        </a:spcAft>
        <a:defRPr sz="3600">
          <a:solidFill>
            <a:srgbClr val="000000"/>
          </a:solidFill>
          <a:latin typeface="+mn-lt"/>
          <a:ea typeface="+mn-ea"/>
          <a:cs typeface="+mn-cs"/>
          <a:sym typeface="Helvetica Light" charset="0"/>
        </a:defRPr>
      </a:lvl4pPr>
      <a:lvl5pPr marL="1371600" algn="ctr" defTabSz="584200" rtl="0" fontAlgn="base" hangingPunct="0">
        <a:spcBef>
          <a:spcPct val="0"/>
        </a:spcBef>
        <a:spcAft>
          <a:spcPct val="0"/>
        </a:spcAft>
        <a:defRPr sz="3600">
          <a:solidFill>
            <a:srgbClr val="000000"/>
          </a:solidFill>
          <a:latin typeface="+mn-lt"/>
          <a:ea typeface="+mn-ea"/>
          <a:cs typeface="+mn-cs"/>
          <a:sym typeface="Helvetica Light" charset="0"/>
        </a:defRPr>
      </a:lvl5pPr>
      <a:lvl6pPr marL="1828800" algn="ctr" defTabSz="584200" rtl="0" fontAlgn="base" hangingPunct="0">
        <a:spcBef>
          <a:spcPct val="0"/>
        </a:spcBef>
        <a:spcAft>
          <a:spcPct val="0"/>
        </a:spcAft>
        <a:defRPr sz="3600">
          <a:solidFill>
            <a:srgbClr val="000000"/>
          </a:solidFill>
          <a:latin typeface="+mn-lt"/>
          <a:ea typeface="+mn-ea"/>
          <a:cs typeface="+mn-cs"/>
          <a:sym typeface="Helvetica Light" charset="0"/>
        </a:defRPr>
      </a:lvl6pPr>
      <a:lvl7pPr marL="2286000" algn="ctr" defTabSz="584200" rtl="0" fontAlgn="base" hangingPunct="0">
        <a:spcBef>
          <a:spcPct val="0"/>
        </a:spcBef>
        <a:spcAft>
          <a:spcPct val="0"/>
        </a:spcAft>
        <a:defRPr sz="3600">
          <a:solidFill>
            <a:srgbClr val="000000"/>
          </a:solidFill>
          <a:latin typeface="+mn-lt"/>
          <a:ea typeface="+mn-ea"/>
          <a:cs typeface="+mn-cs"/>
          <a:sym typeface="Helvetica Light" charset="0"/>
        </a:defRPr>
      </a:lvl7pPr>
      <a:lvl8pPr marL="2743200" algn="ctr" defTabSz="584200" rtl="0" fontAlgn="base" hangingPunct="0">
        <a:spcBef>
          <a:spcPct val="0"/>
        </a:spcBef>
        <a:spcAft>
          <a:spcPct val="0"/>
        </a:spcAft>
        <a:defRPr sz="3600">
          <a:solidFill>
            <a:srgbClr val="000000"/>
          </a:solidFill>
          <a:latin typeface="+mn-lt"/>
          <a:ea typeface="+mn-ea"/>
          <a:cs typeface="+mn-cs"/>
          <a:sym typeface="Helvetica Light" charset="0"/>
        </a:defRPr>
      </a:lvl8pPr>
      <a:lvl9pPr marL="3200400" algn="ctr" defTabSz="584200" rtl="0" fontAlgn="base" hangingPunct="0">
        <a:spcBef>
          <a:spcPct val="0"/>
        </a:spcBef>
        <a:spcAft>
          <a:spcPct val="0"/>
        </a:spcAft>
        <a:defRPr sz="3600">
          <a:solidFill>
            <a:srgbClr val="000000"/>
          </a:solidFill>
          <a:latin typeface="+mn-lt"/>
          <a:ea typeface="+mn-ea"/>
          <a:cs typeface="+mn-cs"/>
          <a:sym typeface="Helvetica Light" charset="0"/>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e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jpe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jpe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5.jpe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jpeg"/><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8.jpe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9.jpeg"/><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0.jpe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1.png"/><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3.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4.jpe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5.jpeg"/><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6.jpeg"/><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7.jpeg"/><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8.jpeg"/><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9.jpeg"/><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commons.wikimedia.org/wiki/File:Enchoen27n3200.jpg" TargetMode="External"/><Relationship Id="rId1" Type="http://schemas.openxmlformats.org/officeDocument/2006/relationships/slideLayout" Target="../slideLayouts/slideLayout35.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p:cNvSpPr>
          <p:nvPr>
            <p:ph type="title"/>
          </p:nvPr>
        </p:nvSpPr>
        <p:spPr bwMode="auto">
          <a:xfrm>
            <a:off x="501650" y="3332163"/>
            <a:ext cx="12001500" cy="2451100"/>
          </a:xfrm>
          <a:noFill/>
          <a:ln w="12700" cap="flat">
            <a:miter lim="0"/>
            <a:headEnd/>
            <a:tailEnd/>
          </a:ln>
          <a:effectLst>
            <a:outerShdw dist="38100" dir="13080033" algn="ctr" rotWithShape="0">
              <a:srgbClr val="373C40">
                <a:alpha val="29999"/>
              </a:srgbClr>
            </a:outerShdw>
          </a:effectLst>
        </p:spPr>
        <p:txBody>
          <a:bodyPr vert="horz" wrap="square" lIns="0" tIns="0" rIns="0" bIns="0" numCol="1" anchor="b" anchorCtr="0" compatLnSpc="1">
            <a:prstTxWarp prst="textNoShape">
              <a:avLst/>
            </a:prstTxWarp>
          </a:bodyPr>
          <a:lstStyle/>
          <a:p>
            <a:pPr defTabSz="622300">
              <a:lnSpc>
                <a:spcPct val="80000"/>
              </a:lnSpc>
            </a:pPr>
            <a:r>
              <a:rPr lang="es-ES" sz="7100" dirty="0">
                <a:solidFill>
                  <a:srgbClr val="001940"/>
                </a:solidFill>
                <a:latin typeface="Heiti SC Light" charset="0"/>
                <a:ea typeface="Heiti SC Light" charset="0"/>
                <a:cs typeface="Heiti SC Light" charset="0"/>
                <a:sym typeface="Heiti SC Light" charset="0"/>
              </a:rPr>
              <a:t>TEMA III</a:t>
            </a:r>
            <a:br>
              <a:rPr lang="es-ES" sz="7100" dirty="0">
                <a:solidFill>
                  <a:srgbClr val="001940"/>
                </a:solidFill>
                <a:latin typeface="Heiti SC Light" charset="0"/>
                <a:ea typeface="Heiti SC Light" charset="0"/>
                <a:cs typeface="Heiti SC Light" charset="0"/>
                <a:sym typeface="Heiti SC Light" charset="0"/>
              </a:rPr>
            </a:br>
            <a:r>
              <a:rPr lang="es-ES" sz="7100" dirty="0">
                <a:solidFill>
                  <a:srgbClr val="001940"/>
                </a:solidFill>
                <a:latin typeface="Heiti SC Light" charset="0"/>
                <a:ea typeface="Heiti SC Light" charset="0"/>
                <a:cs typeface="Heiti SC Light" charset="0"/>
                <a:sym typeface="Heiti SC Light" charset="0"/>
              </a:rPr>
              <a:t>EL PLAN ESTRATÉGICO</a:t>
            </a:r>
            <a:r>
              <a:rPr lang="es-ES" sz="7100" dirty="0">
                <a:solidFill>
                  <a:srgbClr val="EFE4BD"/>
                </a:solidFill>
                <a:latin typeface="Heiti SC Light" charset="0"/>
                <a:ea typeface="Heiti SC Light" charset="0"/>
                <a:cs typeface="Heiti SC Light" charset="0"/>
                <a:sym typeface="Heiti SC Light" charset="0"/>
              </a:rPr>
              <a:t> </a:t>
            </a:r>
          </a:p>
        </p:txBody>
      </p:sp>
      <p:grpSp>
        <p:nvGrpSpPr>
          <p:cNvPr id="6146" name="Group 2"/>
          <p:cNvGrpSpPr>
            <a:grpSpLocks/>
          </p:cNvGrpSpPr>
          <p:nvPr/>
        </p:nvGrpSpPr>
        <p:grpSpPr bwMode="auto">
          <a:xfrm>
            <a:off x="10945813" y="330200"/>
            <a:ext cx="2058987" cy="1143000"/>
            <a:chOff x="0" y="0"/>
            <a:chExt cx="163" cy="90"/>
          </a:xfrm>
        </p:grpSpPr>
        <p:sp>
          <p:nvSpPr>
            <p:cNvPr id="6147" name="AutoShape 3"/>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6148" name="AutoShape 4"/>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6149" name="AutoShape 5"/>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6150" name="AutoShape 6"/>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r>
              <a:rPr lang="es-ES" sz="1600" dirty="0">
                <a:solidFill>
                  <a:srgbClr val="EFE4BD"/>
                </a:solidFill>
                <a:latin typeface="Helvetica Neue Light" charset="0"/>
                <a:ea typeface="Helvetica Neue Light" charset="0"/>
                <a:cs typeface="Helvetica Neue Light" charset="0"/>
                <a:sym typeface="Helvetica Neue Light" charset="0"/>
              </a:rPr>
              <a:t>UNAM</a:t>
            </a:r>
            <a:endParaRPr lang="es-ES" dirty="0"/>
          </a:p>
        </p:txBody>
      </p:sp>
      <p:pic>
        <p:nvPicPr>
          <p:cNvPr id="6151" name="Picture 7" descr="asset.jpg"/>
          <p:cNvPicPr>
            <a:picLocks noChangeAspect="1"/>
          </p:cNvPicPr>
          <p:nvPr/>
        </p:nvPicPr>
        <p:blipFill>
          <a:blip r:embed="rId2" cstate="print"/>
          <a:srcRect/>
          <a:stretch>
            <a:fillRect/>
          </a:stretch>
        </p:blipFill>
        <p:spPr bwMode="auto">
          <a:xfrm>
            <a:off x="4991100" y="6256338"/>
            <a:ext cx="3022600" cy="2692400"/>
          </a:xfrm>
          <a:prstGeom prst="rect">
            <a:avLst/>
          </a:prstGeom>
          <a:noFill/>
          <a:ln w="12700" cap="flat" cmpd="sng">
            <a:noFill/>
            <a:prstDash val="solid"/>
            <a:miter lim="0"/>
            <a:headEnd type="none" w="med" len="med"/>
            <a:tailEnd type="none" w="med" len="med"/>
          </a:ln>
          <a:effec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1"/>
          <p:cNvGrpSpPr>
            <a:grpSpLocks/>
          </p:cNvGrpSpPr>
          <p:nvPr/>
        </p:nvGrpSpPr>
        <p:grpSpPr bwMode="auto">
          <a:xfrm>
            <a:off x="10945813" y="330200"/>
            <a:ext cx="2058987" cy="1143000"/>
            <a:chOff x="0" y="0"/>
            <a:chExt cx="163" cy="90"/>
          </a:xfrm>
        </p:grpSpPr>
        <p:sp>
          <p:nvSpPr>
            <p:cNvPr id="17410"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7411"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7412"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7414" name="AutoShape 6"/>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17415" name="Rectangle 7"/>
          <p:cNvSpPr>
            <a:spLocks noGrp="1"/>
          </p:cNvSpPr>
          <p:nvPr>
            <p:ph type="body" idx="1"/>
          </p:nvPr>
        </p:nvSpPr>
        <p:spPr bwMode="auto">
          <a:xfrm>
            <a:off x="6070352" y="1587500"/>
            <a:ext cx="6553448" cy="3289300"/>
          </a:xfrm>
          <a:noFill/>
          <a:ln w="12700" cap="flat">
            <a:miter lim="0"/>
            <a:headEnd/>
            <a:tailEnd/>
          </a:ln>
        </p:spPr>
        <p:txBody>
          <a:bodyPr vert="horz" wrap="square" lIns="0" tIns="0" rIns="0" bIns="0" numCol="1" anchor="t" anchorCtr="0" compatLnSpc="1">
            <a:prstTxWarp prst="textNoShape">
              <a:avLst/>
            </a:prstTxWarp>
          </a:bodyPr>
          <a:lstStyle/>
          <a:p>
            <a:pPr algn="l"/>
            <a:r>
              <a:rPr lang="es-ES" sz="3200" dirty="0"/>
              <a:t>La planeación estratégica formal con sus características modernas fue introducida por primera vez en algunas empresas comerciales a mediados de 1950.</a:t>
            </a:r>
          </a:p>
          <a:p>
            <a:pPr algn="l" defTabSz="622300">
              <a:lnSpc>
                <a:spcPct val="120000"/>
              </a:lnSpc>
              <a:spcBef>
                <a:spcPts val="1800"/>
              </a:spcBef>
            </a:pPr>
            <a:endParaRPr lang="es-ES" sz="3200" dirty="0">
              <a:solidFill>
                <a:srgbClr val="E3D9C3"/>
              </a:solidFill>
              <a:latin typeface="Heiti SC Light" charset="0"/>
              <a:ea typeface="Heiti SC Light" charset="0"/>
              <a:cs typeface="Heiti SC Light" charset="0"/>
              <a:sym typeface="Heiti SC Light" charset="0"/>
            </a:endParaRPr>
          </a:p>
        </p:txBody>
      </p:sp>
      <p:sp>
        <p:nvSpPr>
          <p:cNvPr id="17416" name="AutoShape 8"/>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2BECCE90-DE24-45D3-87AF-883403481F39}" type="slidenum">
              <a:rPr lang="es-ES" sz="1800">
                <a:solidFill>
                  <a:srgbClr val="FFFFFF"/>
                </a:solidFill>
              </a:rPr>
              <a:pPr/>
              <a:t>10</a:t>
            </a:fld>
            <a:endParaRPr lang="es-ES"/>
          </a:p>
        </p:txBody>
      </p:sp>
      <p:sp>
        <p:nvSpPr>
          <p:cNvPr id="17417" name="Rectangle 9"/>
          <p:cNvSpPr>
            <a:spLocks noGrp="1"/>
          </p:cNvSpPr>
          <p:nvPr>
            <p:ph type="title"/>
          </p:nvPr>
        </p:nvSpPr>
        <p:spPr bwMode="auto">
          <a:xfrm>
            <a:off x="7493000" y="6893024"/>
            <a:ext cx="5130800" cy="1641376"/>
          </a:xfrm>
          <a:noFill/>
          <a:ln w="12700" cap="flat">
            <a:miter lim="0"/>
            <a:headEnd/>
            <a:tailEnd/>
          </a:ln>
          <a:effectLst>
            <a:outerShdw dist="38100" dir="13080033" algn="ctr" rotWithShape="0">
              <a:srgbClr val="373C40">
                <a:alpha val="29999"/>
              </a:srgbClr>
            </a:outerShdw>
          </a:effectLst>
        </p:spPr>
        <p:txBody>
          <a:bodyPr vert="horz" wrap="square" lIns="0" tIns="0" rIns="0" bIns="0" numCol="1" anchor="b" anchorCtr="0" compatLnSpc="1">
            <a:prstTxWarp prst="textNoShape">
              <a:avLst/>
            </a:prstTxWarp>
          </a:bodyPr>
          <a:lstStyle/>
          <a:p>
            <a:pPr algn="l" defTabSz="622300">
              <a:lnSpc>
                <a:spcPct val="80000"/>
              </a:lnSpc>
            </a:pPr>
            <a:endParaRPr lang="es-ES" sz="7200" dirty="0">
              <a:solidFill>
                <a:srgbClr val="EFE4BD"/>
              </a:solidFill>
              <a:latin typeface="Heiti SC Light" charset="0"/>
              <a:ea typeface="Heiti SC Light" charset="0"/>
              <a:cs typeface="Heiti SC Light" charset="0"/>
              <a:sym typeface="Heiti SC Light" charset="0"/>
            </a:endParaRPr>
          </a:p>
        </p:txBody>
      </p:sp>
      <p:pic>
        <p:nvPicPr>
          <p:cNvPr id="33794" name="Picture 2" descr="http://t1.gstatic.com/images?q=tbn:ANd9GcSe3rOgY3KwKWvIGhkfeABZ94dlPrJzXniml0PzK0Cj3n-kvAmX"/>
          <p:cNvPicPr>
            <a:picLocks noChangeAspect="1" noChangeArrowheads="1"/>
          </p:cNvPicPr>
          <p:nvPr/>
        </p:nvPicPr>
        <p:blipFill>
          <a:blip r:embed="rId2" cstate="print"/>
          <a:srcRect/>
          <a:stretch>
            <a:fillRect/>
          </a:stretch>
        </p:blipFill>
        <p:spPr bwMode="auto">
          <a:xfrm>
            <a:off x="548445" y="4464125"/>
            <a:ext cx="6674035" cy="3725043"/>
          </a:xfrm>
          <a:prstGeom prst="rect">
            <a:avLst/>
          </a:prstGeom>
          <a:noFill/>
        </p:spPr>
      </p:pic>
      <p:pic>
        <p:nvPicPr>
          <p:cNvPr id="12"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roup 1"/>
          <p:cNvGrpSpPr>
            <a:grpSpLocks/>
          </p:cNvGrpSpPr>
          <p:nvPr/>
        </p:nvGrpSpPr>
        <p:grpSpPr bwMode="auto">
          <a:xfrm>
            <a:off x="10945813" y="330200"/>
            <a:ext cx="2058987" cy="1143000"/>
            <a:chOff x="0" y="0"/>
            <a:chExt cx="163" cy="90"/>
          </a:xfrm>
        </p:grpSpPr>
        <p:sp>
          <p:nvSpPr>
            <p:cNvPr id="16386"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6387"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6388"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6390" name="AutoShape 6"/>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16391" name="Rectangle 7"/>
          <p:cNvSpPr>
            <a:spLocks noGrp="1"/>
          </p:cNvSpPr>
          <p:nvPr>
            <p:ph type="body" idx="1"/>
          </p:nvPr>
        </p:nvSpPr>
        <p:spPr bwMode="auto">
          <a:xfrm>
            <a:off x="1101800" y="1564432"/>
            <a:ext cx="10441160" cy="4104456"/>
          </a:xfrm>
          <a:noFill/>
          <a:ln w="12700" cap="flat">
            <a:miter lim="0"/>
            <a:headEnd/>
            <a:tailEnd/>
          </a:ln>
        </p:spPr>
        <p:txBody>
          <a:bodyPr vert="horz" wrap="square" lIns="0" tIns="0" rIns="0" bIns="0" numCol="1" anchor="t" anchorCtr="0" compatLnSpc="1">
            <a:prstTxWarp prst="textNoShape">
              <a:avLst/>
            </a:prstTxWarp>
          </a:bodyPr>
          <a:lstStyle/>
          <a:p>
            <a:pPr marL="274320" indent="-274320" algn="l" eaLnBrk="1" fontAlgn="auto" hangingPunct="1">
              <a:spcAft>
                <a:spcPts val="0"/>
              </a:spcAft>
              <a:buClr>
                <a:schemeClr val="accent3"/>
              </a:buClr>
              <a:buFont typeface="Wingdings 2"/>
              <a:buChar char=""/>
              <a:defRPr/>
            </a:pPr>
            <a:r>
              <a:rPr lang="es-ES" sz="2800" i="1" dirty="0">
                <a:solidFill>
                  <a:schemeClr val="tx2">
                    <a:lumMod val="50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El horizonte de tiempo</a:t>
            </a:r>
            <a:r>
              <a:rPr lang="es-ES" sz="2800" dirty="0">
                <a:solidFill>
                  <a:schemeClr val="tx2">
                    <a:lumMod val="50000"/>
                  </a:schemeClr>
                </a:solidFill>
                <a:latin typeface="Verdana" pitchFamily="34" charset="0"/>
                <a:ea typeface="Verdana" pitchFamily="34" charset="0"/>
                <a:cs typeface="Verdana" pitchFamily="34" charset="0"/>
              </a:rPr>
              <a:t>. Los planes estratégicos suelen contemplar varios años. Los planes operativos el plazo considerado suele ser de un año.</a:t>
            </a:r>
          </a:p>
          <a:p>
            <a:pPr marL="274320" indent="-274320" algn="l" eaLnBrk="1" fontAlgn="auto" hangingPunct="1">
              <a:spcAft>
                <a:spcPts val="0"/>
              </a:spcAft>
              <a:buClr>
                <a:schemeClr val="accent3"/>
              </a:buClr>
              <a:buFont typeface="Wingdings 2"/>
              <a:buChar char=""/>
              <a:defRPr/>
            </a:pPr>
            <a:r>
              <a:rPr lang="es-ES" sz="2800" i="1" dirty="0">
                <a:solidFill>
                  <a:schemeClr val="tx2">
                    <a:lumMod val="50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Alcance.</a:t>
            </a:r>
            <a:r>
              <a:rPr lang="es-ES" sz="2800" dirty="0">
                <a:solidFill>
                  <a:schemeClr val="tx2">
                    <a:lumMod val="50000"/>
                  </a:schemeClr>
                </a:solidFill>
                <a:latin typeface="Verdana" pitchFamily="34" charset="0"/>
                <a:ea typeface="Verdana" pitchFamily="34" charset="0"/>
                <a:cs typeface="Verdana" pitchFamily="34" charset="0"/>
              </a:rPr>
              <a:t> Los planes estratégicos afectan a una amplia gama de actividades de la organización, mientras que los planes operativos tienen un alcance más estrecho</a:t>
            </a:r>
          </a:p>
          <a:p>
            <a:pPr marL="274320" indent="-274320" algn="l" eaLnBrk="1" fontAlgn="auto" hangingPunct="1">
              <a:spcAft>
                <a:spcPts val="0"/>
              </a:spcAft>
              <a:buClr>
                <a:schemeClr val="accent3"/>
              </a:buClr>
              <a:buFont typeface="Wingdings 2"/>
              <a:buChar char=""/>
              <a:defRPr/>
            </a:pPr>
            <a:r>
              <a:rPr lang="es-ES" sz="2800" i="1" dirty="0">
                <a:solidFill>
                  <a:schemeClr val="tx2">
                    <a:lumMod val="50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Grado de detalle. </a:t>
            </a:r>
            <a:r>
              <a:rPr lang="es-ES" sz="2800" dirty="0">
                <a:solidFill>
                  <a:schemeClr val="tx2">
                    <a:lumMod val="50000"/>
                  </a:schemeClr>
                </a:solidFill>
                <a:latin typeface="Verdana" pitchFamily="34" charset="0"/>
                <a:ea typeface="Verdana" pitchFamily="34" charset="0"/>
                <a:cs typeface="Verdana" pitchFamily="34" charset="0"/>
              </a:rPr>
              <a:t>Con frecuencia, los planes estratégicos se establecen en términos generales. Mientras que los planes operativos se establecen con mayor detalle.</a:t>
            </a:r>
          </a:p>
          <a:p>
            <a:pPr algn="l" defTabSz="622300">
              <a:lnSpc>
                <a:spcPct val="120000"/>
              </a:lnSpc>
              <a:spcBef>
                <a:spcPts val="1800"/>
              </a:spcBef>
              <a:buFont typeface="Arial" pitchFamily="34" charset="0"/>
              <a:buChar char="•"/>
            </a:pPr>
            <a:endParaRPr lang="es-ES" sz="2800" dirty="0">
              <a:solidFill>
                <a:schemeClr val="tx1"/>
              </a:solidFill>
              <a:latin typeface="Heiti SC Light" charset="0"/>
              <a:ea typeface="Heiti SC Light" charset="0"/>
              <a:cs typeface="Heiti SC Light" charset="0"/>
              <a:sym typeface="Heiti SC Light" charset="0"/>
            </a:endParaRPr>
          </a:p>
        </p:txBody>
      </p:sp>
      <p:sp>
        <p:nvSpPr>
          <p:cNvPr id="16392" name="AutoShape 8"/>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55FB75E3-B09C-409D-B178-BF6FBF1F8483}" type="slidenum">
              <a:rPr lang="es-ES" sz="1800">
                <a:solidFill>
                  <a:srgbClr val="FFFFFF"/>
                </a:solidFill>
              </a:rPr>
              <a:pPr/>
              <a:t>11</a:t>
            </a:fld>
            <a:endParaRPr lang="es-ES"/>
          </a:p>
        </p:txBody>
      </p:sp>
      <p:sp>
        <p:nvSpPr>
          <p:cNvPr id="10" name="9 CuadroTexto"/>
          <p:cNvSpPr txBox="1"/>
          <p:nvPr/>
        </p:nvSpPr>
        <p:spPr>
          <a:xfrm>
            <a:off x="1245816" y="556320"/>
            <a:ext cx="3528392" cy="830997"/>
          </a:xfrm>
          <a:prstGeom prst="rect">
            <a:avLst/>
          </a:prstGeom>
          <a:noFill/>
        </p:spPr>
        <p:txBody>
          <a:bodyPr wrap="square" rtlCol="0">
            <a:spAutoFit/>
          </a:bodyPr>
          <a:lstStyle/>
          <a:p>
            <a:r>
              <a:rPr lang="es-ES" sz="4800" dirty="0"/>
              <a:t>Naturaleza</a:t>
            </a:r>
          </a:p>
        </p:txBody>
      </p:sp>
      <p:pic>
        <p:nvPicPr>
          <p:cNvPr id="16395" name="Picture 11" descr="http://t0.gstatic.com/images?q=tbn:ANd9GcSOmIbEPlP-bt3Y0fjJoBOqARcA4bkeXeg4t0rb5tu4NeY_Bt28vw"/>
          <p:cNvPicPr>
            <a:picLocks noChangeAspect="1" noChangeArrowheads="1"/>
          </p:cNvPicPr>
          <p:nvPr/>
        </p:nvPicPr>
        <p:blipFill>
          <a:blip r:embed="rId2" cstate="print"/>
          <a:srcRect/>
          <a:stretch>
            <a:fillRect/>
          </a:stretch>
        </p:blipFill>
        <p:spPr bwMode="auto">
          <a:xfrm>
            <a:off x="1245816" y="6388968"/>
            <a:ext cx="6216690" cy="2664296"/>
          </a:xfrm>
          <a:prstGeom prst="rect">
            <a:avLst/>
          </a:prstGeom>
          <a:noFill/>
        </p:spPr>
      </p:pic>
      <p:pic>
        <p:nvPicPr>
          <p:cNvPr id="11"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10945813" y="406400"/>
            <a:ext cx="2058987" cy="1143000"/>
            <a:chOff x="0" y="0"/>
            <a:chExt cx="163" cy="90"/>
          </a:xfrm>
        </p:grpSpPr>
        <p:sp>
          <p:nvSpPr>
            <p:cNvPr id="23554"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chemeClr val="tx1"/>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23555"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chemeClr val="tx1"/>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23556"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chemeClr val="tx1"/>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23557" name="AutoShape 5"/>
          <p:cNvSpPr>
            <a:spLocks/>
          </p:cNvSpPr>
          <p:nvPr/>
        </p:nvSpPr>
        <p:spPr bwMode="auto">
          <a:xfrm>
            <a:off x="11328400" y="6985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solidFill>
                <a:schemeClr val="tx1"/>
              </a:solidFill>
            </a:endParaRPr>
          </a:p>
        </p:txBody>
      </p:sp>
      <p:sp>
        <p:nvSpPr>
          <p:cNvPr id="23561" name="AutoShape 9"/>
          <p:cNvSpPr>
            <a:spLocks/>
          </p:cNvSpPr>
          <p:nvPr/>
        </p:nvSpPr>
        <p:spPr bwMode="auto">
          <a:xfrm>
            <a:off x="147638" y="93726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1840AB92-A856-4FCC-BE67-7C6858B44B6A}" type="slidenum">
              <a:rPr lang="es-ES" sz="1800">
                <a:solidFill>
                  <a:schemeClr val="tx1"/>
                </a:solidFill>
              </a:rPr>
              <a:pPr/>
              <a:t>12</a:t>
            </a:fld>
            <a:endParaRPr lang="es-ES">
              <a:solidFill>
                <a:schemeClr val="tx1"/>
              </a:solidFill>
            </a:endParaRPr>
          </a:p>
        </p:txBody>
      </p:sp>
      <p:sp>
        <p:nvSpPr>
          <p:cNvPr id="23562" name="Rectangle 10"/>
          <p:cNvSpPr>
            <a:spLocks noGrp="1"/>
          </p:cNvSpPr>
          <p:nvPr>
            <p:ph type="body" idx="1"/>
          </p:nvPr>
        </p:nvSpPr>
        <p:spPr bwMode="auto">
          <a:xfrm>
            <a:off x="1955800" y="558800"/>
            <a:ext cx="8547100" cy="2209800"/>
          </a:xfrm>
          <a:noFill/>
          <a:ln w="12700" cap="flat">
            <a:miter lim="0"/>
            <a:headEnd/>
            <a:tailEnd/>
          </a:ln>
        </p:spPr>
        <p:txBody>
          <a:bodyPr vert="horz" wrap="square" lIns="0" tIns="0" rIns="0" bIns="0" numCol="1" anchor="t" anchorCtr="0" compatLnSpc="1">
            <a:prstTxWarp prst="textNoShape">
              <a:avLst/>
            </a:prstTxWarp>
          </a:bodyPr>
          <a:lstStyle/>
          <a:p>
            <a:pPr algn="l" defTabSz="622300">
              <a:lnSpc>
                <a:spcPct val="120000"/>
              </a:lnSpc>
              <a:spcBef>
                <a:spcPts val="1800"/>
              </a:spcBef>
            </a:pPr>
            <a:r>
              <a:rPr lang="es-ES" sz="5400" dirty="0">
                <a:solidFill>
                  <a:schemeClr val="tx1"/>
                </a:solidFill>
                <a:latin typeface="Verdana" pitchFamily="34" charset="0"/>
                <a:ea typeface="Verdana" pitchFamily="34" charset="0"/>
                <a:cs typeface="Verdana" pitchFamily="34" charset="0"/>
              </a:rPr>
              <a:t>ADMINISTRACION ESTRATEGICA</a:t>
            </a:r>
            <a:endParaRPr lang="es-ES" sz="5400" dirty="0">
              <a:solidFill>
                <a:schemeClr val="tx1"/>
              </a:solidFill>
              <a:latin typeface="Heiti SC Light" charset="0"/>
              <a:ea typeface="Heiti SC Light" charset="0"/>
              <a:cs typeface="Heiti SC Light" charset="0"/>
              <a:sym typeface="Heiti SC Light" charset="0"/>
            </a:endParaRPr>
          </a:p>
        </p:txBody>
      </p:sp>
      <p:sp>
        <p:nvSpPr>
          <p:cNvPr id="12" name="11 Rectángulo"/>
          <p:cNvSpPr/>
          <p:nvPr/>
        </p:nvSpPr>
        <p:spPr>
          <a:xfrm>
            <a:off x="1317824" y="3436640"/>
            <a:ext cx="11017224" cy="2862322"/>
          </a:xfrm>
          <a:prstGeom prst="rect">
            <a:avLst/>
          </a:prstGeom>
        </p:spPr>
        <p:txBody>
          <a:bodyPr wrap="square">
            <a:spAutoFit/>
          </a:bodyPr>
          <a:lstStyle/>
          <a:p>
            <a:pPr algn="just" eaLnBrk="1" hangingPunct="1"/>
            <a:r>
              <a:rPr lang="es-MX" b="1" dirty="0">
                <a:solidFill>
                  <a:schemeClr val="tx1"/>
                </a:solidFill>
              </a:rPr>
              <a:t>Conjunto de decisiones y acciones que se usan para formular e implementar las estrategias que generan una ventaja competitiva entre la organización y su ambiente con la finalidad de alcanzar las metas organizacionales.</a:t>
            </a:r>
          </a:p>
        </p:txBody>
      </p:sp>
      <p:pic>
        <p:nvPicPr>
          <p:cNvPr id="27650" name="Picture 2" descr="http://t0.gstatic.com/images?q=tbn:ANd9GcRp78gZ2JCITpX1VQ1I2V8XiJpDMtASTz8JMh3wa5PLFeBtZLhm"/>
          <p:cNvPicPr>
            <a:picLocks noChangeAspect="1" noChangeArrowheads="1"/>
          </p:cNvPicPr>
          <p:nvPr/>
        </p:nvPicPr>
        <p:blipFill>
          <a:blip r:embed="rId2" cstate="print"/>
          <a:srcRect/>
          <a:stretch>
            <a:fillRect/>
          </a:stretch>
        </p:blipFill>
        <p:spPr bwMode="auto">
          <a:xfrm>
            <a:off x="4270152" y="6497954"/>
            <a:ext cx="3888432" cy="2912572"/>
          </a:xfrm>
          <a:prstGeom prst="rect">
            <a:avLst/>
          </a:prstGeom>
          <a:noFill/>
        </p:spPr>
      </p:pic>
      <p:pic>
        <p:nvPicPr>
          <p:cNvPr id="14"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3" name="Group 1"/>
          <p:cNvGrpSpPr>
            <a:grpSpLocks/>
          </p:cNvGrpSpPr>
          <p:nvPr/>
        </p:nvGrpSpPr>
        <p:grpSpPr bwMode="auto">
          <a:xfrm>
            <a:off x="10945813" y="330200"/>
            <a:ext cx="2058987" cy="1143000"/>
            <a:chOff x="0" y="0"/>
            <a:chExt cx="163" cy="90"/>
          </a:xfrm>
        </p:grpSpPr>
        <p:sp>
          <p:nvSpPr>
            <p:cNvPr id="18434"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8435"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8436"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8438" name="AutoShape 6"/>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18439" name="Rectangle 7"/>
          <p:cNvSpPr>
            <a:spLocks noGrp="1"/>
          </p:cNvSpPr>
          <p:nvPr>
            <p:ph type="title"/>
          </p:nvPr>
        </p:nvSpPr>
        <p:spPr bwMode="auto">
          <a:xfrm>
            <a:off x="1317824" y="1564432"/>
            <a:ext cx="10225136" cy="2520280"/>
          </a:xfrm>
          <a:noFill/>
          <a:ln w="12700" cap="flat">
            <a:miter lim="0"/>
            <a:headEnd/>
            <a:tailEnd/>
          </a:ln>
          <a:effectLst>
            <a:outerShdw dist="38100" dir="13080033" algn="ctr" rotWithShape="0">
              <a:srgbClr val="373C40">
                <a:alpha val="29999"/>
              </a:srgbClr>
            </a:outerShdw>
          </a:effectLst>
        </p:spPr>
        <p:txBody>
          <a:bodyPr vert="horz" wrap="square" lIns="0" tIns="0" rIns="0" bIns="0" numCol="1" anchor="b" anchorCtr="0" compatLnSpc="1">
            <a:prstTxWarp prst="textNoShape">
              <a:avLst/>
            </a:prstTxWarp>
          </a:bodyPr>
          <a:lstStyle/>
          <a:p>
            <a:pPr algn="l" defTabSz="622300">
              <a:lnSpc>
                <a:spcPct val="80000"/>
              </a:lnSpc>
            </a:pPr>
            <a:r>
              <a:rPr lang="es-ES" sz="5400" dirty="0">
                <a:solidFill>
                  <a:schemeClr val="tx1"/>
                </a:solidFill>
                <a:latin typeface="Heiti SC Light" charset="0"/>
                <a:ea typeface="Heiti SC Light" charset="0"/>
                <a:cs typeface="Heiti SC Light" charset="0"/>
                <a:sym typeface="Heiti SC Light" charset="0"/>
              </a:rPr>
              <a:t>2. Análisis del medio ambiente interno y externo para el diseño de estrategias</a:t>
            </a:r>
          </a:p>
        </p:txBody>
      </p:sp>
      <p:sp>
        <p:nvSpPr>
          <p:cNvPr id="18440" name="AutoShape 8"/>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8BBA856B-9030-4FCB-B1D1-31412976A0C2}" type="slidenum">
              <a:rPr lang="es-ES" sz="1800">
                <a:solidFill>
                  <a:srgbClr val="FFFFFF"/>
                </a:solidFill>
              </a:rPr>
              <a:pPr/>
              <a:t>13</a:t>
            </a:fld>
            <a:endParaRPr lang="es-ES"/>
          </a:p>
        </p:txBody>
      </p:sp>
      <p:pic>
        <p:nvPicPr>
          <p:cNvPr id="32770" name="Picture 2" descr="http://t3.gstatic.com/images?q=tbn:ANd9GcTuFEFHqEf1OSmTZzPX7ImNwBMxsspMrXzbVd3f-x5ZYpp1mHRs"/>
          <p:cNvPicPr>
            <a:picLocks noChangeAspect="1" noChangeArrowheads="1"/>
          </p:cNvPicPr>
          <p:nvPr/>
        </p:nvPicPr>
        <p:blipFill>
          <a:blip r:embed="rId2" cstate="print"/>
          <a:srcRect/>
          <a:stretch>
            <a:fillRect/>
          </a:stretch>
        </p:blipFill>
        <p:spPr bwMode="auto">
          <a:xfrm>
            <a:off x="3190778" y="4732784"/>
            <a:ext cx="5471862" cy="4046243"/>
          </a:xfrm>
          <a:prstGeom prst="rect">
            <a:avLst/>
          </a:prstGeom>
          <a:noFill/>
        </p:spPr>
      </p:pic>
      <p:pic>
        <p:nvPicPr>
          <p:cNvPr id="11"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5400" dirty="0"/>
              <a:t>ANALISIS DEL MEDIO AMBIENTE</a:t>
            </a:r>
          </a:p>
        </p:txBody>
      </p:sp>
      <p:sp>
        <p:nvSpPr>
          <p:cNvPr id="3" name="Marcador de contenido 2"/>
          <p:cNvSpPr>
            <a:spLocks noGrp="1"/>
          </p:cNvSpPr>
          <p:nvPr>
            <p:ph idx="1"/>
          </p:nvPr>
        </p:nvSpPr>
        <p:spPr/>
        <p:txBody>
          <a:bodyPr/>
          <a:lstStyle/>
          <a:p>
            <a:pPr algn="l"/>
            <a:r>
              <a:rPr lang="es-MX" dirty="0"/>
              <a:t>El análisis ambiental busca descubrir información relevante, mejor que información abundante, tiene como propósito calidad más que cantidad</a:t>
            </a:r>
          </a:p>
          <a:p>
            <a:pPr algn="l"/>
            <a:endParaRPr lang="es-MX" dirty="0"/>
          </a:p>
          <a:p>
            <a:pPr algn="l"/>
            <a:r>
              <a:rPr lang="es-MX" dirty="0"/>
              <a:t>La información debe ser traducida de tal forma  que facilite su uso en la formulación estratégica.</a:t>
            </a:r>
          </a:p>
        </p:txBody>
      </p:sp>
    </p:spTree>
    <p:extLst>
      <p:ext uri="{BB962C8B-B14F-4D97-AF65-F5344CB8AC3E}">
        <p14:creationId xmlns:p14="http://schemas.microsoft.com/office/powerpoint/2010/main" val="2995596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5400" dirty="0"/>
              <a:t>FUENTES DE INFORMACION</a:t>
            </a:r>
          </a:p>
        </p:txBody>
      </p:sp>
      <p:sp>
        <p:nvSpPr>
          <p:cNvPr id="3" name="Marcador de contenido 2"/>
          <p:cNvSpPr>
            <a:spLocks noGrp="1"/>
          </p:cNvSpPr>
          <p:nvPr>
            <p:ph idx="1"/>
          </p:nvPr>
        </p:nvSpPr>
        <p:spPr/>
        <p:txBody>
          <a:bodyPr/>
          <a:lstStyle/>
          <a:p>
            <a:pPr marL="571500" indent="-571500" algn="l">
              <a:buFont typeface="Arial" panose="020B0604020202020204" pitchFamily="34" charset="0"/>
              <a:buChar char="•"/>
            </a:pPr>
            <a:r>
              <a:rPr lang="es-MX" dirty="0"/>
              <a:t>Periódicos</a:t>
            </a:r>
          </a:p>
          <a:p>
            <a:pPr marL="571500" indent="-571500" algn="l">
              <a:buFont typeface="Arial" panose="020B0604020202020204" pitchFamily="34" charset="0"/>
              <a:buChar char="•"/>
            </a:pPr>
            <a:r>
              <a:rPr lang="es-MX" dirty="0"/>
              <a:t>Revistas especializadas</a:t>
            </a:r>
          </a:p>
          <a:p>
            <a:pPr marL="571500" indent="-571500" algn="l">
              <a:buFont typeface="Arial" panose="020B0604020202020204" pitchFamily="34" charset="0"/>
              <a:buChar char="•"/>
            </a:pPr>
            <a:r>
              <a:rPr lang="es-MX" dirty="0"/>
              <a:t>Oficinas gubernamentales</a:t>
            </a:r>
          </a:p>
          <a:p>
            <a:pPr marL="571500" indent="-571500" algn="l">
              <a:buFont typeface="Arial" panose="020B0604020202020204" pitchFamily="34" charset="0"/>
              <a:buChar char="•"/>
            </a:pPr>
            <a:r>
              <a:rPr lang="es-MX" dirty="0"/>
              <a:t>Cámaras empresariales</a:t>
            </a:r>
          </a:p>
          <a:p>
            <a:pPr marL="571500" indent="-571500" algn="l">
              <a:buFont typeface="Arial" panose="020B0604020202020204" pitchFamily="34" charset="0"/>
              <a:buChar char="•"/>
            </a:pPr>
            <a:r>
              <a:rPr lang="es-MX" dirty="0"/>
              <a:t>Información promocional de las empresas</a:t>
            </a:r>
          </a:p>
          <a:p>
            <a:pPr marL="571500" indent="-571500" algn="l">
              <a:buFont typeface="Arial" panose="020B0604020202020204" pitchFamily="34" charset="0"/>
              <a:buChar char="•"/>
            </a:pPr>
            <a:r>
              <a:rPr lang="es-MX" dirty="0"/>
              <a:t>Bases de datos de Investigación de mercados</a:t>
            </a:r>
          </a:p>
          <a:p>
            <a:pPr marL="571500" indent="-571500" algn="l">
              <a:buFont typeface="Arial" panose="020B0604020202020204" pitchFamily="34" charset="0"/>
              <a:buChar char="•"/>
            </a:pPr>
            <a:r>
              <a:rPr lang="es-MX" dirty="0"/>
              <a:t>Bases de datos públicas</a:t>
            </a:r>
          </a:p>
        </p:txBody>
      </p:sp>
    </p:spTree>
    <p:extLst>
      <p:ext uri="{BB962C8B-B14F-4D97-AF65-F5344CB8AC3E}">
        <p14:creationId xmlns:p14="http://schemas.microsoft.com/office/powerpoint/2010/main" val="3390648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
          <p:cNvGrpSpPr>
            <a:grpSpLocks/>
          </p:cNvGrpSpPr>
          <p:nvPr/>
        </p:nvGrpSpPr>
        <p:grpSpPr bwMode="auto">
          <a:xfrm>
            <a:off x="10945813" y="330200"/>
            <a:ext cx="2058987" cy="1143000"/>
            <a:chOff x="0" y="0"/>
            <a:chExt cx="163" cy="90"/>
          </a:xfrm>
        </p:grpSpPr>
        <p:sp>
          <p:nvSpPr>
            <p:cNvPr id="19458"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9459"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9460"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9462" name="AutoShape 6"/>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19463" name="AutoShape 7"/>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53C219DB-62DB-47F3-A24C-457673586BCF}" type="slidenum">
              <a:rPr lang="es-ES" sz="1800">
                <a:solidFill>
                  <a:srgbClr val="FFFFFF"/>
                </a:solidFill>
              </a:rPr>
              <a:pPr/>
              <a:t>16</a:t>
            </a:fld>
            <a:endParaRPr lang="es-ES" dirty="0"/>
          </a:p>
        </p:txBody>
      </p:sp>
      <p:sp>
        <p:nvSpPr>
          <p:cNvPr id="10" name="Oval 4"/>
          <p:cNvSpPr>
            <a:spLocks noChangeArrowheads="1"/>
          </p:cNvSpPr>
          <p:nvPr/>
        </p:nvSpPr>
        <p:spPr bwMode="auto">
          <a:xfrm>
            <a:off x="2508392" y="1395307"/>
            <a:ext cx="8089617" cy="7577102"/>
          </a:xfrm>
          <a:prstGeom prst="ellipse">
            <a:avLst/>
          </a:prstGeom>
          <a:noFill/>
          <a:ln w="9525">
            <a:solidFill>
              <a:schemeClr val="tx1"/>
            </a:solidFill>
            <a:round/>
            <a:headEnd/>
            <a:tailEnd/>
          </a:ln>
          <a:effectLst/>
        </p:spPr>
        <p:txBody>
          <a:bodyPr wrap="none" lIns="130046" tIns="65023" rIns="130046" bIns="65023" anchor="ctr"/>
          <a:lstStyle/>
          <a:p>
            <a:endParaRPr lang="es-ES" dirty="0"/>
          </a:p>
        </p:txBody>
      </p:sp>
      <p:sp>
        <p:nvSpPr>
          <p:cNvPr id="11" name="Text Box 5"/>
          <p:cNvSpPr txBox="1">
            <a:spLocks noChangeArrowheads="1"/>
          </p:cNvSpPr>
          <p:nvPr/>
        </p:nvSpPr>
        <p:spPr bwMode="auto">
          <a:xfrm>
            <a:off x="2404534" y="458330"/>
            <a:ext cx="9013049" cy="685314"/>
          </a:xfrm>
          <a:prstGeom prst="rect">
            <a:avLst/>
          </a:prstGeom>
          <a:noFill/>
          <a:ln w="9525">
            <a:noFill/>
            <a:miter lim="800000"/>
            <a:headEnd/>
            <a:tailEnd/>
          </a:ln>
          <a:effectLst/>
        </p:spPr>
        <p:txBody>
          <a:bodyPr lIns="130046" tIns="65023" rIns="130046" bIns="65023">
            <a:spAutoFit/>
          </a:bodyPr>
          <a:lstStyle/>
          <a:p>
            <a:pPr>
              <a:spcBef>
                <a:spcPct val="50000"/>
              </a:spcBef>
            </a:pPr>
            <a:r>
              <a:rPr lang="es-MX" b="1" dirty="0">
                <a:solidFill>
                  <a:schemeClr val="tx1"/>
                </a:solidFill>
              </a:rPr>
              <a:t>EL AMBIENTE ORGANIZACIONAL</a:t>
            </a:r>
            <a:endParaRPr lang="es-ES" b="1" dirty="0">
              <a:solidFill>
                <a:schemeClr val="tx1"/>
              </a:solidFill>
            </a:endParaRPr>
          </a:p>
        </p:txBody>
      </p:sp>
      <p:sp>
        <p:nvSpPr>
          <p:cNvPr id="12" name="Oval 6"/>
          <p:cNvSpPr>
            <a:spLocks noChangeArrowheads="1"/>
          </p:cNvSpPr>
          <p:nvPr/>
        </p:nvSpPr>
        <p:spPr bwMode="auto">
          <a:xfrm>
            <a:off x="3942080" y="2828996"/>
            <a:ext cx="5120640" cy="4711982"/>
          </a:xfrm>
          <a:prstGeom prst="ellipse">
            <a:avLst/>
          </a:prstGeom>
          <a:noFill/>
          <a:ln w="9525">
            <a:solidFill>
              <a:schemeClr val="tx1"/>
            </a:solidFill>
            <a:round/>
            <a:headEnd/>
            <a:tailEnd/>
          </a:ln>
          <a:effectLst/>
        </p:spPr>
        <p:txBody>
          <a:bodyPr wrap="none" lIns="130046" tIns="65023" rIns="130046" bIns="65023" anchor="ctr"/>
          <a:lstStyle/>
          <a:p>
            <a:endParaRPr lang="es-ES" dirty="0"/>
          </a:p>
        </p:txBody>
      </p:sp>
      <p:sp>
        <p:nvSpPr>
          <p:cNvPr id="13" name="Rectangle 7"/>
          <p:cNvSpPr>
            <a:spLocks noChangeArrowheads="1"/>
          </p:cNvSpPr>
          <p:nvPr/>
        </p:nvSpPr>
        <p:spPr bwMode="auto">
          <a:xfrm>
            <a:off x="5068713" y="4057228"/>
            <a:ext cx="2765777" cy="2253262"/>
          </a:xfrm>
          <a:prstGeom prst="rect">
            <a:avLst/>
          </a:prstGeom>
          <a:noFill/>
          <a:ln w="9525">
            <a:solidFill>
              <a:schemeClr val="tx1"/>
            </a:solidFill>
            <a:miter lim="800000"/>
            <a:headEnd/>
            <a:tailEnd/>
          </a:ln>
          <a:effectLst/>
        </p:spPr>
        <p:txBody>
          <a:bodyPr wrap="none" lIns="130046" tIns="65023" rIns="130046" bIns="65023" anchor="ctr"/>
          <a:lstStyle/>
          <a:p>
            <a:endParaRPr lang="es-ES" dirty="0"/>
          </a:p>
        </p:txBody>
      </p:sp>
      <p:sp>
        <p:nvSpPr>
          <p:cNvPr id="14" name="Line 8"/>
          <p:cNvSpPr>
            <a:spLocks noChangeShapeType="1"/>
          </p:cNvSpPr>
          <p:nvPr/>
        </p:nvSpPr>
        <p:spPr bwMode="auto">
          <a:xfrm>
            <a:off x="4350739" y="2009422"/>
            <a:ext cx="717973" cy="1228231"/>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15" name="Line 9"/>
          <p:cNvSpPr>
            <a:spLocks noChangeShapeType="1"/>
          </p:cNvSpPr>
          <p:nvPr/>
        </p:nvSpPr>
        <p:spPr bwMode="auto">
          <a:xfrm flipH="1">
            <a:off x="8037690" y="2111024"/>
            <a:ext cx="819574" cy="1230488"/>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16" name="Line 10"/>
          <p:cNvSpPr>
            <a:spLocks noChangeShapeType="1"/>
          </p:cNvSpPr>
          <p:nvPr/>
        </p:nvSpPr>
        <p:spPr bwMode="auto">
          <a:xfrm>
            <a:off x="8857264" y="6208890"/>
            <a:ext cx="1230488" cy="819574"/>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17" name="Line 12"/>
          <p:cNvSpPr>
            <a:spLocks noChangeShapeType="1"/>
          </p:cNvSpPr>
          <p:nvPr/>
        </p:nvSpPr>
        <p:spPr bwMode="auto">
          <a:xfrm flipH="1">
            <a:off x="3429565" y="6719147"/>
            <a:ext cx="1126630" cy="923432"/>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18" name="Line 13"/>
          <p:cNvSpPr>
            <a:spLocks noChangeShapeType="1"/>
          </p:cNvSpPr>
          <p:nvPr/>
        </p:nvSpPr>
        <p:spPr bwMode="auto">
          <a:xfrm>
            <a:off x="6604001" y="7538721"/>
            <a:ext cx="0" cy="1433688"/>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19" name="Text Box 14"/>
          <p:cNvSpPr txBox="1">
            <a:spLocks noChangeArrowheads="1"/>
          </p:cNvSpPr>
          <p:nvPr/>
        </p:nvSpPr>
        <p:spPr bwMode="auto">
          <a:xfrm>
            <a:off x="5274169" y="1517227"/>
            <a:ext cx="3070578" cy="390596"/>
          </a:xfrm>
          <a:prstGeom prst="rect">
            <a:avLst/>
          </a:prstGeom>
          <a:noFill/>
          <a:ln w="9525">
            <a:noFill/>
            <a:miter lim="800000"/>
            <a:headEnd/>
            <a:tailEnd/>
          </a:ln>
          <a:effectLst/>
        </p:spPr>
        <p:txBody>
          <a:bodyPr lIns="130046" tIns="65023" rIns="130046" bIns="65023">
            <a:spAutoFit/>
          </a:bodyPr>
          <a:lstStyle/>
          <a:p>
            <a:pPr>
              <a:spcBef>
                <a:spcPct val="50000"/>
              </a:spcBef>
            </a:pPr>
            <a:r>
              <a:rPr lang="es-MX" sz="1700" b="1" dirty="0">
                <a:solidFill>
                  <a:schemeClr val="tx1"/>
                </a:solidFill>
              </a:rPr>
              <a:t>AMBIENTE EXTERNO</a:t>
            </a:r>
            <a:endParaRPr lang="es-ES" sz="1700" b="1" dirty="0">
              <a:solidFill>
                <a:schemeClr val="tx1"/>
              </a:solidFill>
            </a:endParaRPr>
          </a:p>
        </p:txBody>
      </p:sp>
      <p:sp>
        <p:nvSpPr>
          <p:cNvPr id="20" name="Text Box 15"/>
          <p:cNvSpPr txBox="1">
            <a:spLocks noChangeArrowheads="1"/>
          </p:cNvSpPr>
          <p:nvPr/>
        </p:nvSpPr>
        <p:spPr bwMode="auto">
          <a:xfrm>
            <a:off x="5682827" y="2111023"/>
            <a:ext cx="2456462" cy="439093"/>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Tecnológico</a:t>
            </a:r>
            <a:endParaRPr lang="es-ES" sz="2000" b="1" dirty="0">
              <a:solidFill>
                <a:schemeClr val="tx1"/>
              </a:solidFill>
            </a:endParaRPr>
          </a:p>
        </p:txBody>
      </p:sp>
      <p:sp>
        <p:nvSpPr>
          <p:cNvPr id="21" name="Text Box 16"/>
          <p:cNvSpPr txBox="1">
            <a:spLocks noChangeArrowheads="1"/>
          </p:cNvSpPr>
          <p:nvPr/>
        </p:nvSpPr>
        <p:spPr bwMode="auto">
          <a:xfrm rot="3188878">
            <a:off x="8131387" y="4067388"/>
            <a:ext cx="2867378" cy="390596"/>
          </a:xfrm>
          <a:prstGeom prst="rect">
            <a:avLst/>
          </a:prstGeom>
          <a:noFill/>
          <a:ln w="9525">
            <a:noFill/>
            <a:miter lim="800000"/>
            <a:headEnd/>
            <a:tailEnd/>
          </a:ln>
          <a:effectLst/>
        </p:spPr>
        <p:txBody>
          <a:bodyPr lIns="130046" tIns="65023" rIns="130046" bIns="65023">
            <a:spAutoFit/>
          </a:bodyPr>
          <a:lstStyle/>
          <a:p>
            <a:pPr>
              <a:spcBef>
                <a:spcPct val="50000"/>
              </a:spcBef>
            </a:pPr>
            <a:r>
              <a:rPr lang="es-MX" sz="1700" b="1" dirty="0">
                <a:solidFill>
                  <a:schemeClr val="tx1"/>
                </a:solidFill>
              </a:rPr>
              <a:t>Sociocultural</a:t>
            </a:r>
            <a:endParaRPr lang="es-ES" sz="1700" b="1" dirty="0">
              <a:solidFill>
                <a:schemeClr val="tx1"/>
              </a:solidFill>
            </a:endParaRPr>
          </a:p>
        </p:txBody>
      </p:sp>
      <p:sp>
        <p:nvSpPr>
          <p:cNvPr id="22" name="Text Box 17"/>
          <p:cNvSpPr txBox="1">
            <a:spLocks noChangeArrowheads="1"/>
          </p:cNvSpPr>
          <p:nvPr/>
        </p:nvSpPr>
        <p:spPr bwMode="auto">
          <a:xfrm rot="-1431847">
            <a:off x="7125547" y="7533662"/>
            <a:ext cx="2354863" cy="439093"/>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Económico</a:t>
            </a:r>
            <a:endParaRPr lang="es-ES" sz="2000" b="1" dirty="0">
              <a:solidFill>
                <a:schemeClr val="tx1"/>
              </a:solidFill>
            </a:endParaRPr>
          </a:p>
        </p:txBody>
      </p:sp>
      <p:sp>
        <p:nvSpPr>
          <p:cNvPr id="23" name="Text Box 18"/>
          <p:cNvSpPr txBox="1">
            <a:spLocks noChangeArrowheads="1"/>
          </p:cNvSpPr>
          <p:nvPr/>
        </p:nvSpPr>
        <p:spPr bwMode="auto">
          <a:xfrm rot="1832944">
            <a:off x="4350739" y="7741378"/>
            <a:ext cx="2343573" cy="439093"/>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Político/legal</a:t>
            </a:r>
            <a:endParaRPr lang="es-ES" sz="2000" b="1" dirty="0">
              <a:solidFill>
                <a:schemeClr val="tx1"/>
              </a:solidFill>
            </a:endParaRPr>
          </a:p>
        </p:txBody>
      </p:sp>
      <p:sp>
        <p:nvSpPr>
          <p:cNvPr id="24" name="Text Box 19"/>
          <p:cNvSpPr txBox="1">
            <a:spLocks noChangeArrowheads="1"/>
          </p:cNvSpPr>
          <p:nvPr/>
        </p:nvSpPr>
        <p:spPr bwMode="auto">
          <a:xfrm rot="16790795">
            <a:off x="2088445" y="4566942"/>
            <a:ext cx="2456462" cy="439093"/>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Internacional</a:t>
            </a:r>
            <a:endParaRPr lang="es-ES" sz="2000" b="1" dirty="0">
              <a:solidFill>
                <a:schemeClr val="tx1"/>
              </a:solidFill>
            </a:endParaRPr>
          </a:p>
        </p:txBody>
      </p:sp>
      <p:sp>
        <p:nvSpPr>
          <p:cNvPr id="25" name="Text Box 20"/>
          <p:cNvSpPr txBox="1">
            <a:spLocks noChangeArrowheads="1"/>
          </p:cNvSpPr>
          <p:nvPr/>
        </p:nvSpPr>
        <p:spPr bwMode="auto">
          <a:xfrm>
            <a:off x="4967112" y="3052516"/>
            <a:ext cx="3276036" cy="390596"/>
          </a:xfrm>
          <a:prstGeom prst="rect">
            <a:avLst/>
          </a:prstGeom>
          <a:noFill/>
          <a:ln w="9525">
            <a:noFill/>
            <a:miter lim="800000"/>
            <a:headEnd/>
            <a:tailEnd/>
          </a:ln>
          <a:effectLst/>
        </p:spPr>
        <p:txBody>
          <a:bodyPr lIns="130046" tIns="65023" rIns="130046" bIns="65023">
            <a:spAutoFit/>
          </a:bodyPr>
          <a:lstStyle/>
          <a:p>
            <a:pPr>
              <a:spcBef>
                <a:spcPct val="50000"/>
              </a:spcBef>
            </a:pPr>
            <a:r>
              <a:rPr lang="es-MX" sz="1700" b="1" dirty="0">
                <a:solidFill>
                  <a:schemeClr val="tx1"/>
                </a:solidFill>
              </a:rPr>
              <a:t>AMBIENTE FUNCIONAL</a:t>
            </a:r>
            <a:endParaRPr lang="es-ES" sz="1700" b="1" dirty="0">
              <a:solidFill>
                <a:schemeClr val="tx1"/>
              </a:solidFill>
            </a:endParaRPr>
          </a:p>
        </p:txBody>
      </p:sp>
      <p:sp>
        <p:nvSpPr>
          <p:cNvPr id="26" name="Text Box 21"/>
          <p:cNvSpPr txBox="1">
            <a:spLocks noChangeArrowheads="1"/>
          </p:cNvSpPr>
          <p:nvPr/>
        </p:nvSpPr>
        <p:spPr bwMode="auto">
          <a:xfrm>
            <a:off x="5682828" y="3544711"/>
            <a:ext cx="1743004" cy="439093"/>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Clientes</a:t>
            </a:r>
            <a:endParaRPr lang="es-ES" sz="2000" b="1" dirty="0">
              <a:solidFill>
                <a:schemeClr val="tx1"/>
              </a:solidFill>
            </a:endParaRPr>
          </a:p>
        </p:txBody>
      </p:sp>
      <p:sp>
        <p:nvSpPr>
          <p:cNvPr id="27" name="Line 22"/>
          <p:cNvSpPr>
            <a:spLocks noChangeShapeType="1"/>
          </p:cNvSpPr>
          <p:nvPr/>
        </p:nvSpPr>
        <p:spPr bwMode="auto">
          <a:xfrm>
            <a:off x="4863254" y="3443112"/>
            <a:ext cx="512516" cy="614116"/>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28" name="Line 23"/>
          <p:cNvSpPr>
            <a:spLocks noChangeShapeType="1"/>
          </p:cNvSpPr>
          <p:nvPr/>
        </p:nvSpPr>
        <p:spPr bwMode="auto">
          <a:xfrm flipH="1">
            <a:off x="7527431" y="3237654"/>
            <a:ext cx="408658" cy="819574"/>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29" name="Line 24"/>
          <p:cNvSpPr>
            <a:spLocks noChangeShapeType="1"/>
          </p:cNvSpPr>
          <p:nvPr/>
        </p:nvSpPr>
        <p:spPr bwMode="auto">
          <a:xfrm>
            <a:off x="7527431" y="6310490"/>
            <a:ext cx="614116" cy="717973"/>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30" name="Line 25"/>
          <p:cNvSpPr>
            <a:spLocks noChangeShapeType="1"/>
          </p:cNvSpPr>
          <p:nvPr/>
        </p:nvSpPr>
        <p:spPr bwMode="auto">
          <a:xfrm flipH="1">
            <a:off x="4863254" y="6310490"/>
            <a:ext cx="512516" cy="717973"/>
          </a:xfrm>
          <a:prstGeom prst="line">
            <a:avLst/>
          </a:prstGeom>
          <a:noFill/>
          <a:ln w="9525">
            <a:solidFill>
              <a:schemeClr val="tx1"/>
            </a:solidFill>
            <a:round/>
            <a:headEnd/>
            <a:tailEnd/>
          </a:ln>
          <a:effectLst/>
        </p:spPr>
        <p:txBody>
          <a:bodyPr lIns="130046" tIns="65023" rIns="130046" bIns="65023"/>
          <a:lstStyle/>
          <a:p>
            <a:endParaRPr lang="es-ES" dirty="0"/>
          </a:p>
        </p:txBody>
      </p:sp>
      <p:sp>
        <p:nvSpPr>
          <p:cNvPr id="31" name="Text Box 26"/>
          <p:cNvSpPr txBox="1">
            <a:spLocks noChangeArrowheads="1"/>
          </p:cNvSpPr>
          <p:nvPr/>
        </p:nvSpPr>
        <p:spPr bwMode="auto">
          <a:xfrm rot="5400000">
            <a:off x="7151511" y="4993602"/>
            <a:ext cx="2354863" cy="685314"/>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Competidores</a:t>
            </a:r>
            <a:r>
              <a:rPr lang="es-MX" dirty="0">
                <a:solidFill>
                  <a:schemeClr val="tx1"/>
                </a:solidFill>
              </a:rPr>
              <a:t> </a:t>
            </a:r>
            <a:endParaRPr lang="es-ES" dirty="0">
              <a:solidFill>
                <a:schemeClr val="tx1"/>
              </a:solidFill>
            </a:endParaRPr>
          </a:p>
        </p:txBody>
      </p:sp>
      <p:sp>
        <p:nvSpPr>
          <p:cNvPr id="32" name="Text Box 27"/>
          <p:cNvSpPr txBox="1">
            <a:spLocks noChangeArrowheads="1"/>
          </p:cNvSpPr>
          <p:nvPr/>
        </p:nvSpPr>
        <p:spPr bwMode="auto">
          <a:xfrm rot="16200000">
            <a:off x="3395698" y="4502009"/>
            <a:ext cx="2357120" cy="650240"/>
          </a:xfrm>
          <a:prstGeom prst="rect">
            <a:avLst/>
          </a:prstGeom>
          <a:noFill/>
          <a:ln w="9525">
            <a:noFill/>
            <a:miter lim="800000"/>
            <a:headEnd/>
            <a:tailEnd/>
          </a:ln>
          <a:effectLst/>
        </p:spPr>
        <p:txBody>
          <a:bodyPr lIns="130046" tIns="65023" rIns="130046" bIns="65023">
            <a:spAutoFit/>
          </a:bodyPr>
          <a:lstStyle/>
          <a:p>
            <a:pPr>
              <a:spcBef>
                <a:spcPct val="50000"/>
              </a:spcBef>
            </a:pPr>
            <a:r>
              <a:rPr lang="es-MX" sz="1700" b="1" dirty="0">
                <a:solidFill>
                  <a:schemeClr val="tx1"/>
                </a:solidFill>
              </a:rPr>
              <a:t>Mercado de mano de obra</a:t>
            </a:r>
            <a:endParaRPr lang="es-ES" sz="1700" b="1" dirty="0">
              <a:solidFill>
                <a:schemeClr val="tx1"/>
              </a:solidFill>
            </a:endParaRPr>
          </a:p>
        </p:txBody>
      </p:sp>
      <p:sp>
        <p:nvSpPr>
          <p:cNvPr id="33" name="Text Box 28"/>
          <p:cNvSpPr txBox="1">
            <a:spLocks noChangeArrowheads="1"/>
          </p:cNvSpPr>
          <p:nvPr/>
        </p:nvSpPr>
        <p:spPr bwMode="auto">
          <a:xfrm>
            <a:off x="5581227" y="6515947"/>
            <a:ext cx="2149404" cy="685314"/>
          </a:xfrm>
          <a:prstGeom prst="rect">
            <a:avLst/>
          </a:prstGeom>
          <a:noFill/>
          <a:ln w="9525">
            <a:noFill/>
            <a:miter lim="800000"/>
            <a:headEnd/>
            <a:tailEnd/>
          </a:ln>
          <a:effectLst/>
        </p:spPr>
        <p:txBody>
          <a:bodyPr lIns="130046" tIns="65023" rIns="130046" bIns="65023">
            <a:spAutoFit/>
          </a:bodyPr>
          <a:lstStyle/>
          <a:p>
            <a:pPr>
              <a:spcBef>
                <a:spcPct val="50000"/>
              </a:spcBef>
            </a:pPr>
            <a:r>
              <a:rPr lang="es-MX" sz="2000" b="1" dirty="0">
                <a:solidFill>
                  <a:schemeClr val="tx1"/>
                </a:solidFill>
              </a:rPr>
              <a:t>Proveedores</a:t>
            </a:r>
            <a:r>
              <a:rPr lang="es-MX" dirty="0">
                <a:solidFill>
                  <a:schemeClr val="tx1"/>
                </a:solidFill>
              </a:rPr>
              <a:t> </a:t>
            </a:r>
            <a:endParaRPr lang="es-ES" dirty="0">
              <a:solidFill>
                <a:schemeClr val="tx1"/>
              </a:solidFill>
            </a:endParaRPr>
          </a:p>
        </p:txBody>
      </p:sp>
      <p:sp>
        <p:nvSpPr>
          <p:cNvPr id="34" name="Text Box 29"/>
          <p:cNvSpPr txBox="1">
            <a:spLocks noChangeArrowheads="1"/>
          </p:cNvSpPr>
          <p:nvPr/>
        </p:nvSpPr>
        <p:spPr bwMode="auto">
          <a:xfrm>
            <a:off x="5170312" y="4364285"/>
            <a:ext cx="2867378" cy="1639421"/>
          </a:xfrm>
          <a:prstGeom prst="rect">
            <a:avLst/>
          </a:prstGeom>
          <a:noFill/>
          <a:ln w="9525">
            <a:noFill/>
            <a:miter lim="800000"/>
            <a:headEnd/>
            <a:tailEnd/>
          </a:ln>
          <a:effectLst/>
        </p:spPr>
        <p:txBody>
          <a:bodyPr lIns="130046" tIns="65023" rIns="130046" bIns="65023">
            <a:spAutoFit/>
          </a:bodyPr>
          <a:lstStyle/>
          <a:p>
            <a:pPr>
              <a:spcBef>
                <a:spcPct val="50000"/>
              </a:spcBef>
            </a:pPr>
            <a:r>
              <a:rPr lang="es-MX" sz="1700" b="1" dirty="0">
                <a:solidFill>
                  <a:schemeClr val="tx1"/>
                </a:solidFill>
              </a:rPr>
              <a:t>Ambiente interno</a:t>
            </a:r>
          </a:p>
          <a:p>
            <a:pPr>
              <a:spcBef>
                <a:spcPct val="50000"/>
              </a:spcBef>
              <a:buFontTx/>
              <a:buChar char="•"/>
            </a:pPr>
            <a:r>
              <a:rPr lang="es-MX" sz="1700" b="1" dirty="0">
                <a:solidFill>
                  <a:schemeClr val="tx1"/>
                </a:solidFill>
              </a:rPr>
              <a:t>Empleados</a:t>
            </a:r>
          </a:p>
          <a:p>
            <a:pPr>
              <a:spcBef>
                <a:spcPct val="50000"/>
              </a:spcBef>
              <a:buFontTx/>
              <a:buChar char="•"/>
            </a:pPr>
            <a:r>
              <a:rPr lang="es-MX" sz="1700" b="1" dirty="0">
                <a:solidFill>
                  <a:schemeClr val="tx1"/>
                </a:solidFill>
              </a:rPr>
              <a:t>Cultura</a:t>
            </a:r>
          </a:p>
          <a:p>
            <a:pPr>
              <a:spcBef>
                <a:spcPct val="50000"/>
              </a:spcBef>
              <a:buFontTx/>
              <a:buChar char="•"/>
            </a:pPr>
            <a:r>
              <a:rPr lang="es-MX" sz="1700" b="1" dirty="0">
                <a:solidFill>
                  <a:schemeClr val="tx1"/>
                </a:solidFill>
              </a:rPr>
              <a:t>Administración</a:t>
            </a:r>
            <a:r>
              <a:rPr lang="es-MX" sz="2000" b="1" dirty="0">
                <a:solidFill>
                  <a:schemeClr val="tx1"/>
                </a:solidFill>
              </a:rPr>
              <a:t> </a:t>
            </a:r>
            <a:endParaRPr lang="es-ES" sz="2000" b="1" dirty="0">
              <a:solidFill>
                <a:schemeClr val="tx1"/>
              </a:solidFill>
            </a:endParaRPr>
          </a:p>
        </p:txBody>
      </p:sp>
      <p:pic>
        <p:nvPicPr>
          <p:cNvPr id="35" name="Picture 30" descr="logo FCA"/>
          <p:cNvPicPr>
            <a:picLocks noChangeAspect="1" noChangeArrowheads="1"/>
          </p:cNvPicPr>
          <p:nvPr/>
        </p:nvPicPr>
        <p:blipFill>
          <a:blip r:embed="rId2"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650240" y="390597"/>
            <a:ext cx="11704320" cy="697653"/>
          </a:xfrm>
        </p:spPr>
        <p:txBody>
          <a:bodyPr/>
          <a:lstStyle/>
          <a:p>
            <a:r>
              <a:rPr lang="es-MX" altLang="es-MX" sz="4551" b="1" dirty="0">
                <a:solidFill>
                  <a:schemeClr val="tx1"/>
                </a:solidFill>
              </a:rPr>
              <a:t>EL AMBIENTE EXTERNO</a:t>
            </a:r>
            <a:endParaRPr lang="es-ES" altLang="es-MX" sz="4551" b="1" dirty="0">
              <a:solidFill>
                <a:schemeClr val="tx1"/>
              </a:solidFill>
            </a:endParaRPr>
          </a:p>
        </p:txBody>
      </p:sp>
      <p:sp>
        <p:nvSpPr>
          <p:cNvPr id="113667" name="Rectangle 3"/>
          <p:cNvSpPr>
            <a:spLocks noGrp="1" noChangeArrowheads="1"/>
          </p:cNvSpPr>
          <p:nvPr>
            <p:ph type="body" idx="1"/>
          </p:nvPr>
        </p:nvSpPr>
        <p:spPr>
          <a:xfrm>
            <a:off x="650240" y="1395307"/>
            <a:ext cx="11704320" cy="7317458"/>
          </a:xfrm>
        </p:spPr>
        <p:txBody>
          <a:bodyPr/>
          <a:lstStyle/>
          <a:p>
            <a:pPr marL="457200" indent="-457200" algn="just">
              <a:buFont typeface="Arial" panose="020B0604020202020204" pitchFamily="34" charset="0"/>
              <a:buChar char="•"/>
            </a:pPr>
            <a:r>
              <a:rPr lang="es-MX" altLang="es-MX" sz="2800" b="1" i="1" u="sng" dirty="0">
                <a:solidFill>
                  <a:schemeClr val="tx1"/>
                </a:solidFill>
                <a:latin typeface="Verdana" panose="020B0604030504040204" pitchFamily="34" charset="0"/>
              </a:rPr>
              <a:t>Internacional:</a:t>
            </a:r>
            <a:r>
              <a:rPr lang="es-MX" altLang="es-MX" sz="2800" dirty="0">
                <a:solidFill>
                  <a:schemeClr val="tx1"/>
                </a:solidFill>
                <a:latin typeface="Verdana" panose="020B0604030504040204" pitchFamily="34" charset="0"/>
              </a:rPr>
              <a:t> ambiente externo que representa eventos que se originan en países extranjeros, así como oportunidades para las compañías en otros países.</a:t>
            </a:r>
          </a:p>
          <a:p>
            <a:pPr marL="457200" indent="-457200" algn="just">
              <a:buFont typeface="Arial" panose="020B0604020202020204" pitchFamily="34" charset="0"/>
              <a:buChar char="•"/>
            </a:pPr>
            <a:endParaRPr lang="es-MX" altLang="es-MX" sz="2800" dirty="0">
              <a:solidFill>
                <a:schemeClr val="tx1"/>
              </a:solidFill>
              <a:latin typeface="Verdana" panose="020B0604030504040204" pitchFamily="34" charset="0"/>
            </a:endParaRPr>
          </a:p>
          <a:p>
            <a:pPr marL="457200" indent="-457200" algn="just">
              <a:buFont typeface="Arial" panose="020B0604020202020204" pitchFamily="34" charset="0"/>
              <a:buChar char="•"/>
            </a:pPr>
            <a:r>
              <a:rPr lang="es-MX" altLang="es-MX" sz="2800" b="1" i="1" u="sng" dirty="0">
                <a:solidFill>
                  <a:schemeClr val="tx1"/>
                </a:solidFill>
                <a:latin typeface="Verdana" panose="020B0604030504040204" pitchFamily="34" charset="0"/>
              </a:rPr>
              <a:t>Tecnológico:</a:t>
            </a:r>
            <a:r>
              <a:rPr lang="es-MX" altLang="es-MX" sz="2800" dirty="0">
                <a:solidFill>
                  <a:schemeClr val="tx1"/>
                </a:solidFill>
                <a:latin typeface="Verdana" panose="020B0604030504040204" pitchFamily="34" charset="0"/>
              </a:rPr>
              <a:t> dimensión que incluye los progresos científicos y tecnológicos en una industria especifica, así como en la sociedad a gran escala.</a:t>
            </a:r>
          </a:p>
          <a:p>
            <a:pPr marL="457200" indent="-457200" algn="just">
              <a:buFont typeface="Arial" panose="020B0604020202020204" pitchFamily="34" charset="0"/>
              <a:buChar char="•"/>
            </a:pPr>
            <a:endParaRPr lang="es-MX" altLang="es-MX" sz="2800" dirty="0">
              <a:solidFill>
                <a:schemeClr val="tx1"/>
              </a:solidFill>
              <a:latin typeface="Verdana" panose="020B0604030504040204" pitchFamily="34" charset="0"/>
            </a:endParaRPr>
          </a:p>
          <a:p>
            <a:pPr marL="457200" indent="-457200" algn="just">
              <a:buFont typeface="Arial" panose="020B0604020202020204" pitchFamily="34" charset="0"/>
              <a:buChar char="•"/>
            </a:pPr>
            <a:r>
              <a:rPr lang="es-MX" altLang="es-MX" sz="2800" b="1" i="1" u="sng" dirty="0">
                <a:solidFill>
                  <a:schemeClr val="tx1"/>
                </a:solidFill>
                <a:latin typeface="Verdana" panose="020B0604030504040204" pitchFamily="34" charset="0"/>
              </a:rPr>
              <a:t>Sociocultural:</a:t>
            </a:r>
            <a:r>
              <a:rPr lang="es-MX" altLang="es-MX" sz="2800" dirty="0">
                <a:solidFill>
                  <a:schemeClr val="tx1"/>
                </a:solidFill>
                <a:latin typeface="Verdana" panose="020B0604030504040204" pitchFamily="34" charset="0"/>
              </a:rPr>
              <a:t> representa las características demográficas, normas, costumbres y valores de la población dentro de los cuales opera una organización.</a:t>
            </a:r>
          </a:p>
          <a:p>
            <a:pPr marL="457200" indent="-457200" algn="just">
              <a:buFont typeface="Arial" panose="020B0604020202020204" pitchFamily="34" charset="0"/>
              <a:buChar char="•"/>
            </a:pPr>
            <a:endParaRPr lang="es-MX" altLang="es-MX" sz="2800" dirty="0">
              <a:solidFill>
                <a:schemeClr val="tx1"/>
              </a:solidFill>
              <a:latin typeface="Verdana" panose="020B0604030504040204" pitchFamily="34" charset="0"/>
            </a:endParaRPr>
          </a:p>
          <a:p>
            <a:pPr marL="457200" indent="-457200" algn="just">
              <a:buFont typeface="Arial" panose="020B0604020202020204" pitchFamily="34" charset="0"/>
              <a:buChar char="•"/>
            </a:pPr>
            <a:r>
              <a:rPr lang="es-MX" altLang="es-MX" sz="2800" b="1" i="1" u="sng" dirty="0">
                <a:solidFill>
                  <a:schemeClr val="tx1"/>
                </a:solidFill>
                <a:latin typeface="Verdana" panose="020B0604030504040204" pitchFamily="34" charset="0"/>
              </a:rPr>
              <a:t>Económico:</a:t>
            </a:r>
            <a:r>
              <a:rPr lang="es-MX" altLang="es-MX" sz="2800" dirty="0">
                <a:solidFill>
                  <a:schemeClr val="tx1"/>
                </a:solidFill>
                <a:latin typeface="Verdana" panose="020B0604030504040204" pitchFamily="34" charset="0"/>
              </a:rPr>
              <a:t> dimensión que representa la salud económica general del país o región donde opera la organización.</a:t>
            </a:r>
          </a:p>
          <a:p>
            <a:pPr marL="457200" indent="-457200" algn="just">
              <a:buFont typeface="Arial" panose="020B0604020202020204" pitchFamily="34" charset="0"/>
              <a:buChar char="•"/>
            </a:pPr>
            <a:endParaRPr lang="es-MX" altLang="es-MX" sz="2800" dirty="0">
              <a:solidFill>
                <a:schemeClr val="tx1"/>
              </a:solidFill>
              <a:latin typeface="Verdana" panose="020B0604030504040204" pitchFamily="34" charset="0"/>
            </a:endParaRPr>
          </a:p>
          <a:p>
            <a:pPr marL="457200" indent="-457200" algn="just">
              <a:buFont typeface="Arial" panose="020B0604020202020204" pitchFamily="34" charset="0"/>
              <a:buChar char="•"/>
            </a:pPr>
            <a:r>
              <a:rPr lang="es-MX" altLang="es-MX" sz="2800" b="1" i="1" u="sng" dirty="0">
                <a:solidFill>
                  <a:schemeClr val="tx1"/>
                </a:solidFill>
                <a:latin typeface="Verdana" panose="020B0604030504040204" pitchFamily="34" charset="0"/>
              </a:rPr>
              <a:t>Político/legal:</a:t>
            </a:r>
            <a:r>
              <a:rPr lang="es-MX" altLang="es-MX" sz="2800" dirty="0">
                <a:solidFill>
                  <a:schemeClr val="tx1"/>
                </a:solidFill>
                <a:latin typeface="Verdana" panose="020B0604030504040204" pitchFamily="34" charset="0"/>
              </a:rPr>
              <a:t> dimensión que incluye las disposiciones gubernamentales y las actividades políticas a nivel federal, estatal y local que han sido creadas para influir en el comportamiento de las organizaciones.</a:t>
            </a:r>
            <a:endParaRPr lang="es-ES" altLang="es-MX" sz="2800" dirty="0">
              <a:solidFill>
                <a:schemeClr val="tx1"/>
              </a:solidFill>
              <a:latin typeface="Verdana" panose="020B0604030504040204" pitchFamily="34" charset="0"/>
            </a:endParaRPr>
          </a:p>
        </p:txBody>
      </p:sp>
      <p:pic>
        <p:nvPicPr>
          <p:cNvPr id="113668" name="Picture 4" descr="logo FC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8924" y="8051235"/>
            <a:ext cx="1230490" cy="1230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285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wheel(1)">
                                      <p:cBhvr>
                                        <p:cTn id="7" dur="2000"/>
                                        <p:tgtEl>
                                          <p:spTgt spid="113667">
                                            <p:txEl>
                                              <p:pRg st="0" end="0"/>
                                            </p:txEl>
                                          </p:spTgt>
                                        </p:tgtEl>
                                      </p:cBhvr>
                                    </p:animEffect>
                                  </p:childTnLst>
                                  <p:subTnLst>
                                    <p:animClr clrSpc="rgb" dir="cw">
                                      <p:cBhvr override="childStyle">
                                        <p:cTn dur="1" fill="hold" display="0" masterRel="nextClick" afterEffect="1"/>
                                        <p:tgtEl>
                                          <p:spTgt spid="113667">
                                            <p:txEl>
                                              <p:pRg st="0" end="0"/>
                                            </p:txEl>
                                          </p:spTgt>
                                        </p:tgtEl>
                                        <p:attrNameLst>
                                          <p:attrName>ppt_c</p:attrName>
                                        </p:attrNameLst>
                                      </p:cBhvr>
                                      <p:to>
                                        <a:schemeClr val="bg2"/>
                                      </p:to>
                                    </p:animClr>
                                  </p:subTnLst>
                                </p:cTn>
                              </p:par>
                              <p:par>
                                <p:cTn id="8" presetID="21" presetClass="entr" presetSubtype="1" fill="hold" grpId="0" nodeType="withEffect">
                                  <p:stCondLst>
                                    <p:cond delay="0"/>
                                  </p:stCondLst>
                                  <p:childTnLst>
                                    <p:set>
                                      <p:cBhvr>
                                        <p:cTn id="9" dur="1" fill="hold">
                                          <p:stCondLst>
                                            <p:cond delay="0"/>
                                          </p:stCondLst>
                                        </p:cTn>
                                        <p:tgtEl>
                                          <p:spTgt spid="113667">
                                            <p:txEl>
                                              <p:pRg st="2" end="2"/>
                                            </p:txEl>
                                          </p:spTgt>
                                        </p:tgtEl>
                                        <p:attrNameLst>
                                          <p:attrName>style.visibility</p:attrName>
                                        </p:attrNameLst>
                                      </p:cBhvr>
                                      <p:to>
                                        <p:strVal val="visible"/>
                                      </p:to>
                                    </p:set>
                                    <p:animEffect transition="in" filter="wheel(1)">
                                      <p:cBhvr>
                                        <p:cTn id="10" dur="2000"/>
                                        <p:tgtEl>
                                          <p:spTgt spid="113667">
                                            <p:txEl>
                                              <p:pRg st="2" end="2"/>
                                            </p:txEl>
                                          </p:spTgt>
                                        </p:tgtEl>
                                      </p:cBhvr>
                                    </p:animEffect>
                                  </p:childTnLst>
                                  <p:subTnLst>
                                    <p:animClr clrSpc="rgb" dir="cw">
                                      <p:cBhvr override="childStyle">
                                        <p:cTn dur="1" fill="hold" display="0" masterRel="nextClick" afterEffect="1"/>
                                        <p:tgtEl>
                                          <p:spTgt spid="113667">
                                            <p:txEl>
                                              <p:pRg st="2" end="2"/>
                                            </p:txEl>
                                          </p:spTgt>
                                        </p:tgtEl>
                                        <p:attrNameLst>
                                          <p:attrName>ppt_c</p:attrName>
                                        </p:attrNameLst>
                                      </p:cBhvr>
                                      <p:to>
                                        <a:schemeClr val="bg2"/>
                                      </p:to>
                                    </p:animClr>
                                  </p:subTnLst>
                                </p:cTn>
                              </p:par>
                              <p:par>
                                <p:cTn id="11" presetID="21" presetClass="entr" presetSubtype="1" fill="hold" grpId="0" nodeType="withEffect">
                                  <p:stCondLst>
                                    <p:cond delay="0"/>
                                  </p:stCondLst>
                                  <p:childTnLst>
                                    <p:set>
                                      <p:cBhvr>
                                        <p:cTn id="12" dur="1" fill="hold">
                                          <p:stCondLst>
                                            <p:cond delay="0"/>
                                          </p:stCondLst>
                                        </p:cTn>
                                        <p:tgtEl>
                                          <p:spTgt spid="113667">
                                            <p:txEl>
                                              <p:pRg st="4" end="4"/>
                                            </p:txEl>
                                          </p:spTgt>
                                        </p:tgtEl>
                                        <p:attrNameLst>
                                          <p:attrName>style.visibility</p:attrName>
                                        </p:attrNameLst>
                                      </p:cBhvr>
                                      <p:to>
                                        <p:strVal val="visible"/>
                                      </p:to>
                                    </p:set>
                                    <p:animEffect transition="in" filter="wheel(1)">
                                      <p:cBhvr>
                                        <p:cTn id="13" dur="2000"/>
                                        <p:tgtEl>
                                          <p:spTgt spid="113667">
                                            <p:txEl>
                                              <p:pRg st="4" end="4"/>
                                            </p:txEl>
                                          </p:spTgt>
                                        </p:tgtEl>
                                      </p:cBhvr>
                                    </p:animEffect>
                                  </p:childTnLst>
                                  <p:subTnLst>
                                    <p:animClr clrSpc="rgb" dir="cw">
                                      <p:cBhvr override="childStyle">
                                        <p:cTn dur="1" fill="hold" display="0" masterRel="nextClick" afterEffect="1"/>
                                        <p:tgtEl>
                                          <p:spTgt spid="113667">
                                            <p:txEl>
                                              <p:pRg st="4" end="4"/>
                                            </p:txEl>
                                          </p:spTgt>
                                        </p:tgtEl>
                                        <p:attrNameLst>
                                          <p:attrName>ppt_c</p:attrName>
                                        </p:attrNameLst>
                                      </p:cBhvr>
                                      <p:to>
                                        <a:schemeClr val="bg2"/>
                                      </p:to>
                                    </p:animClr>
                                  </p:subTnLst>
                                </p:cTn>
                              </p:par>
                              <p:par>
                                <p:cTn id="14" presetID="21" presetClass="entr" presetSubtype="1" fill="hold" grpId="0" nodeType="withEffect">
                                  <p:stCondLst>
                                    <p:cond delay="0"/>
                                  </p:stCondLst>
                                  <p:childTnLst>
                                    <p:set>
                                      <p:cBhvr>
                                        <p:cTn id="15" dur="1" fill="hold">
                                          <p:stCondLst>
                                            <p:cond delay="0"/>
                                          </p:stCondLst>
                                        </p:cTn>
                                        <p:tgtEl>
                                          <p:spTgt spid="113667">
                                            <p:txEl>
                                              <p:pRg st="6" end="6"/>
                                            </p:txEl>
                                          </p:spTgt>
                                        </p:tgtEl>
                                        <p:attrNameLst>
                                          <p:attrName>style.visibility</p:attrName>
                                        </p:attrNameLst>
                                      </p:cBhvr>
                                      <p:to>
                                        <p:strVal val="visible"/>
                                      </p:to>
                                    </p:set>
                                    <p:animEffect transition="in" filter="wheel(1)">
                                      <p:cBhvr>
                                        <p:cTn id="16" dur="2000"/>
                                        <p:tgtEl>
                                          <p:spTgt spid="113667">
                                            <p:txEl>
                                              <p:pRg st="6" end="6"/>
                                            </p:txEl>
                                          </p:spTgt>
                                        </p:tgtEl>
                                      </p:cBhvr>
                                    </p:animEffect>
                                  </p:childTnLst>
                                  <p:subTnLst>
                                    <p:animClr clrSpc="rgb" dir="cw">
                                      <p:cBhvr override="childStyle">
                                        <p:cTn dur="1" fill="hold" display="0" masterRel="nextClick" afterEffect="1"/>
                                        <p:tgtEl>
                                          <p:spTgt spid="113667">
                                            <p:txEl>
                                              <p:pRg st="6" end="6"/>
                                            </p:txEl>
                                          </p:spTgt>
                                        </p:tgtEl>
                                        <p:attrNameLst>
                                          <p:attrName>ppt_c</p:attrName>
                                        </p:attrNameLst>
                                      </p:cBhvr>
                                      <p:to>
                                        <a:schemeClr val="bg2"/>
                                      </p:to>
                                    </p:animClr>
                                  </p:subTnLst>
                                </p:cTn>
                              </p:par>
                              <p:par>
                                <p:cTn id="17" presetID="21" presetClass="entr" presetSubtype="1" fill="hold" grpId="0" nodeType="withEffect">
                                  <p:stCondLst>
                                    <p:cond delay="0"/>
                                  </p:stCondLst>
                                  <p:childTnLst>
                                    <p:set>
                                      <p:cBhvr>
                                        <p:cTn id="18" dur="1" fill="hold">
                                          <p:stCondLst>
                                            <p:cond delay="0"/>
                                          </p:stCondLst>
                                        </p:cTn>
                                        <p:tgtEl>
                                          <p:spTgt spid="113667">
                                            <p:txEl>
                                              <p:pRg st="8" end="8"/>
                                            </p:txEl>
                                          </p:spTgt>
                                        </p:tgtEl>
                                        <p:attrNameLst>
                                          <p:attrName>style.visibility</p:attrName>
                                        </p:attrNameLst>
                                      </p:cBhvr>
                                      <p:to>
                                        <p:strVal val="visible"/>
                                      </p:to>
                                    </p:set>
                                    <p:animEffect transition="in" filter="wheel(1)">
                                      <p:cBhvr>
                                        <p:cTn id="19" dur="2000"/>
                                        <p:tgtEl>
                                          <p:spTgt spid="113667">
                                            <p:txEl>
                                              <p:pRg st="8" end="8"/>
                                            </p:txEl>
                                          </p:spTgt>
                                        </p:tgtEl>
                                      </p:cBhvr>
                                    </p:animEffect>
                                  </p:childTnLst>
                                  <p:subTnLst>
                                    <p:animClr clrSpc="rgb" dir="cw">
                                      <p:cBhvr override="childStyle">
                                        <p:cTn dur="1" fill="hold" display="0" masterRel="nextClick" afterEffect="1"/>
                                        <p:tgtEl>
                                          <p:spTgt spid="113667">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AutoShape 3"/>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A9B99AB0-2CDC-47B1-9D2A-1B4B3B135BB4}" type="slidenum">
              <a:rPr lang="es-ES" sz="1800">
                <a:solidFill>
                  <a:srgbClr val="FFFFFF"/>
                </a:solidFill>
              </a:rPr>
              <a:pPr/>
              <a:t>18</a:t>
            </a:fld>
            <a:endParaRPr lang="es-ES" dirty="0"/>
          </a:p>
        </p:txBody>
      </p:sp>
      <p:sp>
        <p:nvSpPr>
          <p:cNvPr id="5" name="4 Rectángulo"/>
          <p:cNvSpPr/>
          <p:nvPr/>
        </p:nvSpPr>
        <p:spPr>
          <a:xfrm>
            <a:off x="741760" y="2500536"/>
            <a:ext cx="11449272" cy="5509200"/>
          </a:xfrm>
          <a:prstGeom prst="rect">
            <a:avLst/>
          </a:prstGeom>
        </p:spPr>
        <p:txBody>
          <a:bodyPr wrap="square">
            <a:spAutoFit/>
          </a:bodyPr>
          <a:lstStyle/>
          <a:p>
            <a:pPr algn="just"/>
            <a:r>
              <a:rPr lang="es-MX" sz="3200" b="1" i="1" u="sng" dirty="0">
                <a:solidFill>
                  <a:schemeClr val="tx1"/>
                </a:solidFill>
                <a:latin typeface="Verdana" pitchFamily="34" charset="0"/>
              </a:rPr>
              <a:t>Clientes:</a:t>
            </a:r>
            <a:r>
              <a:rPr lang="es-MX" sz="3200" dirty="0">
                <a:solidFill>
                  <a:schemeClr val="tx1"/>
                </a:solidFill>
                <a:latin typeface="Verdana" pitchFamily="34" charset="0"/>
              </a:rPr>
              <a:t> personas y organizaciones que adquieren bienes o servicios de una organización. </a:t>
            </a:r>
          </a:p>
          <a:p>
            <a:pPr algn="just"/>
            <a:r>
              <a:rPr lang="es-MX" sz="3200" b="1" i="1" u="sng" dirty="0">
                <a:solidFill>
                  <a:schemeClr val="tx1"/>
                </a:solidFill>
                <a:latin typeface="Verdana" pitchFamily="34" charset="0"/>
              </a:rPr>
              <a:t>Competidores:</a:t>
            </a:r>
            <a:r>
              <a:rPr lang="es-MX" sz="3200" dirty="0">
                <a:solidFill>
                  <a:schemeClr val="tx1"/>
                </a:solidFill>
                <a:latin typeface="Verdana" pitchFamily="34" charset="0"/>
              </a:rPr>
              <a:t> organizaciones dentro de la misma industria o tipo de negocios que proporcionan bienes o servicios al mismo conjunto de clientes.</a:t>
            </a:r>
          </a:p>
          <a:p>
            <a:pPr algn="just"/>
            <a:r>
              <a:rPr lang="es-MX" sz="3200" b="1" i="1" u="sng" dirty="0">
                <a:solidFill>
                  <a:schemeClr val="tx1"/>
                </a:solidFill>
                <a:latin typeface="Verdana" pitchFamily="34" charset="0"/>
              </a:rPr>
              <a:t>Proveedores:</a:t>
            </a:r>
            <a:r>
              <a:rPr lang="es-MX" sz="3200" dirty="0">
                <a:solidFill>
                  <a:schemeClr val="tx1"/>
                </a:solidFill>
                <a:latin typeface="Verdana" pitchFamily="34" charset="0"/>
              </a:rPr>
              <a:t> personas y organizaciones que proporcionan las materias primas que utiliza la organización para elaborar su producción.</a:t>
            </a:r>
          </a:p>
          <a:p>
            <a:pPr algn="just"/>
            <a:r>
              <a:rPr lang="es-MX" sz="3200" b="1" i="1" u="sng" dirty="0">
                <a:solidFill>
                  <a:schemeClr val="tx1"/>
                </a:solidFill>
                <a:latin typeface="Verdana" pitchFamily="34" charset="0"/>
              </a:rPr>
              <a:t>Mercado de mano de obra:</a:t>
            </a:r>
            <a:r>
              <a:rPr lang="es-MX" sz="3200" dirty="0">
                <a:solidFill>
                  <a:schemeClr val="tx1"/>
                </a:solidFill>
                <a:latin typeface="Verdana" pitchFamily="34" charset="0"/>
              </a:rPr>
              <a:t> personas que están disponibles para ser contratadas por una organización.</a:t>
            </a:r>
          </a:p>
          <a:p>
            <a:pPr algn="just">
              <a:buFont typeface="Arial" pitchFamily="34" charset="0"/>
              <a:buChar char="•"/>
            </a:pPr>
            <a:endParaRPr lang="es-ES" sz="3200" dirty="0">
              <a:solidFill>
                <a:schemeClr val="tx1"/>
              </a:solidFill>
              <a:latin typeface="Verdana" pitchFamily="34" charset="0"/>
            </a:endParaRPr>
          </a:p>
        </p:txBody>
      </p:sp>
      <p:sp>
        <p:nvSpPr>
          <p:cNvPr id="6" name="5 Rectángulo"/>
          <p:cNvSpPr/>
          <p:nvPr/>
        </p:nvSpPr>
        <p:spPr>
          <a:xfrm>
            <a:off x="2673259" y="1060376"/>
            <a:ext cx="7456785" cy="769441"/>
          </a:xfrm>
          <a:prstGeom prst="rect">
            <a:avLst/>
          </a:prstGeom>
        </p:spPr>
        <p:txBody>
          <a:bodyPr wrap="none">
            <a:spAutoFit/>
          </a:bodyPr>
          <a:lstStyle/>
          <a:p>
            <a:r>
              <a:rPr lang="es-MX" sz="4400" b="1" dirty="0">
                <a:solidFill>
                  <a:schemeClr val="tx1"/>
                </a:solidFill>
              </a:rPr>
              <a:t>EL AMBIENTE FUNCIONAL</a:t>
            </a:r>
            <a:endParaRPr lang="es-ES" sz="4400" dirty="0">
              <a:solidFill>
                <a:schemeClr val="tx1"/>
              </a:solidFill>
            </a:endParaRPr>
          </a:p>
        </p:txBody>
      </p:sp>
      <p:pic>
        <p:nvPicPr>
          <p:cNvPr id="30722" name="Picture 2" descr="http://t3.gstatic.com/images?q=tbn:ANd9GcRqZHulmkTK4Xi_Jnb7wBEhqvJIaGb4wm0THpI90T0wArzOkLhn"/>
          <p:cNvPicPr>
            <a:picLocks noChangeAspect="1" noChangeArrowheads="1"/>
          </p:cNvPicPr>
          <p:nvPr/>
        </p:nvPicPr>
        <p:blipFill>
          <a:blip r:embed="rId2" cstate="print"/>
          <a:srcRect/>
          <a:stretch>
            <a:fillRect/>
          </a:stretch>
        </p:blipFill>
        <p:spPr bwMode="auto">
          <a:xfrm>
            <a:off x="5350272" y="7469088"/>
            <a:ext cx="2228850" cy="2057401"/>
          </a:xfrm>
          <a:prstGeom prst="rect">
            <a:avLst/>
          </a:prstGeom>
          <a:noFill/>
        </p:spPr>
      </p:pic>
      <p:pic>
        <p:nvPicPr>
          <p:cNvPr id="8"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29" name="Group 1"/>
          <p:cNvGrpSpPr>
            <a:grpSpLocks/>
          </p:cNvGrpSpPr>
          <p:nvPr/>
        </p:nvGrpSpPr>
        <p:grpSpPr bwMode="auto">
          <a:xfrm>
            <a:off x="10945813" y="330200"/>
            <a:ext cx="2058987" cy="1143000"/>
            <a:chOff x="0" y="0"/>
            <a:chExt cx="163" cy="90"/>
          </a:xfrm>
        </p:grpSpPr>
        <p:sp>
          <p:nvSpPr>
            <p:cNvPr id="22530"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22531"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22532"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22533" name="AutoShape 5"/>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22537" name="Rectangle 9"/>
          <p:cNvSpPr>
            <a:spLocks noGrp="1"/>
          </p:cNvSpPr>
          <p:nvPr>
            <p:ph type="title"/>
          </p:nvPr>
        </p:nvSpPr>
        <p:spPr bwMode="auto">
          <a:xfrm>
            <a:off x="1181100" y="876300"/>
            <a:ext cx="9182100" cy="1841500"/>
          </a:xfrm>
          <a:noFill/>
          <a:ln w="12700" cap="flat">
            <a:miter lim="0"/>
            <a:headEnd/>
            <a:tailEnd/>
          </a:ln>
          <a:effectLst>
            <a:outerShdw dist="38100" dir="13080033" algn="ctr" rotWithShape="0">
              <a:srgbClr val="373C40">
                <a:alpha val="29999"/>
              </a:srgbClr>
            </a:outerShdw>
          </a:effectLst>
        </p:spPr>
        <p:txBody>
          <a:bodyPr vert="horz" wrap="square" lIns="0" tIns="0" rIns="0" bIns="0" numCol="1" anchor="b" anchorCtr="0" compatLnSpc="1">
            <a:prstTxWarp prst="textNoShape">
              <a:avLst/>
            </a:prstTxWarp>
          </a:bodyPr>
          <a:lstStyle/>
          <a:p>
            <a:pPr algn="l" defTabSz="622300">
              <a:lnSpc>
                <a:spcPct val="80000"/>
              </a:lnSpc>
            </a:pPr>
            <a:r>
              <a:rPr lang="es-MX" sz="7200" b="1" dirty="0">
                <a:solidFill>
                  <a:schemeClr val="tx1"/>
                </a:solidFill>
              </a:rPr>
              <a:t>EL AMBIENTE INTERNO</a:t>
            </a:r>
            <a:endParaRPr lang="es-ES" sz="7800" dirty="0">
              <a:solidFill>
                <a:schemeClr val="tx1"/>
              </a:solidFill>
              <a:latin typeface="Heiti SC Light" charset="0"/>
              <a:ea typeface="Heiti SC Light" charset="0"/>
              <a:cs typeface="Heiti SC Light" charset="0"/>
              <a:sym typeface="Heiti SC Light" charset="0"/>
            </a:endParaRPr>
          </a:p>
        </p:txBody>
      </p:sp>
      <p:sp>
        <p:nvSpPr>
          <p:cNvPr id="22538" name="AutoShape 10"/>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8306886F-0186-4379-8D85-3A8942FB3729}" type="slidenum">
              <a:rPr lang="es-ES" sz="1800">
                <a:solidFill>
                  <a:srgbClr val="FFFFFF"/>
                </a:solidFill>
              </a:rPr>
              <a:pPr/>
              <a:t>19</a:t>
            </a:fld>
            <a:endParaRPr lang="es-ES" dirty="0"/>
          </a:p>
        </p:txBody>
      </p:sp>
      <p:sp>
        <p:nvSpPr>
          <p:cNvPr id="12" name="11 Rectángulo"/>
          <p:cNvSpPr/>
          <p:nvPr/>
        </p:nvSpPr>
        <p:spPr>
          <a:xfrm>
            <a:off x="1029792" y="2932584"/>
            <a:ext cx="8856984" cy="4524315"/>
          </a:xfrm>
          <a:prstGeom prst="rect">
            <a:avLst/>
          </a:prstGeom>
        </p:spPr>
        <p:txBody>
          <a:bodyPr wrap="square">
            <a:spAutoFit/>
          </a:bodyPr>
          <a:lstStyle/>
          <a:p>
            <a:pPr algn="l" eaLnBrk="1" hangingPunct="1"/>
            <a:r>
              <a:rPr lang="es-MX" b="1" i="1" u="sng" dirty="0">
                <a:solidFill>
                  <a:schemeClr val="tx1"/>
                </a:solidFill>
                <a:latin typeface="Verdana" pitchFamily="34" charset="0"/>
              </a:rPr>
              <a:t>Empleados</a:t>
            </a:r>
          </a:p>
          <a:p>
            <a:pPr algn="l" eaLnBrk="1" hangingPunct="1"/>
            <a:r>
              <a:rPr lang="es-MX" b="1" i="1" u="sng" dirty="0">
                <a:solidFill>
                  <a:schemeClr val="tx1"/>
                </a:solidFill>
                <a:latin typeface="Verdana" pitchFamily="34" charset="0"/>
              </a:rPr>
              <a:t>Cultura:</a:t>
            </a:r>
            <a:r>
              <a:rPr lang="es-MX" dirty="0">
                <a:solidFill>
                  <a:schemeClr val="tx1"/>
                </a:solidFill>
                <a:latin typeface="Verdana" pitchFamily="34" charset="0"/>
              </a:rPr>
              <a:t> Conjunto de valores, creencias, actitudes y normas básicas que comparten los miembros de una organización.</a:t>
            </a:r>
          </a:p>
          <a:p>
            <a:pPr algn="l" eaLnBrk="1" hangingPunct="1"/>
            <a:r>
              <a:rPr lang="es-MX" b="1" i="1" u="sng" dirty="0">
                <a:solidFill>
                  <a:schemeClr val="tx1"/>
                </a:solidFill>
                <a:latin typeface="Verdana" pitchFamily="34" charset="0"/>
              </a:rPr>
              <a:t>Administración</a:t>
            </a:r>
            <a:r>
              <a:rPr lang="es-MX" dirty="0">
                <a:solidFill>
                  <a:schemeClr val="tx1"/>
                </a:solidFill>
                <a:latin typeface="Verdana" pitchFamily="34" charset="0"/>
              </a:rPr>
              <a:t>: Centralizada vs. Descentralizada; formal vs. Informal; autocrática vs. democrática; etc.</a:t>
            </a:r>
            <a:endParaRPr lang="es-ES" dirty="0">
              <a:solidFill>
                <a:schemeClr val="tx1"/>
              </a:solidFill>
              <a:latin typeface="Verdana" pitchFamily="34" charset="0"/>
            </a:endParaRPr>
          </a:p>
        </p:txBody>
      </p:sp>
      <p:pic>
        <p:nvPicPr>
          <p:cNvPr id="28674" name="Picture 2" descr="http://t2.gstatic.com/images?q=tbn:ANd9GcRkrP-1_VcuYsQD5dDDilMVtfwNV0eGBfUqAfXzWDSBtJdpa9eK5w"/>
          <p:cNvPicPr>
            <a:picLocks noChangeAspect="1" noChangeArrowheads="1"/>
          </p:cNvPicPr>
          <p:nvPr/>
        </p:nvPicPr>
        <p:blipFill>
          <a:blip r:embed="rId2" cstate="print"/>
          <a:srcRect/>
          <a:stretch>
            <a:fillRect/>
          </a:stretch>
        </p:blipFill>
        <p:spPr bwMode="auto">
          <a:xfrm>
            <a:off x="4342160" y="7613104"/>
            <a:ext cx="2533650" cy="1800225"/>
          </a:xfrm>
          <a:prstGeom prst="rect">
            <a:avLst/>
          </a:prstGeom>
          <a:noFill/>
        </p:spPr>
      </p:pic>
      <p:pic>
        <p:nvPicPr>
          <p:cNvPr id="14"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20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50875" y="390525"/>
            <a:ext cx="11703050" cy="1317923"/>
          </a:xfrm>
        </p:spPr>
        <p:txBody>
          <a:bodyPr/>
          <a:lstStyle/>
          <a:p>
            <a:r>
              <a:rPr lang="es-MX" sz="4400" dirty="0"/>
              <a:t>Subtemas </a:t>
            </a:r>
          </a:p>
        </p:txBody>
      </p:sp>
      <p:sp>
        <p:nvSpPr>
          <p:cNvPr id="5" name="CuadroTexto 4"/>
          <p:cNvSpPr txBox="1"/>
          <p:nvPr/>
        </p:nvSpPr>
        <p:spPr>
          <a:xfrm>
            <a:off x="1821880" y="2932584"/>
            <a:ext cx="9937104" cy="5632311"/>
          </a:xfrm>
          <a:prstGeom prst="rect">
            <a:avLst/>
          </a:prstGeom>
          <a:noFill/>
        </p:spPr>
        <p:txBody>
          <a:bodyPr wrap="square" rtlCol="0">
            <a:spAutoFit/>
          </a:bodyPr>
          <a:lstStyle/>
          <a:p>
            <a:pPr algn="l"/>
            <a:r>
              <a:rPr lang="es-MX" dirty="0">
                <a:effectLst>
                  <a:outerShdw blurRad="38100" dist="38100" dir="2700000" algn="tl">
                    <a:srgbClr val="000000">
                      <a:alpha val="43137"/>
                    </a:srgbClr>
                  </a:outerShdw>
                </a:effectLst>
              </a:rPr>
              <a:t>1. Características del plan estratégico</a:t>
            </a:r>
          </a:p>
          <a:p>
            <a:pPr algn="l"/>
            <a:r>
              <a:rPr lang="es-MX" dirty="0">
                <a:effectLst>
                  <a:outerShdw blurRad="38100" dist="38100" dir="2700000" algn="tl">
                    <a:srgbClr val="000000">
                      <a:alpha val="43137"/>
                    </a:srgbClr>
                  </a:outerShdw>
                </a:effectLst>
              </a:rPr>
              <a:t>2. Análisis del medio ambiente interno y externo para el diseño de estrategias</a:t>
            </a:r>
          </a:p>
          <a:p>
            <a:pPr algn="l"/>
            <a:r>
              <a:rPr lang="es-MX" dirty="0">
                <a:effectLst>
                  <a:outerShdw blurRad="38100" dist="38100" dir="2700000" algn="tl">
                    <a:srgbClr val="000000">
                      <a:alpha val="43137"/>
                    </a:srgbClr>
                  </a:outerShdw>
                </a:effectLst>
              </a:rPr>
              <a:t>3. La ventaja competitiva como factor en el diseño de las estrategias</a:t>
            </a:r>
          </a:p>
          <a:p>
            <a:pPr algn="l"/>
            <a:r>
              <a:rPr lang="es-MX" dirty="0">
                <a:effectLst>
                  <a:outerShdw blurRad="38100" dist="38100" dir="2700000" algn="tl">
                    <a:srgbClr val="000000">
                      <a:alpha val="43137"/>
                    </a:srgbClr>
                  </a:outerShdw>
                </a:effectLst>
              </a:rPr>
              <a:t>4. Diferentes enfoques en el diseño de estrategias</a:t>
            </a:r>
          </a:p>
          <a:p>
            <a:pPr algn="l"/>
            <a:r>
              <a:rPr lang="es-MX" dirty="0">
                <a:effectLst>
                  <a:outerShdw blurRad="38100" dist="38100" dir="2700000" algn="tl">
                    <a:srgbClr val="000000">
                      <a:alpha val="43137"/>
                    </a:srgbClr>
                  </a:outerShdw>
                </a:effectLst>
              </a:rPr>
              <a:t>5. Estrategias a nivel corporativo</a:t>
            </a:r>
          </a:p>
          <a:p>
            <a:pPr algn="l"/>
            <a:r>
              <a:rPr lang="es-MX" dirty="0">
                <a:effectLst>
                  <a:outerShdw blurRad="38100" dist="38100" dir="2700000" algn="tl">
                    <a:srgbClr val="000000">
                      <a:alpha val="43137"/>
                    </a:srgbClr>
                  </a:outerShdw>
                </a:effectLst>
              </a:rPr>
              <a:t>6. Estrategias a nivel unidad de negocios</a:t>
            </a:r>
          </a:p>
          <a:p>
            <a:pPr algn="l"/>
            <a:r>
              <a:rPr lang="es-MX" dirty="0">
                <a:effectLst>
                  <a:outerShdw blurRad="38100" dist="38100" dir="2700000" algn="tl">
                    <a:srgbClr val="000000">
                      <a:alpha val="43137"/>
                    </a:srgbClr>
                  </a:outerShdw>
                </a:effectLst>
              </a:rPr>
              <a:t>7. Estrategias a nivel funcional</a:t>
            </a:r>
          </a:p>
        </p:txBody>
      </p:sp>
    </p:spTree>
    <p:extLst>
      <p:ext uri="{BB962C8B-B14F-4D97-AF65-F5344CB8AC3E}">
        <p14:creationId xmlns:p14="http://schemas.microsoft.com/office/powerpoint/2010/main" val="384286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5" name="Group 1"/>
          <p:cNvGrpSpPr>
            <a:grpSpLocks/>
          </p:cNvGrpSpPr>
          <p:nvPr/>
        </p:nvGrpSpPr>
        <p:grpSpPr bwMode="auto">
          <a:xfrm>
            <a:off x="10945813" y="330200"/>
            <a:ext cx="2058987" cy="1143000"/>
            <a:chOff x="0" y="0"/>
            <a:chExt cx="163" cy="90"/>
          </a:xfrm>
        </p:grpSpPr>
        <p:sp>
          <p:nvSpPr>
            <p:cNvPr id="21506"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21507"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21508"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21510" name="AutoShape 6"/>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21512" name="AutoShape 8"/>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34A6234D-73A6-43AD-985D-0B28C3E2C15A}" type="slidenum">
              <a:rPr lang="es-ES" sz="1800">
                <a:solidFill>
                  <a:srgbClr val="FFFFFF"/>
                </a:solidFill>
              </a:rPr>
              <a:pPr/>
              <a:t>20</a:t>
            </a:fld>
            <a:endParaRPr lang="es-ES" dirty="0"/>
          </a:p>
        </p:txBody>
      </p:sp>
      <p:sp>
        <p:nvSpPr>
          <p:cNvPr id="21513" name="Rectangle 9"/>
          <p:cNvSpPr>
            <a:spLocks noGrp="1"/>
          </p:cNvSpPr>
          <p:nvPr>
            <p:ph type="title"/>
          </p:nvPr>
        </p:nvSpPr>
        <p:spPr bwMode="auto">
          <a:xfrm>
            <a:off x="1181100" y="254000"/>
            <a:ext cx="9182100" cy="1166416"/>
          </a:xfrm>
          <a:noFill/>
          <a:ln w="12700" cap="flat">
            <a:miter lim="0"/>
            <a:headEnd/>
            <a:tailEnd/>
          </a:ln>
          <a:effectLst>
            <a:outerShdw dist="38100" dir="13080033" algn="ctr" rotWithShape="0">
              <a:srgbClr val="373C40">
                <a:alpha val="29999"/>
              </a:srgbClr>
            </a:outerShdw>
          </a:effectLst>
        </p:spPr>
        <p:txBody>
          <a:bodyPr vert="horz" wrap="square" lIns="0" tIns="0" rIns="0" bIns="0" numCol="1" anchor="b" anchorCtr="0" compatLnSpc="1">
            <a:prstTxWarp prst="textNoShape">
              <a:avLst/>
            </a:prstTxWarp>
          </a:bodyPr>
          <a:lstStyle/>
          <a:p>
            <a:pPr algn="l" defTabSz="622300">
              <a:lnSpc>
                <a:spcPct val="80000"/>
              </a:lnSpc>
            </a:pPr>
            <a:r>
              <a:rPr lang="es-ES" sz="7800" dirty="0">
                <a:solidFill>
                  <a:schemeClr val="tx1"/>
                </a:solidFill>
                <a:latin typeface="Heiti SC Light" charset="0"/>
                <a:ea typeface="Heiti SC Light" charset="0"/>
                <a:cs typeface="Heiti SC Light" charset="0"/>
                <a:sym typeface="Heiti SC Light" charset="0"/>
              </a:rPr>
              <a:t>Cultura</a:t>
            </a:r>
            <a:r>
              <a:rPr lang="es-ES" sz="7800" dirty="0">
                <a:solidFill>
                  <a:srgbClr val="EFE4BD"/>
                </a:solidFill>
                <a:latin typeface="Heiti SC Light" charset="0"/>
                <a:ea typeface="Heiti SC Light" charset="0"/>
                <a:cs typeface="Heiti SC Light" charset="0"/>
                <a:sym typeface="Heiti SC Light" charset="0"/>
              </a:rPr>
              <a:t> </a:t>
            </a:r>
          </a:p>
        </p:txBody>
      </p:sp>
      <p:sp>
        <p:nvSpPr>
          <p:cNvPr id="11" name="10 CuadroTexto"/>
          <p:cNvSpPr txBox="1"/>
          <p:nvPr/>
        </p:nvSpPr>
        <p:spPr>
          <a:xfrm>
            <a:off x="1245816" y="1780456"/>
            <a:ext cx="11233248" cy="5078313"/>
          </a:xfrm>
          <a:prstGeom prst="rect">
            <a:avLst/>
          </a:prstGeom>
          <a:noFill/>
        </p:spPr>
        <p:txBody>
          <a:bodyPr wrap="square" rtlCol="0">
            <a:spAutoFit/>
          </a:bodyPr>
          <a:lstStyle/>
          <a:p>
            <a:pPr algn="l"/>
            <a:r>
              <a:rPr lang="es-ES" dirty="0"/>
              <a:t>La compleja mezcla de supuestos, conductas, relatos, mitos, metáforas y demás ideas que encajan unos con otros y definen lo que significa ser miembro de una sociedad concreta.</a:t>
            </a:r>
          </a:p>
          <a:p>
            <a:pPr algn="l"/>
            <a:endParaRPr lang="es-ES" dirty="0"/>
          </a:p>
          <a:p>
            <a:pPr algn="l"/>
            <a:r>
              <a:rPr lang="es-ES" dirty="0"/>
              <a:t>CULTURA ORGANIZACIONAL</a:t>
            </a:r>
          </a:p>
          <a:p>
            <a:pPr algn="l"/>
            <a:r>
              <a:rPr lang="es-ES" dirty="0"/>
              <a:t>La serie de entendidos importantes, como normas, valores, actitudes y creencias, compartidos por los miembros de la organización</a:t>
            </a:r>
          </a:p>
        </p:txBody>
      </p:sp>
      <p:pic>
        <p:nvPicPr>
          <p:cNvPr id="27650" name="Picture 2" descr="http://t2.gstatic.com/images?q=tbn:ANd9GcT16kElj0LPKgkEJyboNHSyxqp4R3mcVDCuxKxMKpLwAwZfw5WIfA"/>
          <p:cNvPicPr>
            <a:picLocks noChangeAspect="1" noChangeArrowheads="1"/>
          </p:cNvPicPr>
          <p:nvPr/>
        </p:nvPicPr>
        <p:blipFill>
          <a:blip r:embed="rId2" cstate="print"/>
          <a:srcRect/>
          <a:stretch>
            <a:fillRect/>
          </a:stretch>
        </p:blipFill>
        <p:spPr bwMode="auto">
          <a:xfrm>
            <a:off x="4414168" y="7109048"/>
            <a:ext cx="3354469" cy="2232248"/>
          </a:xfrm>
          <a:prstGeom prst="rect">
            <a:avLst/>
          </a:prstGeom>
          <a:noFill/>
        </p:spPr>
      </p:pic>
      <p:pic>
        <p:nvPicPr>
          <p:cNvPr id="12"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p:txBody>
          <a:bodyPr lIns="130046" tIns="65023" rIns="130046" bIns="65023"/>
          <a:lstStyle/>
          <a:p>
            <a:pPr fontAlgn="auto" hangingPunct="1">
              <a:spcAft>
                <a:spcPts val="0"/>
              </a:spcAft>
              <a:defRPr/>
            </a:pPr>
            <a:r>
              <a:rPr lang="es-ES" sz="4600" b="1" dirty="0">
                <a:solidFill>
                  <a:schemeClr val="tx1"/>
                </a:solidFill>
              </a:rPr>
              <a:t>NIVELES DE CULTURA CORPORATIVA</a:t>
            </a:r>
          </a:p>
        </p:txBody>
      </p:sp>
      <p:sp>
        <p:nvSpPr>
          <p:cNvPr id="3" name="2 Elipse"/>
          <p:cNvSpPr/>
          <p:nvPr/>
        </p:nvSpPr>
        <p:spPr>
          <a:xfrm>
            <a:off x="2743201" y="2641600"/>
            <a:ext cx="8128000" cy="6096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lgn="ctr">
              <a:defRPr/>
            </a:pPr>
            <a:endParaRPr lang="es-ES" dirty="0"/>
          </a:p>
        </p:txBody>
      </p:sp>
      <p:cxnSp>
        <p:nvCxnSpPr>
          <p:cNvPr id="5" name="4 Conector recto"/>
          <p:cNvCxnSpPr/>
          <p:nvPr/>
        </p:nvCxnSpPr>
        <p:spPr>
          <a:xfrm>
            <a:off x="2743201" y="5791202"/>
            <a:ext cx="8128000" cy="101599"/>
          </a:xfrm>
          <a:prstGeom prst="line">
            <a:avLst/>
          </a:prstGeom>
        </p:spPr>
        <p:style>
          <a:lnRef idx="2">
            <a:schemeClr val="accent2"/>
          </a:lnRef>
          <a:fillRef idx="0">
            <a:schemeClr val="accent2"/>
          </a:fillRef>
          <a:effectRef idx="1">
            <a:schemeClr val="accent2"/>
          </a:effectRef>
          <a:fontRef idx="minor">
            <a:schemeClr val="tx1"/>
          </a:fontRef>
        </p:style>
      </p:cxnSp>
      <p:sp>
        <p:nvSpPr>
          <p:cNvPr id="14341" name="7 CuadroTexto"/>
          <p:cNvSpPr txBox="1">
            <a:spLocks noChangeArrowheads="1"/>
          </p:cNvSpPr>
          <p:nvPr/>
        </p:nvSpPr>
        <p:spPr bwMode="auto">
          <a:xfrm>
            <a:off x="5926336" y="2844800"/>
            <a:ext cx="2160239" cy="623758"/>
          </a:xfrm>
          <a:prstGeom prst="rect">
            <a:avLst/>
          </a:prstGeom>
          <a:noFill/>
          <a:ln w="9525">
            <a:noFill/>
            <a:miter lim="800000"/>
            <a:headEnd/>
            <a:tailEnd/>
          </a:ln>
        </p:spPr>
        <p:txBody>
          <a:bodyPr wrap="square" lIns="130046" tIns="65023" rIns="130046" bIns="65023">
            <a:spAutoFit/>
          </a:bodyPr>
          <a:lstStyle/>
          <a:p>
            <a:r>
              <a:rPr lang="es-ES" sz="3200" b="1" dirty="0">
                <a:latin typeface="Verdana" pitchFamily="34" charset="0"/>
                <a:ea typeface="Verdana" pitchFamily="34" charset="0"/>
                <a:cs typeface="Verdana" pitchFamily="34" charset="0"/>
              </a:rPr>
              <a:t>Visibles</a:t>
            </a:r>
          </a:p>
        </p:txBody>
      </p:sp>
      <p:sp>
        <p:nvSpPr>
          <p:cNvPr id="14342" name="8 CuadroTexto"/>
          <p:cNvSpPr txBox="1">
            <a:spLocks noChangeArrowheads="1"/>
          </p:cNvSpPr>
          <p:nvPr/>
        </p:nvSpPr>
        <p:spPr bwMode="auto">
          <a:xfrm>
            <a:off x="3766096" y="3580656"/>
            <a:ext cx="5976664" cy="2285752"/>
          </a:xfrm>
          <a:prstGeom prst="rect">
            <a:avLst/>
          </a:prstGeom>
          <a:noFill/>
          <a:ln w="9525">
            <a:noFill/>
            <a:miter lim="800000"/>
            <a:headEnd/>
            <a:tailEnd/>
          </a:ln>
        </p:spPr>
        <p:txBody>
          <a:bodyPr wrap="square" lIns="130046" tIns="65023" rIns="130046" bIns="65023">
            <a:spAutoFit/>
          </a:bodyPr>
          <a:lstStyle/>
          <a:p>
            <a:r>
              <a:rPr lang="es-ES" sz="2800" b="1" dirty="0">
                <a:latin typeface="Verdana" pitchFamily="34" charset="0"/>
                <a:ea typeface="Verdana" pitchFamily="34" charset="0"/>
                <a:cs typeface="Verdana" pitchFamily="34" charset="0"/>
              </a:rPr>
              <a:t>Aspectos tales como vestido, la distribución física de las oficinas, los símbolos, los eslóganes, las ceremonias</a:t>
            </a:r>
          </a:p>
        </p:txBody>
      </p:sp>
      <p:sp>
        <p:nvSpPr>
          <p:cNvPr id="14343" name="10 CuadroTexto"/>
          <p:cNvSpPr txBox="1">
            <a:spLocks noChangeArrowheads="1"/>
          </p:cNvSpPr>
          <p:nvPr/>
        </p:nvSpPr>
        <p:spPr bwMode="auto">
          <a:xfrm>
            <a:off x="5278264" y="5892800"/>
            <a:ext cx="2951337" cy="685314"/>
          </a:xfrm>
          <a:prstGeom prst="rect">
            <a:avLst/>
          </a:prstGeom>
          <a:noFill/>
          <a:ln w="9525">
            <a:noFill/>
            <a:miter lim="800000"/>
            <a:headEnd/>
            <a:tailEnd/>
          </a:ln>
        </p:spPr>
        <p:txBody>
          <a:bodyPr wrap="square" lIns="130046" tIns="65023" rIns="130046" bIns="65023">
            <a:spAutoFit/>
          </a:bodyPr>
          <a:lstStyle/>
          <a:p>
            <a:r>
              <a:rPr lang="es-ES" sz="3200" b="1" dirty="0">
                <a:latin typeface="Verdana" pitchFamily="34" charset="0"/>
                <a:ea typeface="Verdana" pitchFamily="34" charset="0"/>
                <a:cs typeface="Verdana" pitchFamily="34" charset="0"/>
              </a:rPr>
              <a:t>Invisibles</a:t>
            </a:r>
            <a:r>
              <a:rPr lang="es-ES" dirty="0"/>
              <a:t> </a:t>
            </a:r>
          </a:p>
        </p:txBody>
      </p:sp>
      <p:sp>
        <p:nvSpPr>
          <p:cNvPr id="14344" name="11 CuadroTexto"/>
          <p:cNvSpPr txBox="1">
            <a:spLocks noChangeArrowheads="1"/>
          </p:cNvSpPr>
          <p:nvPr/>
        </p:nvSpPr>
        <p:spPr bwMode="auto">
          <a:xfrm>
            <a:off x="4270152" y="6388968"/>
            <a:ext cx="5384801" cy="2285752"/>
          </a:xfrm>
          <a:prstGeom prst="rect">
            <a:avLst/>
          </a:prstGeom>
          <a:noFill/>
          <a:ln w="9525">
            <a:noFill/>
            <a:miter lim="800000"/>
            <a:headEnd/>
            <a:tailEnd/>
          </a:ln>
        </p:spPr>
        <p:txBody>
          <a:bodyPr lIns="130046" tIns="65023" rIns="130046" bIns="65023">
            <a:spAutoFit/>
          </a:bodyPr>
          <a:lstStyle/>
          <a:p>
            <a:r>
              <a:rPr lang="es-ES" sz="2800" b="1" dirty="0">
                <a:latin typeface="Verdana" pitchFamily="34" charset="0"/>
                <a:ea typeface="Verdana" pitchFamily="34" charset="0"/>
                <a:cs typeface="Verdana" pitchFamily="34" charset="0"/>
              </a:rPr>
              <a:t>Valores más profundos y creencias compartidas que mantienen los miembros de una organización</a:t>
            </a:r>
          </a:p>
        </p:txBody>
      </p:sp>
      <p:pic>
        <p:nvPicPr>
          <p:cNvPr id="14345" name="Picture 5" descr="logo FCA"/>
          <p:cNvPicPr>
            <a:picLocks noChangeAspect="1" noChangeArrowheads="1"/>
          </p:cNvPicPr>
          <p:nvPr/>
        </p:nvPicPr>
        <p:blipFill>
          <a:blip r:embed="rId3" cstate="print"/>
          <a:srcRect/>
          <a:stretch>
            <a:fillRect/>
          </a:stretch>
        </p:blipFill>
        <p:spPr bwMode="auto">
          <a:xfrm>
            <a:off x="11315982" y="8256695"/>
            <a:ext cx="1230490" cy="123048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6000" dirty="0"/>
              <a:t>3. La ventaja competitiva como factor en el diseño de estrategias</a:t>
            </a:r>
          </a:p>
        </p:txBody>
      </p:sp>
      <p:sp>
        <p:nvSpPr>
          <p:cNvPr id="3" name="2 Marcador de contenido"/>
          <p:cNvSpPr>
            <a:spLocks noGrp="1"/>
          </p:cNvSpPr>
          <p:nvPr>
            <p:ph idx="1"/>
          </p:nvPr>
        </p:nvSpPr>
        <p:spPr>
          <a:xfrm>
            <a:off x="650875" y="2276475"/>
            <a:ext cx="11703050" cy="4688557"/>
          </a:xfrm>
        </p:spPr>
        <p:txBody>
          <a:bodyPr/>
          <a:lstStyle/>
          <a:p>
            <a:pPr algn="l">
              <a:buFont typeface="Arial" pitchFamily="34" charset="0"/>
              <a:buChar char="•"/>
            </a:pPr>
            <a:r>
              <a:rPr lang="es-ES" dirty="0"/>
              <a:t>¿Por qué, dentro de una industria o mercado        determinado algunas empresas superan a otras?</a:t>
            </a:r>
          </a:p>
          <a:p>
            <a:pPr algn="l">
              <a:buFont typeface="Arial" pitchFamily="34" charset="0"/>
              <a:buChar char="•"/>
            </a:pPr>
            <a:endParaRPr lang="es-ES" dirty="0"/>
          </a:p>
          <a:p>
            <a:pPr algn="l">
              <a:buFont typeface="Arial" pitchFamily="34" charset="0"/>
              <a:buChar char="•"/>
            </a:pPr>
            <a:r>
              <a:rPr lang="es-ES" dirty="0"/>
              <a:t>¿Cuál es la base de su ventaja competitiva?</a:t>
            </a:r>
          </a:p>
          <a:p>
            <a:pPr algn="l">
              <a:buFont typeface="Arial" pitchFamily="34" charset="0"/>
              <a:buChar char="•"/>
            </a:pPr>
            <a:endParaRPr lang="es-ES" dirty="0"/>
          </a:p>
          <a:p>
            <a:pPr algn="l">
              <a:buFont typeface="Arial" pitchFamily="34" charset="0"/>
              <a:buChar char="•"/>
            </a:pPr>
            <a:r>
              <a:rPr lang="es-ES" dirty="0"/>
              <a:t>La ventaja competitiva de McDonald’s proviene de su eficiencia, calidad confiable y capacidad de respuesta al cliente</a:t>
            </a:r>
          </a:p>
        </p:txBody>
      </p:sp>
      <p:pic>
        <p:nvPicPr>
          <p:cNvPr id="1028" name="Picture 4" descr="http://t3.gstatic.com/images?q=tbn:ANd9GcQzrD4TMfg_nWvjEtBJ4SFElq0aEOU7zXF1doVXY1NpaE9F5YVLpg"/>
          <p:cNvPicPr>
            <a:picLocks noChangeAspect="1" noChangeArrowheads="1"/>
          </p:cNvPicPr>
          <p:nvPr/>
        </p:nvPicPr>
        <p:blipFill>
          <a:blip r:embed="rId2" cstate="print"/>
          <a:srcRect/>
          <a:stretch>
            <a:fillRect/>
          </a:stretch>
        </p:blipFill>
        <p:spPr bwMode="auto">
          <a:xfrm>
            <a:off x="5062240" y="6532984"/>
            <a:ext cx="3763847" cy="2664296"/>
          </a:xfrm>
          <a:prstGeom prst="rect">
            <a:avLst/>
          </a:prstGeom>
          <a:noFill/>
        </p:spPr>
      </p:pic>
      <p:pic>
        <p:nvPicPr>
          <p:cNvPr id="6" name="Picture 5" descr="logo FCA"/>
          <p:cNvPicPr>
            <a:picLocks noChangeAspect="1" noChangeArrowheads="1"/>
          </p:cNvPicPr>
          <p:nvPr/>
        </p:nvPicPr>
        <p:blipFill>
          <a:blip r:embed="rId3" cstate="print"/>
          <a:srcRect/>
          <a:stretch>
            <a:fillRect/>
          </a:stretch>
        </p:blipFill>
        <p:spPr bwMode="auto">
          <a:xfrm>
            <a:off x="11315982" y="8256695"/>
            <a:ext cx="1230490" cy="1230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blinds(horizontal)">
                                      <p:cBhvr>
                                        <p:cTn id="2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ES" dirty="0"/>
          </a:p>
        </p:txBody>
      </p:sp>
      <p:sp>
        <p:nvSpPr>
          <p:cNvPr id="5" name="4 Marcador de contenido"/>
          <p:cNvSpPr>
            <a:spLocks noGrp="1"/>
          </p:cNvSpPr>
          <p:nvPr>
            <p:ph idx="1"/>
          </p:nvPr>
        </p:nvSpPr>
        <p:spPr>
          <a:xfrm>
            <a:off x="669752" y="1060376"/>
            <a:ext cx="11703050" cy="6624736"/>
          </a:xfrm>
        </p:spPr>
        <p:txBody>
          <a:bodyPr/>
          <a:lstStyle/>
          <a:p>
            <a:pPr algn="l">
              <a:buFont typeface="Arial" pitchFamily="34" charset="0"/>
              <a:buChar char="•"/>
            </a:pPr>
            <a:r>
              <a:rPr lang="es-ES" sz="3200" dirty="0"/>
              <a:t>Su eficiencia de debe a sus procesos estandarizados, los cuales aumentan la productividad de los empleados, y a sus economías de escala en las compras, ambos le ayudan a reducir sus costos</a:t>
            </a:r>
          </a:p>
          <a:p>
            <a:pPr algn="l">
              <a:buFont typeface="Arial" pitchFamily="34" charset="0"/>
              <a:buChar char="•"/>
            </a:pPr>
            <a:endParaRPr lang="es-ES" sz="3200" dirty="0"/>
          </a:p>
          <a:p>
            <a:pPr algn="l">
              <a:buFont typeface="Arial" pitchFamily="34" charset="0"/>
              <a:buChar char="•"/>
            </a:pPr>
            <a:r>
              <a:rPr lang="es-ES" sz="3200" dirty="0"/>
              <a:t>Si bien McDonald’s no vende alimentos de alta calidad, uno puede confiar en que la calidad de los alimentos será consistente, algo que los consumidores valoran</a:t>
            </a:r>
          </a:p>
          <a:p>
            <a:pPr algn="l">
              <a:buFont typeface="Arial" pitchFamily="34" charset="0"/>
              <a:buChar char="•"/>
            </a:pPr>
            <a:endParaRPr lang="es-ES" sz="3200" dirty="0"/>
          </a:p>
          <a:p>
            <a:pPr algn="l">
              <a:buFont typeface="Arial" pitchFamily="34" charset="0"/>
              <a:buChar char="•"/>
            </a:pPr>
            <a:r>
              <a:rPr lang="es-ES" sz="3200" dirty="0"/>
              <a:t>El éxito de McDonald’s está basado en una simple formula: dar a los consumidores valor por su dinero; un servicio rápido y bueno, y una calidad consistente en un entorno limpio que aseguren que ellos regresarán</a:t>
            </a:r>
          </a:p>
        </p:txBody>
      </p:sp>
      <p:pic>
        <p:nvPicPr>
          <p:cNvPr id="77826" name="Picture 2" descr="http://t0.gstatic.com/images?q=tbn:ANd9GcQKpnQOHBp0iNM3T__5GoeDpRZOFEVh3MUh0RdbJd30s-_K3eiX"/>
          <p:cNvPicPr>
            <a:picLocks noChangeAspect="1" noChangeArrowheads="1"/>
          </p:cNvPicPr>
          <p:nvPr/>
        </p:nvPicPr>
        <p:blipFill>
          <a:blip r:embed="rId2" cstate="print"/>
          <a:srcRect/>
          <a:stretch>
            <a:fillRect/>
          </a:stretch>
        </p:blipFill>
        <p:spPr bwMode="auto">
          <a:xfrm>
            <a:off x="4558184" y="7685112"/>
            <a:ext cx="2914650" cy="1571626"/>
          </a:xfrm>
          <a:prstGeom prst="rect">
            <a:avLst/>
          </a:prstGeom>
          <a:noFill/>
        </p:spPr>
      </p:pic>
      <p:pic>
        <p:nvPicPr>
          <p:cNvPr id="7" name="Picture 5" descr="logo FCA"/>
          <p:cNvPicPr>
            <a:picLocks noChangeAspect="1" noChangeArrowheads="1"/>
          </p:cNvPicPr>
          <p:nvPr/>
        </p:nvPicPr>
        <p:blipFill>
          <a:blip r:embed="rId3" cstate="print"/>
          <a:srcRect/>
          <a:stretch>
            <a:fillRect/>
          </a:stretch>
        </p:blipFill>
        <p:spPr bwMode="auto">
          <a:xfrm>
            <a:off x="11315982" y="8256695"/>
            <a:ext cx="1230490" cy="1230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6000" dirty="0"/>
              <a:t>Las raíces de la ventaja competitiva</a:t>
            </a:r>
          </a:p>
        </p:txBody>
      </p:sp>
      <p:sp>
        <p:nvSpPr>
          <p:cNvPr id="3" name="2 Marcador de contenido"/>
          <p:cNvSpPr>
            <a:spLocks noGrp="1"/>
          </p:cNvSpPr>
          <p:nvPr>
            <p:ph idx="1"/>
          </p:nvPr>
        </p:nvSpPr>
        <p:spPr>
          <a:xfrm>
            <a:off x="650875" y="2276475"/>
            <a:ext cx="11703050" cy="3968477"/>
          </a:xfrm>
        </p:spPr>
        <p:txBody>
          <a:bodyPr/>
          <a:lstStyle/>
          <a:p>
            <a:pPr algn="just"/>
            <a:r>
              <a:rPr lang="es-ES" dirty="0"/>
              <a:t>Una empresa tiene una ventaja competitiva sobre sus rivales cuando su rentabilidad es mayor que la rentabilidad promedio de todas las empresas en su industria. El principal objetivo de la estrategia es lograr una ventaja competitiva sostenida, la cual resultará en una rentabilidad superior y un incremento en las utilidades</a:t>
            </a:r>
          </a:p>
        </p:txBody>
      </p:sp>
      <p:sp>
        <p:nvSpPr>
          <p:cNvPr id="80898" name="AutoShape 2" descr="data:image/jpeg;base64,/9j/4AAQSkZJRgABAQAAAQABAAD/2wCEAAkGBhIQERQTEhQUEhUUGBgXGBIWFRUUFxQUFxQVFRUUFBUXHCYeFxkkGhQVHy8gIycpLCwsFR4xNTAqNSYrLCkBCQoKDgwOGg8PGi8lHyA0NCkvKSwpLDQsLy4sLywsMDAsLywsLCwsMTUpKi0sKSksLSwsNCwsLDQsLCksNSwsLP/AABEIANgAtAMBIgACEQEDEQH/xAAcAAEAAgMBAQEAAAAAAAAAAAAABQYBBAcDCAL/xAA5EAABAwIDBQUFBgcBAAAAAAABAAIDBBEFEiEGMUFRYQcTInGBFJGhscEjMkJSYtFTcoKisuHwM//EABsBAQACAwEBAAAAAAAAAAAAAAAEBQIDBgcB/8QAMREAAgEDAgUCAwcFAAAAAAAAAAECAwQRBSESEzFBUWFxBiLBFIGRobHR4RUjMjNS/9oADAMBAAIRAxEAPwDuKIiAIiIAiIgMFeU9S1gu9waObiAPivRy4j2rh7a8h7i5pja5jTubqQ6w3bwPetVapy45wT9PtI3dblSlw984ydlgxGJ+jJGOPJrgfgFshfLsVdkN23aRuc05SDzaRqCu7dn22Ir4bPsJ4wBIBx4B46G27gtVG443hrDJ2paO7SCqU5cS77dC2XRQG0+2MNCAHXfI4eGJtrnqTuaOpXOK/tUrXO8AjiHIAv8A7jb5LOpcQpvDI9npF1eLiprbyzs10C49hvanWN1eI5hysWH0Iv8AJdH2Z2rhr2F0Rs5v3ozo5t+Y5dUp3EKmyPl5pNzaLiqR28onAiwFlbyrCIiAIiIAiIgCIiAIiIAiIgCIiAwVyDtzp7S0sgtctlaetiy3zK6+VyXtwP2lIOTZT8Yv2Wi4eKbZa6PHiu4r3/RlH2J2MfikrmCRsQjDXOcRmJaSR4RuvpxPFdWo9n6fAKWoqGvfK8tAu8tF7XDGNAAAu53mVQuy3Eu4xFoJytlaY+lz4mfL4q6dtc5bRRAbnzNDvIMc4fEBaKTiqbmlui0vo1XeRtpP5JY+85dUYvJK90khzPebudzvw8hwC8L6XWoCbLHeFVry3lnawmoRxE2o57FSeG4w+iqGzxm5bvH5mH7zT5/Oygc69RLf3Ik08o+VJRqRcJLKex9P0dQ2RjXtN2uAcD0IuF7qs9nExdhtPfg2w8gSArMr6LykzyevT5dSUPDaCIiyNQREQBERAEREAREQBERAEREBgqk9qOyxrKYSs/8AWnzOaPzMIGdn9oI6hXZYLVjKKksM3UK0qFRVI9UfL8Mh0IJBFiHA2IINwQeBvr6Lq2J1gxrCJAyxqIg15jG/OzXQcnC9vNUnb/APYq1waLRy/aM5C58TR5H/ACUdhOLy0sglhdkda3NpH5XDiFUxlyZOMuh6BcUFqNCFek8SW6+qNKB+dgtZeEj2t03FbuLOEk7pY2dzn1fG03aH/iczd4TvtwULWBwcb/smI9jLmVEszWD9CRe0DHPc1jAXOcQ1rRvLjoAFrUVO+V4jia6R7tAxoJJ9BwXbezjs0NGfaKrK6e3gYNREDvN+Lz8Oq2QoubwQ7rUoW8Mt79kXfZ7CxS00UI17tjW35kDU+9SKw1ZVoljY4WUnJuT7hERDEIiIAiIgCIiAIiIAiIgCIiAIiIDnPbPhzXUsUumaKS1/0vFnD3hh9FyRo0XWe2qtDaeCK+r5C63Nsbdfi9q5PEqi7/2Hovw8n9jWfLN2lnBbYrRxBt3cxyP1Rsll+6gWd7lEW3QvJwjJYZ3Ls/q6GWnBpI2QkWEkYAzsdycd5G+x4q1AL5swHaCSinbNEdRo5nB7OLT9F9G0lS2RjXtN2uAcPIi4Vzb1eYsd0eb6vp7tKnEnmMunn2PcLKwCsqSUwREQBERAEREAREQBERAEREAREQBERAcU7YMS7ytbGN0Mfxebn5BUdrrXUhtRWmasqJDxlePRpyD4NCiC9UVV8c2z1Kyp/Z7aEPCX5n6zL1c8uPMmwAGpPQDiVqd4t3B60RTwyO3RyxvPkx7XH4L4om2dV4eOpGslJOvHX/a732S4x39AGH70DjH/AE/eYbcrG39JXPu1bZH2WcTRC0U5JFhZrZDYub6/eA/mUNsptdLh8hfHYh1g9h0DwDoL8CCTr1UyL5M9znKsf6la4j/l1Xv3R9IhZVf2b20pq2PMx4a78UbiA5p+vmpakxKKa5je14abEtcHWPI2VgpJ7pnIVKNSm3GcWsG0iIsjUEREAREQBERAEREAREQBERAF+XOsslRm0dd3NLPJuyRuPrl0XxvCyZQi5SUV3PnOqf3kkjxue97vQuJ+q0JjZbjDZvoprYHAWVteyOVuaMNe9zTudYWAPq6/oqOmuOWD1G7mrei5PsintcTuW7TU5JsdFe9s+ymWkvPRkywtuTEdZIh0/iN39RbiqeawOsbAdea21ouGxC06vTulxRZ3vZerjxChj7xrXjLkkY4XGduhBCpW2XZI1jHzUZNmguNOdbga/ZOvp/KfSyh9gNrhSVFnm0U2Vr+TXDRsnxsfTku3gqdSca0N+py99TraZcvlv5XuvHsfKUFQDwuOW9XzshxoxVxiLTlnbk5Wc27wbcrZl49pWyE8VcfZoHGOfxN7phIz6BzTYWbrrw3q7dmvZ/JRH2ipIMpblbGNe6B3ku4uNhu3dVphRaqbFlc6hSqWjU3lyWy9f4Z0VERWBx4REQBERAEREAREQBERAEREBgqmdq2Id1h7mg2Mrmxj1N3f2gq5lcr7cag2pGcCZXHzaIwP8itNd4pssdKpqpd00/Ofw3+hzHOLhdD7EabNPUyfkYxvq5zz8mLmq7T2LUOShfJ/FlcR5NAYB72u96r7WOZnX67Vxatedi/EL5127wYUldNG0WYTnYOTX62Hkcy+jVyHtxorS00oH3myMJ6tLHN+Dne5TbmOYZ8HNaHW4Lrh/wClg5lz/wC4L6bwGo7ymhed7o2H3tC+ZmNuvofYCoz4dTHeRGAfMaKPZv5mi3+I4f2qcvX6FgSyyFlWJxoREQBERAEREAREQBERAEREAREQGCuSduB+0pB+mU+8x/sutOXGu16q72tYwboY9T1e6/0CjXTxTZdaFByvY47Z/Y567S6+iNgaXusPpm8TGHHzdqfmvnyeOzSee76r6K2cqmtoIHk2aIWH+0KNZ4bbLj4kzGEF6kySuQdt9c50tNHpkAkdm35nktFvQD4q6S4q6Y3JIbwb+6jcX2ciqWFjwNfgeBCnVIccXE5mxuFb141ZLODkEMVgHXBtwvqF0/sq2qjZGKOQ5X5nGM7w4E5i2/Bw105KsVHZZVA/YuY8cMxyn13rZ2c7N66KphklMbWxvD/C4uJtwGgVfSpVKc8pHXX1/Y3ds4OXqvOTtbSsrWiqeYstgOurQ4Uyi/PeDmsgoDKIiAIiIAiIgCIiAIiIAiwSvKSpAQH7evnfanEzLWVLnixMr2+QYSwAegv6ru1XU3Frrn+0uw0dQ8va4xudqSLG552PFRrik6kcIuNIvoWVVymuqxk5jITMWsYMz3HI1o4kmzR8V2vGXiCKGkadI2NDrcSAAPqfVVfAdg46d+ckvcNznfh8hwPVWWow1jxre/O+vv4pb0eUtzPV9SV7KKj0RoxVNlI4dUmR2UKBrYHRcbj5K0bK0OSPvXb37ujRuUkpCWe8RtWmcXA3qM2ixXIFVZMaJQHQm4mCNF7Qyc1UMFrMwurFFPogJYSL9iZRgqVn2lASzKnmtgFQTapb+G1Wa7eWqA30REAREQBERAF4zVIb5r9TSZQSq/W1emqA26jE+qjpsVHNVquxMg71GSYoeCAtxxG/FZ7+6q1HXX3rddX2CAmTUBZ7+6rkdU+Q2ja5/wDKCVuMoqv+E71sEBvVcbXNNzZbtPVEga+i1aHCZW3fNYW+7GNdebj9F7YZ4vefmgIXHImPzZvvDcoiOiap7aXDXMeJACWkWJ5Hqolr0B6Yacjso4q30jWOYd4d+a/0VXwqDM8u5aepUtJNkCA/QriCWne02Xp7Wq17fmkceZ+S2m1aAmzVKT2dlLpD0b9Qqn7UrhslSFsZkdoX7h+kX+ZJQFgREQBERAa01a1ptxWG1wJsdOqre1mUyXY/JK0ag7nA7gf3Ubh20ZByS+E80BbMQqb6DcFXpY3zOyR6niToB5rbra4FtwVuYPTZI7ne7U+qAgZthc2r5j5NYPmSjNk6Zm9rpD+p5H+IU5iNZkF1UX47dx1QHpV7NMLiWOMY/LfNb+o6lfqn2Sz/AInOHuC9sNmM0gbwGp8la3yZGW3AcEBXsRfURMAZksPwsOX3aL97M1758xIIDbA35ngtHF8WsHc+SlsIcIomt9T1JsSf+5ICTmGijqNoF7cytmpqDlJa1x6AFQdHWSNb42OYSTo4EICaqqxrWnPq3jx0VRx3DRGO8i1jdw/Ly9FPGcSNLXAEEKKZCTC6K+rbjXpqEB+sJZlaPiszO7x3RaeaRsdspB8itaCsLTrp56IDarsCJ8Ue/i3n1Ch5ZXMNnAg8lbKOsDgtieCN7fG0PHI/vvCAgsApBI9rpQe74gfi/wBLqEZFhbdwtyXNsHmdCLSNNjucNR6q84FPniuN1zZASSLWra9sQu7juHNRoxhzt2iAm0UYysNt6wgGM7Ow1QHeAhw0D2mzh0vxHQqoV+wz4iHGYOiBFyRlcB03gldCuo/GKNtTE+LMASNDvs4ajTiEBBUtbSNaGNa0Ac9T6lboxQHT3Lm9bA+GR0cgyuabEfUdFv4HNI+QMbrzPIc0BPV8/eSNaQ4tv4su+3LooTFsByHNAHBp1yPIJHk4bx5q7tpmxN68Sq7i+IDcN509UB7bF0ZDHPcLFxt6N/3dS2M1ORi2sMo+7jaDwGvnxUBtfKRG63L9kBUYGSVU2VnE3udwA4ldMoKNrAOJ5nj16KrbJU4YzNxd8uCs7ahASIcF+JbEWOq0/aV+TUoCKxbB3b4HBp4tO4+XJR1NhD75nuIJ32VjfMtd8oQH6YRlso6voGPFiF7uk1XlUVICArJe6F+U6jgVu1WM5YyePJfjEqWRxBEbyOeUlRTqZz3ZSCLcDogL1hD2uiaQb6BbDcXbBKGX+8LkdL2uqnhtJURH7M6cjuU5Jg/ejM7STg8cOnkgNTE8Tc+d2a4sbAcm8PetylkKUkIkeGzRkPaLZuFh14hb9RTBo0QGGzrKjjVBEBK4tjoboFXHYrnJUfiED5HgRuDgetrea05KKWHUjMPzN8Q9UBIYjCJdSTfmTc+9euy8Xdl195I16KNirbrcw6ps/wA0Bc6nxRqA2diY0ukkAc7MQ2/4QOIHNWGi8TVVtocGmjJfDctOpaOHUICxzYuFXMdxVhaQTvG7eqtJiMn5itRzr6n90BbMFq/AAphlWqdhlVYKXjq0BO+1LHtSiRVLBqUBKmqWlXYhlbdajquy8REydjw42dpkPIi+pHHkgJSnmBaCtygodc7tTw6LUwLCXBoL9/LgFIYhXiJthvQG1PiLW6Ly9sa7fYqn1NXK8+EXHnvWzHUSNF3NIQFl9vZmybiRe69DUN3d4253BRkWDNlsZST0Btb1UtT4VCw5gwX57z7ygMPqS02cLf8AcEbUtsQ7cVtSPbaxAI5FaEskQ/A1AR02Avv9m9pbwzGxHTRFIitiH4QiApeH3c8G9g3UlTZrmjisIgI2sbE83tY8xp8FqU0LnSNY0gkkWPLrZEQHRaedkTbDXrzUPie1DWmzdURAU3HsTEpBLQHX3jfbqoV0p4BEQHrFUkHcpGGsREB7irQ1qIgPXD6aSpdlb4QN7ju9OatmG7Lsh1Ls567h5BEQEjUENGio+0VW5r2g7jc+fREQCgrgpiHEQPLksIgNuDE4+dlJxFzh4bH1siID8+zyP3Fo9bqvYphVYDcNu39Hi943oiAipIZWGznFp5OBBRE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80900" name="AutoShape 4" descr="data:image/jpeg;base64,/9j/4AAQSkZJRgABAQAAAQABAAD/2wCEAAkGBhIQERQTEhQUEhUUGBgXGBIWFRUUFxQUFxQVFRUUFBUXHCYeFxkkGhQVHy8gIycpLCwsFR4xNTAqNSYrLCkBCQoKDgwOGg8PGi8lHyA0NCkvKSwpLDQsLy4sLywsMDAsLywsLCwsMTUpKi0sKSksLSwsNCwsLDQsLCksNSwsLP/AABEIANgAtAMBIgACEQEDEQH/xAAcAAEAAgMBAQEAAAAAAAAAAAAABQYBBAcDCAL/xAA5EAABAwIDBQUFBgcBAAAAAAABAAIDBBEFEiEGMUFRYQcTInGBFJGhscEjMkJSYtFTcoKisuHwM//EABsBAQACAwEBAAAAAAAAAAAAAAAEBQIDBgcB/8QAMREAAgEDAgUCAwcFAAAAAAAAAAECAwQRBSESEzFBUWFxBiLBFIGRobHR4RUjMjNS/9oADAMBAAIRAxEAPwDuKIiAIiIAiIgMFeU9S1gu9waObiAPivRy4j2rh7a8h7i5pja5jTubqQ6w3bwPetVapy45wT9PtI3dblSlw984ydlgxGJ+jJGOPJrgfgFshfLsVdkN23aRuc05SDzaRqCu7dn22Ir4bPsJ4wBIBx4B46G27gtVG443hrDJ2paO7SCqU5cS77dC2XRQG0+2MNCAHXfI4eGJtrnqTuaOpXOK/tUrXO8AjiHIAv8A7jb5LOpcQpvDI9npF1eLiprbyzs10C49hvanWN1eI5hysWH0Iv8AJdH2Z2rhr2F0Rs5v3ozo5t+Y5dUp3EKmyPl5pNzaLiqR28onAiwFlbyrCIiAIiIAiIgCIiAIiIAiIgCIiAwVyDtzp7S0sgtctlaetiy3zK6+VyXtwP2lIOTZT8Yv2Wi4eKbZa6PHiu4r3/RlH2J2MfikrmCRsQjDXOcRmJaSR4RuvpxPFdWo9n6fAKWoqGvfK8tAu8tF7XDGNAAAu53mVQuy3Eu4xFoJytlaY+lz4mfL4q6dtc5bRRAbnzNDvIMc4fEBaKTiqbmlui0vo1XeRtpP5JY+85dUYvJK90khzPebudzvw8hwC8L6XWoCbLHeFVry3lnawmoRxE2o57FSeG4w+iqGzxm5bvH5mH7zT5/Oygc69RLf3Ik08o+VJRqRcJLKex9P0dQ2RjXtN2uAcD0IuF7qs9nExdhtPfg2w8gSArMr6LykzyevT5dSUPDaCIiyNQREQBERAEREAREQBERAEREBgqk9qOyxrKYSs/8AWnzOaPzMIGdn9oI6hXZYLVjKKksM3UK0qFRVI9UfL8Mh0IJBFiHA2IINwQeBvr6Lq2J1gxrCJAyxqIg15jG/OzXQcnC9vNUnb/APYq1waLRy/aM5C58TR5H/ACUdhOLy0sglhdkda3NpH5XDiFUxlyZOMuh6BcUFqNCFek8SW6+qNKB+dgtZeEj2t03FbuLOEk7pY2dzn1fG03aH/iczd4TvtwULWBwcb/smI9jLmVEszWD9CRe0DHPc1jAXOcQ1rRvLjoAFrUVO+V4jia6R7tAxoJJ9BwXbezjs0NGfaKrK6e3gYNREDvN+Lz8Oq2QoubwQ7rUoW8Mt79kXfZ7CxS00UI17tjW35kDU+9SKw1ZVoljY4WUnJuT7hERDEIiIAiIgCIiAIiIAiIgCIiAIiIDnPbPhzXUsUumaKS1/0vFnD3hh9FyRo0XWe2qtDaeCK+r5C63Nsbdfi9q5PEqi7/2Hovw8n9jWfLN2lnBbYrRxBt3cxyP1Rsll+6gWd7lEW3QvJwjJYZ3Ls/q6GWnBpI2QkWEkYAzsdycd5G+x4q1AL5swHaCSinbNEdRo5nB7OLT9F9G0lS2RjXtN2uAcPIi4Vzb1eYsd0eb6vp7tKnEnmMunn2PcLKwCsqSUwREQBERAEREAREQBERAEREAREQBERAcU7YMS7ytbGN0Mfxebn5BUdrrXUhtRWmasqJDxlePRpyD4NCiC9UVV8c2z1Kyp/Z7aEPCX5n6zL1c8uPMmwAGpPQDiVqd4t3B60RTwyO3RyxvPkx7XH4L4om2dV4eOpGslJOvHX/a732S4x39AGH70DjH/AE/eYbcrG39JXPu1bZH2WcTRC0U5JFhZrZDYub6/eA/mUNsptdLh8hfHYh1g9h0DwDoL8CCTr1UyL5M9znKsf6la4j/l1Xv3R9IhZVf2b20pq2PMx4a78UbiA5p+vmpakxKKa5je14abEtcHWPI2VgpJ7pnIVKNSm3GcWsG0iIsjUEREAREQBERAEREAREQBERAF+XOsslRm0dd3NLPJuyRuPrl0XxvCyZQi5SUV3PnOqf3kkjxue97vQuJ+q0JjZbjDZvoprYHAWVteyOVuaMNe9zTudYWAPq6/oqOmuOWD1G7mrei5PsintcTuW7TU5JsdFe9s+ymWkvPRkywtuTEdZIh0/iN39RbiqeawOsbAdea21ouGxC06vTulxRZ3vZerjxChj7xrXjLkkY4XGduhBCpW2XZI1jHzUZNmguNOdbga/ZOvp/KfSyh9gNrhSVFnm0U2Vr+TXDRsnxsfTku3gqdSca0N+py99TraZcvlv5XuvHsfKUFQDwuOW9XzshxoxVxiLTlnbk5Wc27wbcrZl49pWyE8VcfZoHGOfxN7phIz6BzTYWbrrw3q7dmvZ/JRH2ipIMpblbGNe6B3ku4uNhu3dVphRaqbFlc6hSqWjU3lyWy9f4Z0VERWBx4REQBERAEREAREQBERAEREBgqmdq2Id1h7mg2Mrmxj1N3f2gq5lcr7cag2pGcCZXHzaIwP8itNd4pssdKpqpd00/Ofw3+hzHOLhdD7EabNPUyfkYxvq5zz8mLmq7T2LUOShfJ/FlcR5NAYB72u96r7WOZnX67Vxatedi/EL5127wYUldNG0WYTnYOTX62Hkcy+jVyHtxorS00oH3myMJ6tLHN+Dne5TbmOYZ8HNaHW4Lrh/wClg5lz/wC4L6bwGo7ymhed7o2H3tC+ZmNuvofYCoz4dTHeRGAfMaKPZv5mi3+I4f2qcvX6FgSyyFlWJxoREQBERAEREAREQBERAEREAREQGCuSduB+0pB+mU+8x/sutOXGu16q72tYwboY9T1e6/0CjXTxTZdaFByvY47Z/Y567S6+iNgaXusPpm8TGHHzdqfmvnyeOzSee76r6K2cqmtoIHk2aIWH+0KNZ4bbLj4kzGEF6kySuQdt9c50tNHpkAkdm35nktFvQD4q6S4q6Y3JIbwb+6jcX2ciqWFjwNfgeBCnVIccXE5mxuFb141ZLODkEMVgHXBtwvqF0/sq2qjZGKOQ5X5nGM7w4E5i2/Bw105KsVHZZVA/YuY8cMxyn13rZ2c7N66KphklMbWxvD/C4uJtwGgVfSpVKc8pHXX1/Y3ds4OXqvOTtbSsrWiqeYstgOurQ4Uyi/PeDmsgoDKIiAIiIAiIgCIiAIiIAiwSvKSpAQH7evnfanEzLWVLnixMr2+QYSwAegv6ru1XU3Frrn+0uw0dQ8va4xudqSLG552PFRrik6kcIuNIvoWVVymuqxk5jITMWsYMz3HI1o4kmzR8V2vGXiCKGkadI2NDrcSAAPqfVVfAdg46d+ckvcNznfh8hwPVWWow1jxre/O+vv4pb0eUtzPV9SV7KKj0RoxVNlI4dUmR2UKBrYHRcbj5K0bK0OSPvXb37ujRuUkpCWe8RtWmcXA3qM2ixXIFVZMaJQHQm4mCNF7Qyc1UMFrMwurFFPogJYSL9iZRgqVn2lASzKnmtgFQTapb+G1Wa7eWqA30REAREQBERAF4zVIb5r9TSZQSq/W1emqA26jE+qjpsVHNVquxMg71GSYoeCAtxxG/FZ7+6q1HXX3rddX2CAmTUBZ7+6rkdU+Q2ja5/wDKCVuMoqv+E71sEBvVcbXNNzZbtPVEga+i1aHCZW3fNYW+7GNdebj9F7YZ4vefmgIXHImPzZvvDcoiOiap7aXDXMeJACWkWJ5Hqolr0B6Yacjso4q30jWOYd4d+a/0VXwqDM8u5aepUtJNkCA/QriCWne02Xp7Wq17fmkceZ+S2m1aAmzVKT2dlLpD0b9Qqn7UrhslSFsZkdoX7h+kX+ZJQFgREQBERAa01a1ptxWG1wJsdOqre1mUyXY/JK0ag7nA7gf3Ubh20ZByS+E80BbMQqb6DcFXpY3zOyR6niToB5rbra4FtwVuYPTZI7ne7U+qAgZthc2r5j5NYPmSjNk6Zm9rpD+p5H+IU5iNZkF1UX47dx1QHpV7NMLiWOMY/LfNb+o6lfqn2Sz/AInOHuC9sNmM0gbwGp8la3yZGW3AcEBXsRfURMAZksPwsOX3aL97M1758xIIDbA35ngtHF8WsHc+SlsIcIomt9T1JsSf+5ICTmGijqNoF7cytmpqDlJa1x6AFQdHWSNb42OYSTo4EICaqqxrWnPq3jx0VRx3DRGO8i1jdw/Ly9FPGcSNLXAEEKKZCTC6K+rbjXpqEB+sJZlaPiszO7x3RaeaRsdspB8itaCsLTrp56IDarsCJ8Ue/i3n1Ch5ZXMNnAg8lbKOsDgtieCN7fG0PHI/vvCAgsApBI9rpQe74gfi/wBLqEZFhbdwtyXNsHmdCLSNNjucNR6q84FPniuN1zZASSLWra9sQu7juHNRoxhzt2iAm0UYysNt6wgGM7Ow1QHeAhw0D2mzh0vxHQqoV+wz4iHGYOiBFyRlcB03gldCuo/GKNtTE+LMASNDvs4ajTiEBBUtbSNaGNa0Ac9T6lboxQHT3Lm9bA+GR0cgyuabEfUdFv4HNI+QMbrzPIc0BPV8/eSNaQ4tv4su+3LooTFsByHNAHBp1yPIJHk4bx5q7tpmxN68Sq7i+IDcN509UB7bF0ZDHPcLFxt6N/3dS2M1ORi2sMo+7jaDwGvnxUBtfKRG63L9kBUYGSVU2VnE3udwA4ldMoKNrAOJ5nj16KrbJU4YzNxd8uCs7ahASIcF+JbEWOq0/aV+TUoCKxbB3b4HBp4tO4+XJR1NhD75nuIJ32VjfMtd8oQH6YRlso6voGPFiF7uk1XlUVICArJe6F+U6jgVu1WM5YyePJfjEqWRxBEbyOeUlRTqZz3ZSCLcDogL1hD2uiaQb6BbDcXbBKGX+8LkdL2uqnhtJURH7M6cjuU5Jg/ejM7STg8cOnkgNTE8Tc+d2a4sbAcm8PetylkKUkIkeGzRkPaLZuFh14hb9RTBo0QGGzrKjjVBEBK4tjoboFXHYrnJUfiED5HgRuDgetrea05KKWHUjMPzN8Q9UBIYjCJdSTfmTc+9euy8Xdl195I16KNirbrcw6ps/wA0Bc6nxRqA2diY0ukkAc7MQ2/4QOIHNWGi8TVVtocGmjJfDctOpaOHUICxzYuFXMdxVhaQTvG7eqtJiMn5itRzr6n90BbMFq/AAphlWqdhlVYKXjq0BO+1LHtSiRVLBqUBKmqWlXYhlbdajquy8REydjw42dpkPIi+pHHkgJSnmBaCtygodc7tTw6LUwLCXBoL9/LgFIYhXiJthvQG1PiLW6Ly9sa7fYqn1NXK8+EXHnvWzHUSNF3NIQFl9vZmybiRe69DUN3d4253BRkWDNlsZST0Btb1UtT4VCw5gwX57z7ygMPqS02cLf8AcEbUtsQ7cVtSPbaxAI5FaEskQ/A1AR02Avv9m9pbwzGxHTRFIitiH4QiApeH3c8G9g3UlTZrmjisIgI2sbE83tY8xp8FqU0LnSNY0gkkWPLrZEQHRaedkTbDXrzUPie1DWmzdURAU3HsTEpBLQHX3jfbqoV0p4BEQHrFUkHcpGGsREB7irQ1qIgPXD6aSpdlb4QN7ju9OatmG7Lsh1Ls567h5BEQEjUENGio+0VW5r2g7jc+fREQCgrgpiHEQPLksIgNuDE4+dlJxFzh4bH1siID8+zyP3Fo9bqvYphVYDcNu39Hi943oiAipIZWGznFp5OBBRE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80902" name="AutoShape 6" descr="data:image/jpeg;base64,/9j/4AAQSkZJRgABAQAAAQABAAD/2wCEAAkGBhIQERQTEhQUEhUUGBgXGBIWFRUUFxQUFxQVFRUUFBUXHCYeFxkkGhQVHy8gIycpLCwsFR4xNTAqNSYrLCkBCQoKDgwOGg8PGi8lHyA0NCkvKSwpLDQsLy4sLywsMDAsLywsLCwsMTUpKi0sKSksLSwsNCwsLDQsLCksNSwsLP/AABEIANgAtAMBIgACEQEDEQH/xAAcAAEAAgMBAQEAAAAAAAAAAAAABQYBBAcDCAL/xAA5EAABAwIDBQUFBgcBAAAAAAABAAIDBBEFEiEGMUFRYQcTInGBFJGhscEjMkJSYtFTcoKisuHwM//EABsBAQACAwEBAAAAAAAAAAAAAAAEBQIDBgcB/8QAMREAAgEDAgUCAwcFAAAAAAAAAAECAwQRBSESEzFBUWFxBiLBFIGRobHR4RUjMjNS/9oADAMBAAIRAxEAPwDuKIiAIiIAiIgMFeU9S1gu9waObiAPivRy4j2rh7a8h7i5pja5jTubqQ6w3bwPetVapy45wT9PtI3dblSlw984ydlgxGJ+jJGOPJrgfgFshfLsVdkN23aRuc05SDzaRqCu7dn22Ir4bPsJ4wBIBx4B46G27gtVG443hrDJ2paO7SCqU5cS77dC2XRQG0+2MNCAHXfI4eGJtrnqTuaOpXOK/tUrXO8AjiHIAv8A7jb5LOpcQpvDI9npF1eLiprbyzs10C49hvanWN1eI5hysWH0Iv8AJdH2Z2rhr2F0Rs5v3ozo5t+Y5dUp3EKmyPl5pNzaLiqR28onAiwFlbyrCIiAIiIAiIgCIiAIiIAiIgCIiAwVyDtzp7S0sgtctlaetiy3zK6+VyXtwP2lIOTZT8Yv2Wi4eKbZa6PHiu4r3/RlH2J2MfikrmCRsQjDXOcRmJaSR4RuvpxPFdWo9n6fAKWoqGvfK8tAu8tF7XDGNAAAu53mVQuy3Eu4xFoJytlaY+lz4mfL4q6dtc5bRRAbnzNDvIMc4fEBaKTiqbmlui0vo1XeRtpP5JY+85dUYvJK90khzPebudzvw8hwC8L6XWoCbLHeFVry3lnawmoRxE2o57FSeG4w+iqGzxm5bvH5mH7zT5/Oygc69RLf3Ik08o+VJRqRcJLKex9P0dQ2RjXtN2uAcD0IuF7qs9nExdhtPfg2w8gSArMr6LykzyevT5dSUPDaCIiyNQREQBERAEREAREQBERAEREBgqk9qOyxrKYSs/8AWnzOaPzMIGdn9oI6hXZYLVjKKksM3UK0qFRVI9UfL8Mh0IJBFiHA2IINwQeBvr6Lq2J1gxrCJAyxqIg15jG/OzXQcnC9vNUnb/APYq1waLRy/aM5C58TR5H/ACUdhOLy0sglhdkda3NpH5XDiFUxlyZOMuh6BcUFqNCFek8SW6+qNKB+dgtZeEj2t03FbuLOEk7pY2dzn1fG03aH/iczd4TvtwULWBwcb/smI9jLmVEszWD9CRe0DHPc1jAXOcQ1rRvLjoAFrUVO+V4jia6R7tAxoJJ9BwXbezjs0NGfaKrK6e3gYNREDvN+Lz8Oq2QoubwQ7rUoW8Mt79kXfZ7CxS00UI17tjW35kDU+9SKw1ZVoljY4WUnJuT7hERDEIiIAiIgCIiAIiIAiIgCIiAIiIDnPbPhzXUsUumaKS1/0vFnD3hh9FyRo0XWe2qtDaeCK+r5C63Nsbdfi9q5PEqi7/2Hovw8n9jWfLN2lnBbYrRxBt3cxyP1Rsll+6gWd7lEW3QvJwjJYZ3Ls/q6GWnBpI2QkWEkYAzsdycd5G+x4q1AL5swHaCSinbNEdRo5nB7OLT9F9G0lS2RjXtN2uAcPIi4Vzb1eYsd0eb6vp7tKnEnmMunn2PcLKwCsqSUwREQBERAEREAREQBERAEREAREQBERAcU7YMS7ytbGN0Mfxebn5BUdrrXUhtRWmasqJDxlePRpyD4NCiC9UVV8c2z1Kyp/Z7aEPCX5n6zL1c8uPMmwAGpPQDiVqd4t3B60RTwyO3RyxvPkx7XH4L4om2dV4eOpGslJOvHX/a732S4x39AGH70DjH/AE/eYbcrG39JXPu1bZH2WcTRC0U5JFhZrZDYub6/eA/mUNsptdLh8hfHYh1g9h0DwDoL8CCTr1UyL5M9znKsf6la4j/l1Xv3R9IhZVf2b20pq2PMx4a78UbiA5p+vmpakxKKa5je14abEtcHWPI2VgpJ7pnIVKNSm3GcWsG0iIsjUEREAREQBERAEREAREQBERAF+XOsslRm0dd3NLPJuyRuPrl0XxvCyZQi5SUV3PnOqf3kkjxue97vQuJ+q0JjZbjDZvoprYHAWVteyOVuaMNe9zTudYWAPq6/oqOmuOWD1G7mrei5PsintcTuW7TU5JsdFe9s+ymWkvPRkywtuTEdZIh0/iN39RbiqeawOsbAdea21ouGxC06vTulxRZ3vZerjxChj7xrXjLkkY4XGduhBCpW2XZI1jHzUZNmguNOdbga/ZOvp/KfSyh9gNrhSVFnm0U2Vr+TXDRsnxsfTku3gqdSca0N+py99TraZcvlv5XuvHsfKUFQDwuOW9XzshxoxVxiLTlnbk5Wc27wbcrZl49pWyE8VcfZoHGOfxN7phIz6BzTYWbrrw3q7dmvZ/JRH2ipIMpblbGNe6B3ku4uNhu3dVphRaqbFlc6hSqWjU3lyWy9f4Z0VERWBx4REQBERAEREAREQBERAEREBgqmdq2Id1h7mg2Mrmxj1N3f2gq5lcr7cag2pGcCZXHzaIwP8itNd4pssdKpqpd00/Ofw3+hzHOLhdD7EabNPUyfkYxvq5zz8mLmq7T2LUOShfJ/FlcR5NAYB72u96r7WOZnX67Vxatedi/EL5127wYUldNG0WYTnYOTX62Hkcy+jVyHtxorS00oH3myMJ6tLHN+Dne5TbmOYZ8HNaHW4Lrh/wClg5lz/wC4L6bwGo7ymhed7o2H3tC+ZmNuvofYCoz4dTHeRGAfMaKPZv5mi3+I4f2qcvX6FgSyyFlWJxoREQBERAEREAREQBERAEREAREQGCuSduB+0pB+mU+8x/sutOXGu16q72tYwboY9T1e6/0CjXTxTZdaFByvY47Z/Y567S6+iNgaXusPpm8TGHHzdqfmvnyeOzSee76r6K2cqmtoIHk2aIWH+0KNZ4bbLj4kzGEF6kySuQdt9c50tNHpkAkdm35nktFvQD4q6S4q6Y3JIbwb+6jcX2ciqWFjwNfgeBCnVIccXE5mxuFb141ZLODkEMVgHXBtwvqF0/sq2qjZGKOQ5X5nGM7w4E5i2/Bw105KsVHZZVA/YuY8cMxyn13rZ2c7N66KphklMbWxvD/C4uJtwGgVfSpVKc8pHXX1/Y3ds4OXqvOTtbSsrWiqeYstgOurQ4Uyi/PeDmsgoDKIiAIiIAiIgCIiAIiIAiwSvKSpAQH7evnfanEzLWVLnixMr2+QYSwAegv6ru1XU3Frrn+0uw0dQ8va4xudqSLG552PFRrik6kcIuNIvoWVVymuqxk5jITMWsYMz3HI1o4kmzR8V2vGXiCKGkadI2NDrcSAAPqfVVfAdg46d+ckvcNznfh8hwPVWWow1jxre/O+vv4pb0eUtzPV9SV7KKj0RoxVNlI4dUmR2UKBrYHRcbj5K0bK0OSPvXb37ujRuUkpCWe8RtWmcXA3qM2ixXIFVZMaJQHQm4mCNF7Qyc1UMFrMwurFFPogJYSL9iZRgqVn2lASzKnmtgFQTapb+G1Wa7eWqA30REAREQBERAF4zVIb5r9TSZQSq/W1emqA26jE+qjpsVHNVquxMg71GSYoeCAtxxG/FZ7+6q1HXX3rddX2CAmTUBZ7+6rkdU+Q2ja5/wDKCVuMoqv+E71sEBvVcbXNNzZbtPVEga+i1aHCZW3fNYW+7GNdebj9F7YZ4vefmgIXHImPzZvvDcoiOiap7aXDXMeJACWkWJ5Hqolr0B6Yacjso4q30jWOYd4d+a/0VXwqDM8u5aepUtJNkCA/QriCWne02Xp7Wq17fmkceZ+S2m1aAmzVKT2dlLpD0b9Qqn7UrhslSFsZkdoX7h+kX+ZJQFgREQBERAa01a1ptxWG1wJsdOqre1mUyXY/JK0ag7nA7gf3Ubh20ZByS+E80BbMQqb6DcFXpY3zOyR6niToB5rbra4FtwVuYPTZI7ne7U+qAgZthc2r5j5NYPmSjNk6Zm9rpD+p5H+IU5iNZkF1UX47dx1QHpV7NMLiWOMY/LfNb+o6lfqn2Sz/AInOHuC9sNmM0gbwGp8la3yZGW3AcEBXsRfURMAZksPwsOX3aL97M1758xIIDbA35ngtHF8WsHc+SlsIcIomt9T1JsSf+5ICTmGijqNoF7cytmpqDlJa1x6AFQdHWSNb42OYSTo4EICaqqxrWnPq3jx0VRx3DRGO8i1jdw/Ly9FPGcSNLXAEEKKZCTC6K+rbjXpqEB+sJZlaPiszO7x3RaeaRsdspB8itaCsLTrp56IDarsCJ8Ue/i3n1Ch5ZXMNnAg8lbKOsDgtieCN7fG0PHI/vvCAgsApBI9rpQe74gfi/wBLqEZFhbdwtyXNsHmdCLSNNjucNR6q84FPniuN1zZASSLWra9sQu7juHNRoxhzt2iAm0UYysNt6wgGM7Ow1QHeAhw0D2mzh0vxHQqoV+wz4iHGYOiBFyRlcB03gldCuo/GKNtTE+LMASNDvs4ajTiEBBUtbSNaGNa0Ac9T6lboxQHT3Lm9bA+GR0cgyuabEfUdFv4HNI+QMbrzPIc0BPV8/eSNaQ4tv4su+3LooTFsByHNAHBp1yPIJHk4bx5q7tpmxN68Sq7i+IDcN509UB7bF0ZDHPcLFxt6N/3dS2M1ORi2sMo+7jaDwGvnxUBtfKRG63L9kBUYGSVU2VnE3udwA4ldMoKNrAOJ5nj16KrbJU4YzNxd8uCs7ahASIcF+JbEWOq0/aV+TUoCKxbB3b4HBp4tO4+XJR1NhD75nuIJ32VjfMtd8oQH6YRlso6voGPFiF7uk1XlUVICArJe6F+U6jgVu1WM5YyePJfjEqWRxBEbyOeUlRTqZz3ZSCLcDogL1hD2uiaQb6BbDcXbBKGX+8LkdL2uqnhtJURH7M6cjuU5Jg/ejM7STg8cOnkgNTE8Tc+d2a4sbAcm8PetylkKUkIkeGzRkPaLZuFh14hb9RTBo0QGGzrKjjVBEBK4tjoboFXHYrnJUfiED5HgRuDgetrea05KKWHUjMPzN8Q9UBIYjCJdSTfmTc+9euy8Xdl195I16KNirbrcw6ps/wA0Bc6nxRqA2diY0ukkAc7MQ2/4QOIHNWGi8TVVtocGmjJfDctOpaOHUICxzYuFXMdxVhaQTvG7eqtJiMn5itRzr6n90BbMFq/AAphlWqdhlVYKXjq0BO+1LHtSiRVLBqUBKmqWlXYhlbdajquy8REydjw42dpkPIi+pHHkgJSnmBaCtygodc7tTw6LUwLCXBoL9/LgFIYhXiJthvQG1PiLW6Ly9sa7fYqn1NXK8+EXHnvWzHUSNF3NIQFl9vZmybiRe69DUN3d4253BRkWDNlsZST0Btb1UtT4VCw5gwX57z7ygMPqS02cLf8AcEbUtsQ7cVtSPbaxAI5FaEskQ/A1AR02Avv9m9pbwzGxHTRFIitiH4QiApeH3c8G9g3UlTZrmjisIgI2sbE83tY8xp8FqU0LnSNY0gkkWPLrZEQHRaedkTbDXrzUPie1DWmzdURAU3HsTEpBLQHX3jfbqoV0p4BEQHrFUkHcpGGsREB7irQ1qIgPXD6aSpdlb4QN7ju9OatmG7Lsh1Ls567h5BEQEjUENGio+0VW5r2g7jc+fREQCgrgpiHEQPLksIgNuDE4+dlJxFzh4bH1siID8+zyP3Fo9bqvYphVYDcNu39Hi943oiAipIZWGznFp5OBBRE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80904" name="AutoShape 8" descr="data:image/jpeg;base64,/9j/4AAQSkZJRgABAQAAAQABAAD/2wCEAAkGBhIQERQTEhQUEhUUGBgXGBIWFRUUFxQUFxQVFRUUFBUXHCYeFxkkGhQVHy8gIycpLCwsFR4xNTAqNSYrLCkBCQoKDgwOGg8PGi8lHyA0NCkvKSwpLDQsLy4sLywsMDAsLywsLCwsMTUpKi0sKSksLSwsNCwsLDQsLCksNSwsLP/AABEIANgAtAMBIgACEQEDEQH/xAAcAAEAAgMBAQEAAAAAAAAAAAAABQYBBAcDCAL/xAA5EAABAwIDBQUFBgcBAAAAAAABAAIDBBEFEiEGMUFRYQcTInGBFJGhscEjMkJSYtFTcoKisuHwM//EABsBAQACAwEBAAAAAAAAAAAAAAAEBQIDBgcB/8QAMREAAgEDAgUCAwcFAAAAAAAAAAECAwQRBSESEzFBUWFxBiLBFIGRobHR4RUjMjNS/9oADAMBAAIRAxEAPwDuKIiAIiIAiIgMFeU9S1gu9waObiAPivRy4j2rh7a8h7i5pja5jTubqQ6w3bwPetVapy45wT9PtI3dblSlw984ydlgxGJ+jJGOPJrgfgFshfLsVdkN23aRuc05SDzaRqCu7dn22Ir4bPsJ4wBIBx4B46G27gtVG443hrDJ2paO7SCqU5cS77dC2XRQG0+2MNCAHXfI4eGJtrnqTuaOpXOK/tUrXO8AjiHIAv8A7jb5LOpcQpvDI9npF1eLiprbyzs10C49hvanWN1eI5hysWH0Iv8AJdH2Z2rhr2F0Rs5v3ozo5t+Y5dUp3EKmyPl5pNzaLiqR28onAiwFlbyrCIiAIiIAiIgCIiAIiIAiIgCIiAwVyDtzp7S0sgtctlaetiy3zK6+VyXtwP2lIOTZT8Yv2Wi4eKbZa6PHiu4r3/RlH2J2MfikrmCRsQjDXOcRmJaSR4RuvpxPFdWo9n6fAKWoqGvfK8tAu8tF7XDGNAAAu53mVQuy3Eu4xFoJytlaY+lz4mfL4q6dtc5bRRAbnzNDvIMc4fEBaKTiqbmlui0vo1XeRtpP5JY+85dUYvJK90khzPebudzvw8hwC8L6XWoCbLHeFVry3lnawmoRxE2o57FSeG4w+iqGzxm5bvH5mH7zT5/Oygc69RLf3Ik08o+VJRqRcJLKex9P0dQ2RjXtN2uAcD0IuF7qs9nExdhtPfg2w8gSArMr6LykzyevT5dSUPDaCIiyNQREQBERAEREAREQBERAEREBgqk9qOyxrKYSs/8AWnzOaPzMIGdn9oI6hXZYLVjKKksM3UK0qFRVI9UfL8Mh0IJBFiHA2IINwQeBvr6Lq2J1gxrCJAyxqIg15jG/OzXQcnC9vNUnb/APYq1waLRy/aM5C58TR5H/ACUdhOLy0sglhdkda3NpH5XDiFUxlyZOMuh6BcUFqNCFek8SW6+qNKB+dgtZeEj2t03FbuLOEk7pY2dzn1fG03aH/iczd4TvtwULWBwcb/smI9jLmVEszWD9CRe0DHPc1jAXOcQ1rRvLjoAFrUVO+V4jia6R7tAxoJJ9BwXbezjs0NGfaKrK6e3gYNREDvN+Lz8Oq2QoubwQ7rUoW8Mt79kXfZ7CxS00UI17tjW35kDU+9SKw1ZVoljY4WUnJuT7hERDEIiIAiIgCIiAIiIAiIgCIiAIiIDnPbPhzXUsUumaKS1/0vFnD3hh9FyRo0XWe2qtDaeCK+r5C63Nsbdfi9q5PEqi7/2Hovw8n9jWfLN2lnBbYrRxBt3cxyP1Rsll+6gWd7lEW3QvJwjJYZ3Ls/q6GWnBpI2QkWEkYAzsdycd5G+x4q1AL5swHaCSinbNEdRo5nB7OLT9F9G0lS2RjXtN2uAcPIi4Vzb1eYsd0eb6vp7tKnEnmMunn2PcLKwCsqSUwREQBERAEREAREQBERAEREAREQBERAcU7YMS7ytbGN0Mfxebn5BUdrrXUhtRWmasqJDxlePRpyD4NCiC9UVV8c2z1Kyp/Z7aEPCX5n6zL1c8uPMmwAGpPQDiVqd4t3B60RTwyO3RyxvPkx7XH4L4om2dV4eOpGslJOvHX/a732S4x39AGH70DjH/AE/eYbcrG39JXPu1bZH2WcTRC0U5JFhZrZDYub6/eA/mUNsptdLh8hfHYh1g9h0DwDoL8CCTr1UyL5M9znKsf6la4j/l1Xv3R9IhZVf2b20pq2PMx4a78UbiA5p+vmpakxKKa5je14abEtcHWPI2VgpJ7pnIVKNSm3GcWsG0iIsjUEREAREQBERAEREAREQBERAF+XOsslRm0dd3NLPJuyRuPrl0XxvCyZQi5SUV3PnOqf3kkjxue97vQuJ+q0JjZbjDZvoprYHAWVteyOVuaMNe9zTudYWAPq6/oqOmuOWD1G7mrei5PsintcTuW7TU5JsdFe9s+ymWkvPRkywtuTEdZIh0/iN39RbiqeawOsbAdea21ouGxC06vTulxRZ3vZerjxChj7xrXjLkkY4XGduhBCpW2XZI1jHzUZNmguNOdbga/ZOvp/KfSyh9gNrhSVFnm0U2Vr+TXDRsnxsfTku3gqdSca0N+py99TraZcvlv5XuvHsfKUFQDwuOW9XzshxoxVxiLTlnbk5Wc27wbcrZl49pWyE8VcfZoHGOfxN7phIz6BzTYWbrrw3q7dmvZ/JRH2ipIMpblbGNe6B3ku4uNhu3dVphRaqbFlc6hSqWjU3lyWy9f4Z0VERWBx4REQBERAEREAREQBERAEREBgqmdq2Id1h7mg2Mrmxj1N3f2gq5lcr7cag2pGcCZXHzaIwP8itNd4pssdKpqpd00/Ofw3+hzHOLhdD7EabNPUyfkYxvq5zz8mLmq7T2LUOShfJ/FlcR5NAYB72u96r7WOZnX67Vxatedi/EL5127wYUldNG0WYTnYOTX62Hkcy+jVyHtxorS00oH3myMJ6tLHN+Dne5TbmOYZ8HNaHW4Lrh/wClg5lz/wC4L6bwGo7ymhed7o2H3tC+ZmNuvofYCoz4dTHeRGAfMaKPZv5mi3+I4f2qcvX6FgSyyFlWJxoREQBERAEREAREQBERAEREAREQGCuSduB+0pB+mU+8x/sutOXGu16q72tYwboY9T1e6/0CjXTxTZdaFByvY47Z/Y567S6+iNgaXusPpm8TGHHzdqfmvnyeOzSee76r6K2cqmtoIHk2aIWH+0KNZ4bbLj4kzGEF6kySuQdt9c50tNHpkAkdm35nktFvQD4q6S4q6Y3JIbwb+6jcX2ciqWFjwNfgeBCnVIccXE5mxuFb141ZLODkEMVgHXBtwvqF0/sq2qjZGKOQ5X5nGM7w4E5i2/Bw105KsVHZZVA/YuY8cMxyn13rZ2c7N66KphklMbWxvD/C4uJtwGgVfSpVKc8pHXX1/Y3ds4OXqvOTtbSsrWiqeYstgOurQ4Uyi/PeDmsgoDKIiAIiIAiIgCIiAIiIAiwSvKSpAQH7evnfanEzLWVLnixMr2+QYSwAegv6ru1XU3Frrn+0uw0dQ8va4xudqSLG552PFRrik6kcIuNIvoWVVymuqxk5jITMWsYMz3HI1o4kmzR8V2vGXiCKGkadI2NDrcSAAPqfVVfAdg46d+ckvcNznfh8hwPVWWow1jxre/O+vv4pb0eUtzPV9SV7KKj0RoxVNlI4dUmR2UKBrYHRcbj5K0bK0OSPvXb37ujRuUkpCWe8RtWmcXA3qM2ixXIFVZMaJQHQm4mCNF7Qyc1UMFrMwurFFPogJYSL9iZRgqVn2lASzKnmtgFQTapb+G1Wa7eWqA30REAREQBERAF4zVIb5r9TSZQSq/W1emqA26jE+qjpsVHNVquxMg71GSYoeCAtxxG/FZ7+6q1HXX3rddX2CAmTUBZ7+6rkdU+Q2ja5/wDKCVuMoqv+E71sEBvVcbXNNzZbtPVEga+i1aHCZW3fNYW+7GNdebj9F7YZ4vefmgIXHImPzZvvDcoiOiap7aXDXMeJACWkWJ5Hqolr0B6Yacjso4q30jWOYd4d+a/0VXwqDM8u5aepUtJNkCA/QriCWne02Xp7Wq17fmkceZ+S2m1aAmzVKT2dlLpD0b9Qqn7UrhslSFsZkdoX7h+kX+ZJQFgREQBERAa01a1ptxWG1wJsdOqre1mUyXY/JK0ag7nA7gf3Ubh20ZByS+E80BbMQqb6DcFXpY3zOyR6niToB5rbra4FtwVuYPTZI7ne7U+qAgZthc2r5j5NYPmSjNk6Zm9rpD+p5H+IU5iNZkF1UX47dx1QHpV7NMLiWOMY/LfNb+o6lfqn2Sz/AInOHuC9sNmM0gbwGp8la3yZGW3AcEBXsRfURMAZksPwsOX3aL97M1758xIIDbA35ngtHF8WsHc+SlsIcIomt9T1JsSf+5ICTmGijqNoF7cytmpqDlJa1x6AFQdHWSNb42OYSTo4EICaqqxrWnPq3jx0VRx3DRGO8i1jdw/Ly9FPGcSNLXAEEKKZCTC6K+rbjXpqEB+sJZlaPiszO7x3RaeaRsdspB8itaCsLTrp56IDarsCJ8Ue/i3n1Ch5ZXMNnAg8lbKOsDgtieCN7fG0PHI/vvCAgsApBI9rpQe74gfi/wBLqEZFhbdwtyXNsHmdCLSNNjucNR6q84FPniuN1zZASSLWra9sQu7juHNRoxhzt2iAm0UYysNt6wgGM7Ow1QHeAhw0D2mzh0vxHQqoV+wz4iHGYOiBFyRlcB03gldCuo/GKNtTE+LMASNDvs4ajTiEBBUtbSNaGNa0Ac9T6lboxQHT3Lm9bA+GR0cgyuabEfUdFv4HNI+QMbrzPIc0BPV8/eSNaQ4tv4su+3LooTFsByHNAHBp1yPIJHk4bx5q7tpmxN68Sq7i+IDcN509UB7bF0ZDHPcLFxt6N/3dS2M1ORi2sMo+7jaDwGvnxUBtfKRG63L9kBUYGSVU2VnE3udwA4ldMoKNrAOJ5nj16KrbJU4YzNxd8uCs7ahASIcF+JbEWOq0/aV+TUoCKxbB3b4HBp4tO4+XJR1NhD75nuIJ32VjfMtd8oQH6YRlso6voGPFiF7uk1XlUVICArJe6F+U6jgVu1WM5YyePJfjEqWRxBEbyOeUlRTqZz3ZSCLcDogL1hD2uiaQb6BbDcXbBKGX+8LkdL2uqnhtJURH7M6cjuU5Jg/ejM7STg8cOnkgNTE8Tc+d2a4sbAcm8PetylkKUkIkeGzRkPaLZuFh14hb9RTBo0QGGzrKjjVBEBK4tjoboFXHYrnJUfiED5HgRuDgetrea05KKWHUjMPzN8Q9UBIYjCJdSTfmTc+9euy8Xdl195I16KNirbrcw6ps/wA0Bc6nxRqA2diY0ukkAc7MQ2/4QOIHNWGi8TVVtocGmjJfDctOpaOHUICxzYuFXMdxVhaQTvG7eqtJiMn5itRzr6n90BbMFq/AAphlWqdhlVYKXjq0BO+1LHtSiRVLBqUBKmqWlXYhlbdajquy8REydjw42dpkPIi+pHHkgJSnmBaCtygodc7tTw6LUwLCXBoL9/LgFIYhXiJthvQG1PiLW6Ly9sa7fYqn1NXK8+EXHnvWzHUSNF3NIQFl9vZmybiRe69DUN3d4253BRkWDNlsZST0Btb1UtT4VCw5gwX57z7ygMPqS02cLf8AcEbUtsQ7cVtSPbaxAI5FaEskQ/A1AR02Avv9m9pbwzGxHTRFIitiH4QiApeH3c8G9g3UlTZrmjisIgI2sbE83tY8xp8FqU0LnSNY0gkkWPLrZEQHRaedkTbDXrzUPie1DWmzdURAU3HsTEpBLQHX3jfbqoV0p4BEQHrFUkHcpGGsREB7irQ1qIgPXD6aSpdlb4QN7ju9OatmG7Lsh1Ls567h5BEQEjUENGio+0VW5r2g7jc+fREQCgrgpiHEQPLksIgNuDE4+dlJxFzh4bH1siID8+zyP3Fo9bqvYphVYDcNu39Hi943oiAipIZWGznFp5OBBRE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80906" name="AutoShape 10" descr="data:image/jpeg;base64,/9j/4AAQSkZJRgABAQAAAQABAAD/2wCEAAkGBhIQERQTEhQUEhUUGBgXGBIWFRUUFxQUFxQVFRUUFBUXHCYeFxkkGhQVHy8gIycpLCwsFR4xNTAqNSYrLCkBCQoKDgwOGg8PGi8lHyA0NCkvKSwpLDQsLy4sLywsMDAsLywsLCwsMTUpKi0sKSksLSwsNCwsLDQsLCksNSwsLP/AABEIANgAtAMBIgACEQEDEQH/xAAcAAEAAgMBAQEAAAAAAAAAAAAABQYBBAcDCAL/xAA5EAABAwIDBQUFBgcBAAAAAAABAAIDBBEFEiEGMUFRYQcTInGBFJGhscEjMkJSYtFTcoKisuHwM//EABsBAQACAwEBAAAAAAAAAAAAAAAEBQIDBgcB/8QAMREAAgEDAgUCAwcFAAAAAAAAAAECAwQRBSESEzFBUWFxBiLBFIGRobHR4RUjMjNS/9oADAMBAAIRAxEAPwDuKIiAIiIAiIgMFeU9S1gu9waObiAPivRy4j2rh7a8h7i5pja5jTubqQ6w3bwPetVapy45wT9PtI3dblSlw984ydlgxGJ+jJGOPJrgfgFshfLsVdkN23aRuc05SDzaRqCu7dn22Ir4bPsJ4wBIBx4B46G27gtVG443hrDJ2paO7SCqU5cS77dC2XRQG0+2MNCAHXfI4eGJtrnqTuaOpXOK/tUrXO8AjiHIAv8A7jb5LOpcQpvDI9npF1eLiprbyzs10C49hvanWN1eI5hysWH0Iv8AJdH2Z2rhr2F0Rs5v3ozo5t+Y5dUp3EKmyPl5pNzaLiqR28onAiwFlbyrCIiAIiIAiIgCIiAIiIAiIgCIiAwVyDtzp7S0sgtctlaetiy3zK6+VyXtwP2lIOTZT8Yv2Wi4eKbZa6PHiu4r3/RlH2J2MfikrmCRsQjDXOcRmJaSR4RuvpxPFdWo9n6fAKWoqGvfK8tAu8tF7XDGNAAAu53mVQuy3Eu4xFoJytlaY+lz4mfL4q6dtc5bRRAbnzNDvIMc4fEBaKTiqbmlui0vo1XeRtpP5JY+85dUYvJK90khzPebudzvw8hwC8L6XWoCbLHeFVry3lnawmoRxE2o57FSeG4w+iqGzxm5bvH5mH7zT5/Oygc69RLf3Ik08o+VJRqRcJLKex9P0dQ2RjXtN2uAcD0IuF7qs9nExdhtPfg2w8gSArMr6LykzyevT5dSUPDaCIiyNQREQBERAEREAREQBERAEREBgqk9qOyxrKYSs/8AWnzOaPzMIGdn9oI6hXZYLVjKKksM3UK0qFRVI9UfL8Mh0IJBFiHA2IINwQeBvr6Lq2J1gxrCJAyxqIg15jG/OzXQcnC9vNUnb/APYq1waLRy/aM5C58TR5H/ACUdhOLy0sglhdkda3NpH5XDiFUxlyZOMuh6BcUFqNCFek8SW6+qNKB+dgtZeEj2t03FbuLOEk7pY2dzn1fG03aH/iczd4TvtwULWBwcb/smI9jLmVEszWD9CRe0DHPc1jAXOcQ1rRvLjoAFrUVO+V4jia6R7tAxoJJ9BwXbezjs0NGfaKrK6e3gYNREDvN+Lz8Oq2QoubwQ7rUoW8Mt79kXfZ7CxS00UI17tjW35kDU+9SKw1ZVoljY4WUnJuT7hERDEIiIAiIgCIiAIiIAiIgCIiAIiIDnPbPhzXUsUumaKS1/0vFnD3hh9FyRo0XWe2qtDaeCK+r5C63Nsbdfi9q5PEqi7/2Hovw8n9jWfLN2lnBbYrRxBt3cxyP1Rsll+6gWd7lEW3QvJwjJYZ3Ls/q6GWnBpI2QkWEkYAzsdycd5G+x4q1AL5swHaCSinbNEdRo5nB7OLT9F9G0lS2RjXtN2uAcPIi4Vzb1eYsd0eb6vp7tKnEnmMunn2PcLKwCsqSUwREQBERAEREAREQBERAEREAREQBERAcU7YMS7ytbGN0Mfxebn5BUdrrXUhtRWmasqJDxlePRpyD4NCiC9UVV8c2z1Kyp/Z7aEPCX5n6zL1c8uPMmwAGpPQDiVqd4t3B60RTwyO3RyxvPkx7XH4L4om2dV4eOpGslJOvHX/a732S4x39AGH70DjH/AE/eYbcrG39JXPu1bZH2WcTRC0U5JFhZrZDYub6/eA/mUNsptdLh8hfHYh1g9h0DwDoL8CCTr1UyL5M9znKsf6la4j/l1Xv3R9IhZVf2b20pq2PMx4a78UbiA5p+vmpakxKKa5je14abEtcHWPI2VgpJ7pnIVKNSm3GcWsG0iIsjUEREAREQBERAEREAREQBERAF+XOsslRm0dd3NLPJuyRuPrl0XxvCyZQi5SUV3PnOqf3kkjxue97vQuJ+q0JjZbjDZvoprYHAWVteyOVuaMNe9zTudYWAPq6/oqOmuOWD1G7mrei5PsintcTuW7TU5JsdFe9s+ymWkvPRkywtuTEdZIh0/iN39RbiqeawOsbAdea21ouGxC06vTulxRZ3vZerjxChj7xrXjLkkY4XGduhBCpW2XZI1jHzUZNmguNOdbga/ZOvp/KfSyh9gNrhSVFnm0U2Vr+TXDRsnxsfTku3gqdSca0N+py99TraZcvlv5XuvHsfKUFQDwuOW9XzshxoxVxiLTlnbk5Wc27wbcrZl49pWyE8VcfZoHGOfxN7phIz6BzTYWbrrw3q7dmvZ/JRH2ipIMpblbGNe6B3ku4uNhu3dVphRaqbFlc6hSqWjU3lyWy9f4Z0VERWBx4REQBERAEREAREQBERAEREBgqmdq2Id1h7mg2Mrmxj1N3f2gq5lcr7cag2pGcCZXHzaIwP8itNd4pssdKpqpd00/Ofw3+hzHOLhdD7EabNPUyfkYxvq5zz8mLmq7T2LUOShfJ/FlcR5NAYB72u96r7WOZnX67Vxatedi/EL5127wYUldNG0WYTnYOTX62Hkcy+jVyHtxorS00oH3myMJ6tLHN+Dne5TbmOYZ8HNaHW4Lrh/wClg5lz/wC4L6bwGo7ymhed7o2H3tC+ZmNuvofYCoz4dTHeRGAfMaKPZv5mi3+I4f2qcvX6FgSyyFlWJxoREQBERAEREAREQBERAEREAREQGCuSduB+0pB+mU+8x/sutOXGu16q72tYwboY9T1e6/0CjXTxTZdaFByvY47Z/Y567S6+iNgaXusPpm8TGHHzdqfmvnyeOzSee76r6K2cqmtoIHk2aIWH+0KNZ4bbLj4kzGEF6kySuQdt9c50tNHpkAkdm35nktFvQD4q6S4q6Y3JIbwb+6jcX2ciqWFjwNfgeBCnVIccXE5mxuFb141ZLODkEMVgHXBtwvqF0/sq2qjZGKOQ5X5nGM7w4E5i2/Bw105KsVHZZVA/YuY8cMxyn13rZ2c7N66KphklMbWxvD/C4uJtwGgVfSpVKc8pHXX1/Y3ds4OXqvOTtbSsrWiqeYstgOurQ4Uyi/PeDmsgoDKIiAIiIAiIgCIiAIiIAiwSvKSpAQH7evnfanEzLWVLnixMr2+QYSwAegv6ru1XU3Frrn+0uw0dQ8va4xudqSLG552PFRrik6kcIuNIvoWVVymuqxk5jITMWsYMz3HI1o4kmzR8V2vGXiCKGkadI2NDrcSAAPqfVVfAdg46d+ckvcNznfh8hwPVWWow1jxre/O+vv4pb0eUtzPV9SV7KKj0RoxVNlI4dUmR2UKBrYHRcbj5K0bK0OSPvXb37ujRuUkpCWe8RtWmcXA3qM2ixXIFVZMaJQHQm4mCNF7Qyc1UMFrMwurFFPogJYSL9iZRgqVn2lASzKnmtgFQTapb+G1Wa7eWqA30REAREQBERAF4zVIb5r9TSZQSq/W1emqA26jE+qjpsVHNVquxMg71GSYoeCAtxxG/FZ7+6q1HXX3rddX2CAmTUBZ7+6rkdU+Q2ja5/wDKCVuMoqv+E71sEBvVcbXNNzZbtPVEga+i1aHCZW3fNYW+7GNdebj9F7YZ4vefmgIXHImPzZvvDcoiOiap7aXDXMeJACWkWJ5Hqolr0B6Yacjso4q30jWOYd4d+a/0VXwqDM8u5aepUtJNkCA/QriCWne02Xp7Wq17fmkceZ+S2m1aAmzVKT2dlLpD0b9Qqn7UrhslSFsZkdoX7h+kX+ZJQFgREQBERAa01a1ptxWG1wJsdOqre1mUyXY/JK0ag7nA7gf3Ubh20ZByS+E80BbMQqb6DcFXpY3zOyR6niToB5rbra4FtwVuYPTZI7ne7U+qAgZthc2r5j5NYPmSjNk6Zm9rpD+p5H+IU5iNZkF1UX47dx1QHpV7NMLiWOMY/LfNb+o6lfqn2Sz/AInOHuC9sNmM0gbwGp8la3yZGW3AcEBXsRfURMAZksPwsOX3aL97M1758xIIDbA35ngtHF8WsHc+SlsIcIomt9T1JsSf+5ICTmGijqNoF7cytmpqDlJa1x6AFQdHWSNb42OYSTo4EICaqqxrWnPq3jx0VRx3DRGO8i1jdw/Ly9FPGcSNLXAEEKKZCTC6K+rbjXpqEB+sJZlaPiszO7x3RaeaRsdspB8itaCsLTrp56IDarsCJ8Ue/i3n1Ch5ZXMNnAg8lbKOsDgtieCN7fG0PHI/vvCAgsApBI9rpQe74gfi/wBLqEZFhbdwtyXNsHmdCLSNNjucNR6q84FPniuN1zZASSLWra9sQu7juHNRoxhzt2iAm0UYysNt6wgGM7Ow1QHeAhw0D2mzh0vxHQqoV+wz4iHGYOiBFyRlcB03gldCuo/GKNtTE+LMASNDvs4ajTiEBBUtbSNaGNa0Ac9T6lboxQHT3Lm9bA+GR0cgyuabEfUdFv4HNI+QMbrzPIc0BPV8/eSNaQ4tv4su+3LooTFsByHNAHBp1yPIJHk4bx5q7tpmxN68Sq7i+IDcN509UB7bF0ZDHPcLFxt6N/3dS2M1ORi2sMo+7jaDwGvnxUBtfKRG63L9kBUYGSVU2VnE3udwA4ldMoKNrAOJ5nj16KrbJU4YzNxd8uCs7ahASIcF+JbEWOq0/aV+TUoCKxbB3b4HBp4tO4+XJR1NhD75nuIJ32VjfMtd8oQH6YRlso6voGPFiF7uk1XlUVICArJe6F+U6jgVu1WM5YyePJfjEqWRxBEbyOeUlRTqZz3ZSCLcDogL1hD2uiaQb6BbDcXbBKGX+8LkdL2uqnhtJURH7M6cjuU5Jg/ejM7STg8cOnkgNTE8Tc+d2a4sbAcm8PetylkKUkIkeGzRkPaLZuFh14hb9RTBo0QGGzrKjjVBEBK4tjoboFXHYrnJUfiED5HgRuDgetrea05KKWHUjMPzN8Q9UBIYjCJdSTfmTc+9euy8Xdl195I16KNirbrcw6ps/wA0Bc6nxRqA2diY0ukkAc7MQ2/4QOIHNWGi8TVVtocGmjJfDctOpaOHUICxzYuFXMdxVhaQTvG7eqtJiMn5itRzr6n90BbMFq/AAphlWqdhlVYKXjq0BO+1LHtSiRVLBqUBKmqWlXYhlbdajquy8REydjw42dpkPIi+pHHkgJSnmBaCtygodc7tTw6LUwLCXBoL9/LgFIYhXiJthvQG1PiLW6Ly9sa7fYqn1NXK8+EXHnvWzHUSNF3NIQFl9vZmybiRe69DUN3d4253BRkWDNlsZST0Btb1UtT4VCw5gwX57z7ygMPqS02cLf8AcEbUtsQ7cVtSPbaxAI5FaEskQ/A1AR02Avv9m9pbwzGxHTRFIitiH4QiApeH3c8G9g3UlTZrmjisIgI2sbE83tY8xp8FqU0LnSNY0gkkWPLrZEQHRaedkTbDXrzUPie1DWmzdURAU3HsTEpBLQHX3jfbqoV0p4BEQHrFUkHcpGGsREB7irQ1qIgPXD6aSpdlb4QN7ju9OatmG7Lsh1Ls567h5BEQEjUENGio+0VW5r2g7jc+fREQCgrgpiHEQPLksIgNuDE4+dlJxFzh4bH1siID8+zyP3Fo9bqvYphVYDcNu39Hi943oiAipIZWGznFp5OBBRE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pic>
        <p:nvPicPr>
          <p:cNvPr id="80908" name="Picture 12" descr="http://t0.gstatic.com/images?q=tbn:ANd9GcRtG_dbiJXXKOv9a1-h7-4MFpMgp2DUWoQXvglcGNKnZ8DUq5xa"/>
          <p:cNvPicPr>
            <a:picLocks noChangeAspect="1" noChangeArrowheads="1"/>
          </p:cNvPicPr>
          <p:nvPr/>
        </p:nvPicPr>
        <p:blipFill>
          <a:blip r:embed="rId2" cstate="print"/>
          <a:srcRect/>
          <a:stretch>
            <a:fillRect/>
          </a:stretch>
        </p:blipFill>
        <p:spPr bwMode="auto">
          <a:xfrm>
            <a:off x="3478064" y="6028928"/>
            <a:ext cx="4615827" cy="3196890"/>
          </a:xfrm>
          <a:prstGeom prst="rect">
            <a:avLst/>
          </a:prstGeom>
          <a:noFill/>
        </p:spPr>
      </p:pic>
      <p:pic>
        <p:nvPicPr>
          <p:cNvPr id="10" name="Picture 5" descr="logo FCA"/>
          <p:cNvPicPr>
            <a:picLocks noChangeAspect="1" noChangeArrowheads="1"/>
          </p:cNvPicPr>
          <p:nvPr/>
        </p:nvPicPr>
        <p:blipFill>
          <a:blip r:embed="rId3" cstate="print"/>
          <a:srcRect/>
          <a:stretch>
            <a:fillRect/>
          </a:stretch>
        </p:blipFill>
        <p:spPr bwMode="auto">
          <a:xfrm>
            <a:off x="11315982" y="8256695"/>
            <a:ext cx="1230490" cy="1230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0908"/>
                                        </p:tgtEl>
                                        <p:attrNameLst>
                                          <p:attrName>style.visibility</p:attrName>
                                        </p:attrNameLst>
                                      </p:cBhvr>
                                      <p:to>
                                        <p:strVal val="visible"/>
                                      </p:to>
                                    </p:set>
                                    <p:animEffect transition="in" filter="diamond(in)">
                                      <p:cBhvr>
                                        <p:cTn id="7" dur="2000"/>
                                        <p:tgtEl>
                                          <p:spTgt spid="80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381819"/>
          </a:xfrm>
        </p:spPr>
        <p:txBody>
          <a:bodyPr/>
          <a:lstStyle/>
          <a:p>
            <a:endParaRPr lang="es-ES" dirty="0"/>
          </a:p>
        </p:txBody>
      </p:sp>
      <p:sp>
        <p:nvSpPr>
          <p:cNvPr id="3" name="2 Marcador de contenido"/>
          <p:cNvSpPr>
            <a:spLocks noGrp="1"/>
          </p:cNvSpPr>
          <p:nvPr>
            <p:ph idx="1"/>
          </p:nvPr>
        </p:nvSpPr>
        <p:spPr>
          <a:xfrm>
            <a:off x="650875" y="988369"/>
            <a:ext cx="11703050" cy="6120679"/>
          </a:xfrm>
        </p:spPr>
        <p:txBody>
          <a:bodyPr/>
          <a:lstStyle/>
          <a:p>
            <a:pPr algn="l">
              <a:buFont typeface="Arial" pitchFamily="34" charset="0"/>
              <a:buChar char="•"/>
            </a:pPr>
            <a:r>
              <a:rPr lang="es-ES" sz="3200" dirty="0"/>
              <a:t>La ventaja competitiva consiste en una o más características de la empresa, que puede manifestarse de muy diversas formas. Una ventaja competitiva puede derivarse tanto de una buena imagen, de una prestación adicional de un producto, de una ubicación privilegiada o simplemente de un precio más reducido que el de los rivales.</a:t>
            </a:r>
          </a:p>
          <a:p>
            <a:pPr algn="l">
              <a:buFont typeface="Arial" pitchFamily="34" charset="0"/>
              <a:buChar char="•"/>
            </a:pPr>
            <a:r>
              <a:rPr lang="es-ES" sz="3200" dirty="0"/>
              <a:t> </a:t>
            </a:r>
            <a:br>
              <a:rPr lang="es-ES" sz="3200" dirty="0"/>
            </a:br>
            <a:r>
              <a:rPr lang="es-ES" sz="3200" dirty="0"/>
              <a:t>Esta particularidad ha de ser diferencial, es decir, ha de ser única. En el momento en que los competidores la posean deja de ser una ventaja. La ventaja competitiva otorga a la empresa una posición de monopolio parcial, en el sentido de que debe ser la única empresa que disponga de dicha propiedad.  </a:t>
            </a:r>
          </a:p>
        </p:txBody>
      </p:sp>
      <p:pic>
        <p:nvPicPr>
          <p:cNvPr id="79874" name="Picture 2" descr="http://t1.gstatic.com/images?q=tbn:ANd9GcROSBWW-0RtYDCU-aVZsDTzcTiQFRXWab7sQ2LnZa4JXqFZwtK39w"/>
          <p:cNvPicPr>
            <a:picLocks noChangeAspect="1" noChangeArrowheads="1"/>
          </p:cNvPicPr>
          <p:nvPr/>
        </p:nvPicPr>
        <p:blipFill>
          <a:blip r:embed="rId2" cstate="print"/>
          <a:srcRect/>
          <a:stretch>
            <a:fillRect/>
          </a:stretch>
        </p:blipFill>
        <p:spPr bwMode="auto">
          <a:xfrm>
            <a:off x="4244971" y="6965033"/>
            <a:ext cx="2574061" cy="2788568"/>
          </a:xfrm>
          <a:prstGeom prst="rect">
            <a:avLst/>
          </a:prstGeom>
          <a:noFill/>
        </p:spPr>
      </p:pic>
      <p:pic>
        <p:nvPicPr>
          <p:cNvPr id="5" name="Picture 5" descr="logo FCA"/>
          <p:cNvPicPr>
            <a:picLocks noChangeAspect="1" noChangeArrowheads="1"/>
          </p:cNvPicPr>
          <p:nvPr/>
        </p:nvPicPr>
        <p:blipFill>
          <a:blip r:embed="rId3" cstate="print"/>
          <a:srcRect/>
          <a:stretch>
            <a:fillRect/>
          </a:stretch>
        </p:blipFill>
        <p:spPr bwMode="auto">
          <a:xfrm>
            <a:off x="11315982" y="8256695"/>
            <a:ext cx="1230490" cy="1230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0875" y="390525"/>
            <a:ext cx="11703050" cy="741859"/>
          </a:xfrm>
        </p:spPr>
        <p:txBody>
          <a:bodyPr/>
          <a:lstStyle/>
          <a:p>
            <a:endParaRPr lang="es-ES" dirty="0"/>
          </a:p>
        </p:txBody>
      </p:sp>
      <p:sp>
        <p:nvSpPr>
          <p:cNvPr id="3" name="2 Marcador de contenido"/>
          <p:cNvSpPr>
            <a:spLocks noGrp="1"/>
          </p:cNvSpPr>
          <p:nvPr>
            <p:ph idx="1"/>
          </p:nvPr>
        </p:nvSpPr>
        <p:spPr>
          <a:xfrm>
            <a:off x="650875" y="1420417"/>
            <a:ext cx="11703050" cy="4320479"/>
          </a:xfrm>
        </p:spPr>
        <p:txBody>
          <a:bodyPr/>
          <a:lstStyle/>
          <a:p>
            <a:pPr algn="l"/>
            <a:r>
              <a:rPr lang="es-ES" dirty="0"/>
              <a:t>Además, la característica que constituya la base de la ventaja competitiva debe ser apreciada por los consumidores o clientes de la empresa. No se trata, únicamente de ser diferente, sino de ser mejor en un ámbito donde los clientes representan el papel de juez. Una ventaja no percibida o no valorada por los clientes no constituye realmente una ventaja.</a:t>
            </a:r>
          </a:p>
        </p:txBody>
      </p:sp>
      <p:pic>
        <p:nvPicPr>
          <p:cNvPr id="78850" name="Picture 2" descr="http://t1.gstatic.com/images?q=tbn:ANd9GcTtexJJtVd0t-QuWXo1U9Tesjxtv7Kqx2Qh27Jmk6Ynd2rViaXY"/>
          <p:cNvPicPr>
            <a:picLocks noChangeAspect="1" noChangeArrowheads="1"/>
          </p:cNvPicPr>
          <p:nvPr/>
        </p:nvPicPr>
        <p:blipFill>
          <a:blip r:embed="rId2" cstate="print"/>
          <a:srcRect/>
          <a:stretch>
            <a:fillRect/>
          </a:stretch>
        </p:blipFill>
        <p:spPr bwMode="auto">
          <a:xfrm>
            <a:off x="4486176" y="5812904"/>
            <a:ext cx="3550492" cy="2880320"/>
          </a:xfrm>
          <a:prstGeom prst="rect">
            <a:avLst/>
          </a:prstGeom>
          <a:noFill/>
        </p:spPr>
      </p:pic>
      <p:pic>
        <p:nvPicPr>
          <p:cNvPr id="5" name="Picture 5" descr="logo FCA"/>
          <p:cNvPicPr>
            <a:picLocks noChangeAspect="1" noChangeArrowheads="1"/>
          </p:cNvPicPr>
          <p:nvPr/>
        </p:nvPicPr>
        <p:blipFill>
          <a:blip r:embed="rId3" cstate="print"/>
          <a:srcRect/>
          <a:stretch>
            <a:fillRect/>
          </a:stretch>
        </p:blipFill>
        <p:spPr bwMode="auto">
          <a:xfrm>
            <a:off x="11315982" y="8256695"/>
            <a:ext cx="1230490" cy="1230488"/>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AutoShape 4"/>
          <p:cNvSpPr>
            <a:spLocks/>
          </p:cNvSpPr>
          <p:nvPr/>
        </p:nvSpPr>
        <p:spPr bwMode="auto">
          <a:xfrm>
            <a:off x="147638" y="9296400"/>
            <a:ext cx="368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E1B9590B-D1AC-44E5-92E4-139AABB49F88}" type="slidenum">
              <a:rPr lang="es-ES" sz="1800">
                <a:solidFill>
                  <a:srgbClr val="FFFFFF"/>
                </a:solidFill>
              </a:rPr>
              <a:pPr/>
              <a:t>27</a:t>
            </a:fld>
            <a:endParaRPr lang="es-ES" dirty="0"/>
          </a:p>
        </p:txBody>
      </p:sp>
      <p:sp>
        <p:nvSpPr>
          <p:cNvPr id="3074" name="AutoShape 2" descr="data:image/jpeg;base64,/9j/4AAQSkZJRgABAQAAAQABAAD/2wCEAAkGBhASEBAUEBQVEhQUERgVEhQTEhgUFhATFxEYFRQXFRYZHCYeFxkjGRQWHy8gIycpLC0sFR4xNTAqNSYrLCkBCQoKDgwOGg8PGiokHyUqNSwqLCk0LCwsLCwsLS8sLCksLCwpLCwqLCwsLCwsLCwsLCwsLCwpLCwsLCwsLCksLP/AABEIAMIBBAMBIgACEQEDEQH/xAAbAAEAAgMBAQAAAAAAAAAAAAAABQYBAwQCB//EAD8QAAIBAgQBBwoFAwQCAwAAAAECAAMRBBIhMQUTIjJBUWGyBhQzUnFyc5GSwSNCgaGxYtHwFYLh8STCQ1Oi/8QAGQEAAgMBAAAAAAAAAAAAAAAAAAMBAgQF/8QAKxEAAgIBBAICAQIHAQAAAAAAAAECAxESITEyBEEiUROh8AVSYXHR4fEU/9oADAMBAAIRAxEAPwD69w2kpAuAfwqfUPUnd5snqr9InJwvoj4VPwSQEglmrzZPVX6RHmyeqv0ibZ5dwASdABck9Ukg8ebJ6q/SI82T1V+kThpcdVspVKuRzZKnJ81r7H1gp9Yi06zjqefJnXP6mYZvp3lVJP2WcWuT35snqr9IjzZPVX6RMecrdhmHN6Wo5ul9ezTtmo8UogKxqIA4uhLqAw7RrrDUvsjDN3myeqv0iPNk9VfpE8VsbTQgO6qTsGYAn2X3mzlhe1xe17X1te17dknJGDHmyeqv0iPNk9VfpE0jidG4HKJc7DOtzfawvNpxK87Uc3pajm6X17NNdYZROGZ82T1V+kR5snqr9Img8XoXsatO/Zyi3/me6PEKT3KOjAblXBt7bHSRqX2GlmzzZPVX6RHmyeqv0iak4jSKsy1EKr0mDqQvtN7CZTiNJgzLURgvSIcEL7TfSTqQYZs82T1V+kR5snqr9InmhjEe/Jsr23ysGt8p4/1Gle3KJcNkIzro52XffuhlBhm3zZPVX6RHmyeqv0iY85WxOYWBsTcWBvaxPbfSZOIUMFuMxBIW+pAtcgd1x84ZIwPNk9VfpEebJ6q/SJy4jiwStTpFXLVASpAGXTpak9QN7TVS8oKReorHk8jFCahRQWABIU5tdCD+srrjnGS+iWM4O/zZPVX6RHmyeqv0iBiVNrMDmF1sRzgNyO0aj5zTV4nRXpVEXcauo2Njueoy2pL2Vwzd5snqr9IjzZPVX6RPPniZQ2ZcpIAbMLEk2AB67kgTFfH00sKjol9szBb+y8MhhnvzZPVX6RHmyeqv0iYOJUFRcXa+UX1awubds2gwINfmyeqv0iPNk9VfpE2xJA0+bp6q/SJBYpBdNB0ewdhliMr+L3p+79miLnsafG7FZ8o6xWqoGn4YOg/raJ48qB+Mvwx42iaam9CFWJa2XrhfRHwqfgkgJH8L6I+FT8EkBKFGJwcawzVMPXROk1J1X2lSAJ3zFoSWVgE8PJEYbjtDJTAJz2VeSCk1FOgIKbrbrvppIp6J82eiabHEF2IbkzY1DUJWtylsoGxve4tbulrtM2inW3yxisxul7yVk+T7VKlRiSmbEMKtx6fD2Sy+y6j9C3bObBcIc+a5UFNuQrB2elmGQuAiMLjWxuBfqOkt9otK/wDniXXkS4KzhcMmHNZKqPUBVFpNyRqcpTWiqCnzQbHMG0NhzrziwfDsTTzVcrGpSpU6eTU8pS5Il0U7FlJBB7Ut1y5Wi0HQn7BXteuSoYOkEamHVsowlBWU4ZqnKMM7Mo0sCMw+fdPGMwNcJiqiox5epUp1Esc2TMFpVAO4XBtuD3Sy8Wx5pICozO7rTpqTYM7GwueoDUnuE1ipWp3as1I0whZ2CshSwvoLsGG/YdOuLlVHjP8ArJdWy7Y/aOengUTENamBTXCqBZOaLVGNgANTYXsO6QahRgrOrZhTUX82I5O1RTybM1s4JsCo3EslHjALUw9N6YqejLhbMbZrGxJU2BNjbacNXyuociagVjzrcmVAYi2bPb1MoLX7u3SElD7xyEHZ9Z3R4rc/BYtjSyO6ODlVvxSqZUcKQG10sCOrr3mMVZ2pvTRvw6dTlX5NlzKaRApgEAvd7GwBtlnZU8oUDupp1AtNlDuVAAzmymxOYrfrAnqlxskE8hWsGZdAjXZXyMNG01B1Okt8X7/T6IzNb4/bRz+TdglMEHMKKAt5uaeTKoBQuekb/wATkwVAlKFPk2FUYgVa7GmQAVqMzEuRZr3AFidD2Ttq+UmVKjmhVy02KuQaZykEX/PtrvNp42c6ryFW7BiL8mpIQgMbF77sLdvVD4YSyHzy3j9SCpYCslOmcjMteuj1lsb06i4jNmsdlZQAewqO2dOIwuMWouKdQ7J/8aMQVom4ZMoBDNqGJB3QAd8lg/KEVHCclUUk1BdjTAvT0caOddR877XMP5SU1oU6zqyLUdVUMVuQzWzaEiwF29glFCvHYu52Z6r/AL6PPlM+SnTrgEmhVVyANShujgf7W/aR74Zko4UuCKj4hq1Uik1TIXRy1wB1ZlX/AKlqAmbR0qcybyJjdpilgqtTBu9ZHoqVNGjmp3pmkruap5RcvUHUde1wZnC4H/xqLckRUfFK73TngedFud12AJlotFpH4FnIfneMFb4zwrE1yyoFSkhvTXNkZqtripdQRlDG4U2ub36p4xuLqV6LU3w7LUdUC80sL8pz7tlsqqVvqdRa17y0WmMsHTzvzyCueEsccFVxmDxmdcSVDGkSadJXsy0rnMpABV2ZSNjoVFuuWmk1wDtcX/aZtMgRkK9Gceyk7HNLK4MxERgswZX8Xunu/ZpYDK/i90937NEX9TV43Yq/lR6ZfhjxtEeVHpl+GPG0TRV0Qqzuy88L6I+FT8EkBI/hfRHwqfgkgJUWxERJIEREAEREAEREAI/jGBaoi5CA9OotRM3RLKdjbYEEi/Vec+IpV66tTemKVN6bK5LhnuVsMgXTQ63PZtJiYtKOCbLqbSwRBwGIqGjyxphaTZrpmvUcKVU2I5g1vbX2zRV8mV5DKLcqML5uKhvbL229snrTNpX8UXyWVslwRA4Ghr1KtQBr8nyYudMg/MNjztRvawmrhXC6tN2JWkMzuzsC7Mwdy4UCwAtcC+u20lsRXVASf+5DYjiTsdDlHYP7xc3Ct59jYKy1Y9f4PeK4PUOHxVNSmatUdgTcBVa29gdbCdhwbmtRqHLzKTqwF+k5Q6d3MP7SH5Q9p+ZnRh+JOu5zDsO/6GKjdDO6GyomlszU/k/XZGGZKbnEvUVlzGyVQVqDUDXKxt3gToreS1NyxZm6HJoFIAp0suXKAQQbjcnXbaS+Hrq4BX/qbbR6pg0ZnbNP6OThdColJEqNnZbjN6wBOUnvta87Ji0zHJYWBTeXkRESSBERABERABERADBlfxe6e79mlgMr+L3T3fs0Rf1NXjdir+VHpl+GPG0R5UemX4Y8bRNFXRCrO7Lzwvoj4VPwSQEj+F9EfCp+CSAlRbEREkgREQAREQARE8u4AudIAeokbW4yo6ILfsJp/wBbb1R8zEu+C9jlRY/RL3iR1LjKnpAr+4nelQMLg3HdLxnGXDKShKPKIDjrtUzorFbKVUj8rEdL/OyV6tgMXcclVRF611awPYzqxNjc/wC61ha8ncT0294/zIStxmuuY+auQouLN0hntpzezX/ATzZNuTZ1IpKCRzcpVLvTbF0yTzQvNUhmUhQNLk3U8wG47ToJuTh+MBJ5ddXzEZerIFIF1NrkA6dHXp3M5VfnLUGCYvmzA5iLXa9xcAgZiTlyjXnEdc7aPFMQalmw7KpqBQbnRc2Usebt+bqFgdb2g8gsE55OlqQpo7ZzkCs3rMBvrLIDK1humnvD+ZZJr8aTcXkxeVFKSwerzF5wYjiyKbDnHu2+c5/9bb1R84x3QW2RcaLJLOCYicOG4ojGx5p7+v8AWdoMZGSksoXKLi8NGYiJYqIiIAIiIAYMr+L3T3fs0sBlfxe6e79miL+pq8bsVfyo9Mvwx42iPKj0y/DHjaJoq6IVZ3ZeeF9EfCp+CSAkfwvoj4VPwSQEqLYiIkkCIiACIiAHlmkBjsYXP9I2H3ktxNrUmt16fMyvPUA1JA1A1NtSbAe28xeTN50o2+LWnmTOSlxvDsxVaqErctZtFCkhsx2FirDXsM3+e09eeum92AtzivX1ZgRfrtIX/QsAyE3FmJe/K2Iu7PfWxFmqE69o7p6qeTGAzMzAXddb1L3BbcA97D/89dplaj/U2Zl/Ql2xtMEguoI0N2Asb2sTsDcjTed2DxhQ93WO3/mVmv5OYE6Mbc5m1rWtm1a2vR1/feTfnCm5zA2JBsQbHe2nXrDOneIY17SJHidHnBxs1te+04pvpcQJpKoAtcjUdQP7bzgrYMnotfuY2I/XY/tC1p/KJFSaWmfo35hM3nD5jU9U/MfzebqODI1Zrdym5PtOw/eJTk3wPailsyW4ThrvmOy7e2b+LYwjmL/uP2nPheKFbAgZe7Qj+8juLBqq1xTbK7B1Vtfw2IKqdNdN9OybNajXpi+TF+OUrcyX9jYJm8rT8H4hZAMSOaEsT1kUijkkoS12JazE3uBzSMx31uG41jY1wFz35oscoqU2S/MuTZHBF7c62t7hOlfZo1P6J2S/CsYTzW1I2PaJUuD4TFow85rLVHJWNrD8TlGOawpjTIVG/Vsd5O4FrVE9tvnL1ycJrAq2KnB5RYpmYEzOocoREQAREQAwZX8Xunu/ZpYDK/i96fu/Zoi/qavG7FX8qPTL8MeNojyo9Mvwx42iaKuiFWd2XnhfRHwqfgkgJH8L6I+FT8EkBKi2IiJJAiIgAiIgBz42jmRgN7ae0aytsgOhAOt9RfUbfreWsyL4hwwklk69x/aZfIrcvkjX41qi9MiDfAUjug2tppp+ns3nKaNm5lIA3IBJupW4N9Nr3Om4t2GSRFtDoZgzBlo6GE+DkrYKiBqg2sLXG5v1HvOvee2caoBfKLC+w2Hs7J0YhyzWGvYB1zow2FykFt+pd7Htb+0Q8zeFwPWmtZ9m6mmVVU7ga+06n+R8pm0zEcJRi0zaIkEmDOHHoc7WJGcEgqbEBhrY9RBv+oncZ5q0gwsdCOieztB7pEllbAnpeWcKYIMCyuykkXOY/lUKL2IJ0ub3G8weGVDl/HcEEkkfmHYbn9hp3Ce6YZGswt/m47Z3CTCba3CUFnYjv9NqWI5Ztrfn7b//AGX/AHv2kjSTfC6N6i/06n+BNFKkzGyi8ncDgxTW3WdzNNMHOWfRlvsUI4XLOkTMROkcwREQAREQAwZX8XvT937NLAZX8Xunu/Zoi/qavG7FX8qPTL8MeNojyo9Mvwx42iaKuiFWd2XnhfRHwqfgkgJH8L6I+FT8EkBKi2IiJJAiIgAiIgBi88VKqjpED2zj4jxDJovS8IlexnEUQryratte5zHMot7bsNPb2GZrL1F4W7NNfjuay9kWV69FtCVPt/5mvE4SkqM2UaDTU79XXKovlFhSdKqWIFmvzTcsLA9vNPzHaJ3DH/hgqcyMAd9GU6gjsiHft8oj14/8kjYDbaw90W/iYtAIsCNQdv8AnvmZlNiOerjkU1MxtyaZ20/JztR29Bv8M2CsNri9rlSdQO8dU5cfw0VHpNe2VueLX5VLhsh7OelNv0I65x1+AFjV5ws/Km5Lk3qoy2IvawzW67gDQWvJwmVbZJvjEBQZhz2KrqNWCliPkp/btmWxSjrvzgvN51iTbUDYC+t9pyNwoZywIVcwYAC2W1B6XN7Dzgb/ANM46vB3z0TzOZkTmLlOVayVC5JOmlM2AvqdzJSRGZE0tUEkAgkb2IJB7x1T1IzA8MKVKbHk7U6LUhkWzOC1M5mPV6PbXVr3knIZdPJm+ljqOwi4+RknRWhyaswAJHfqRpoJFO4UFjsOrtPUP87Jqo1yQWY/PQAfYS0LFF/Yqder3gmxxamuiobdwAnRR4rTbTo+9/eQQmFN7211tp1HrHtjV5E0LfjQZagZmQvDMcQQjbHbuPZ7JMibq5qayjBZW4PDMxERgsREQAwZX8Xunu/ZpYDK/i90937NEX9TV43Yq/lR6ZfhjxtEeVHpl+GPG0TRV0Qqzuy88L6I+FT8EkBI/hfRHwqfgkgJUWxERJIEREAEwx0mZ5qDQ+z7QArNarmZj2m/9pVqvFq9Q02bBtlQs2VlYsKgpnIVvTBFucpsDvpmuJZKobKcoGa2mYkC/fYEzhOMq9XJnfd1u3OYKBz/AOkfI/pyE98nYa2wivac0Lw8hQgcqVqEk82yglQANW0NzzdUFlvLYHiVWoMlSg1MCnmzWcLpUyqtmQfltuc3NN1UWv0VMfVAOlJiBzTyiqG5t982n+bDWbjiXLKv4ZB0azi66gEAZrkgX6vlsSXyWMEQ+Lzk24BtGX/cP4P8j5TQzVOUa/KdIcnlA5MrkHTNj+bNe5B2y9+7AoQz36lt82FvvOuKg/ih01mTwQqDEHIAaovk5Usqgq2cZxT06OXNqLgc2xvea8U2ISnfM9zmUmyXX/yaa0iARbMabNvvvJ60wRGaimkhqzYj8nKcnn3ZSatsnYBmy5+u1/0mFwdUujOCSRRzmy2UqK2YgahWGZdQdM2m8mrTMNQOGSv4XDYimq8mpuadKmbhbgmiFNRjoW5Nht2EgdU6kNblKYJqn8V+Vuq8nyfJ1OTINusinsb3JvaS0wRDUGnBzY9tEHtPzNv/AFnBiOD06uQs5QhH0BAzA6BjfXmEkg9RaSGOS+QjvX97j+T8pw1MbTbMnJ1CRmpkgBTlFs2U3BsdOzq7otJ/kbLtr8aRzU/JgC2TEVdFIF2z5WOU5tT1sMxB0N+oQPJRQbivVG1xe+oqK5J7ej19t9dod6HMPJ1GXMEF8rjYix1JICja+t7G5GmtThiCcrWIJ0alaxsvNPWBtcEja5vYB+WJwix3lmovdVPaAfmJVcNX5QXUEc4gA73DWlrpJZQOwAfKaPF9mby/R7iIm0wiIiAGDK/i90937NLAZX8Xunu/Zoi/qavG7FX8qPTL8MeNojyo9Mvwx42iaKuiFWd2XnhfRHwqfgkgJH8L6I+FT8EkBKi2IiJJAiIgAmDMxACC4nhMrZh0SfkZXq+APK3WlTKkBWYkhsoDaWB11OxHX19V7dAQQdR2SOrcGB6Bt3HX95isoecwNtXkLGmZUjw9wFCUqYUEjpMMgsQpADXP5ev5HbdhOHWqszU0FgMjKWzHU3BBOw5tur+BYRwV+th+5nbhuHImu57T1ewRcaZvnYZK+uPG5HVOGMtLN17sO7q+WvznHeSeL4tuKfz/ALSHxDVN1YjuBt8rRd2iPUbRra+RtvMzhXHuDzud3Nv8952I4YXX9Qd19vd3xEZKXBolFx5PUTF5h3Ci7bdQ62PYP7yxGTN4vON8c56PN9m/6neb6D1d2Y27Cb/O8qppvYlxkllkrguHZkJbS/R7iOv/ADtnFWosps3/AH7J34Li/U9rXtmHUewyTqUVYc4Aib1VCcfjyc92zrn8itTAFhYaDsGlpNtwen/UPYZto8NprqBc9p1lF40/Yx+VDGyOPhmANw7f7R95LCAJmbYQUFhGCybm8sRES5QREQAwZX8Xunu/ZpYDK/i90937NEX9TV43Yq/lR6ZfhjxtEeVHpl+GPG0TRV0Qqzuy88L6I+FT8EkBI/hfRHwqfgkgJUWxERJIEREAEREAEWiIAYMjuL4iwCj82/skjIXjPpB7v3MRfLEHgf48dU1krWM4pUSvksMoTMq8jUd8QcrFhTdSEQrlA517luq4kfS8qqrc7kDkCm4Ac3IFTUOUBC81dchO+h0lmnC2Mrc0cnlJS5BzMFaxNi683QgDtN9O/npr6Ok0/sg08p3IXlMO1zTLkjOoHOsDrTJCWtdt+a/M0F5jgTu9KjVYZWdbuliBYsQRY67DrnThsQ7FsylQNt9TmPb/AE5T7SR1TplZKOc4JWrGGzvHB2IvmFt+vaQnFOGiuCrMwW4y5TYgKbixOxuLy1UyeQHbyf8A6yuVw9hydr3/ADAkW/SPuhGOMCKJylnPoiH4LQpatVqKLZjepuqDW3XoCBca2PfPJ4TRBN8RU1UAhnBvdSL6jpHX2XIG87qtHEsjA8kSVIswJUnKLXFtr3mGw1e6m1EWa5JU6atcjv1X9/bFZGvczhOELTfOHqE6izNcakk6W3ubk9ZF+2Wjg+JupU/l29kriCtcaoRmAO+qga9W97ya4NfOfd+4jaZNWIVfFOtk3EROkcwREQAREQARExeAAyv4vdPd+zSwSv4vdPd+zTPf1NPjdir+VHpl+GPG0R5UemX4Y8bRNNXRC7O7Lzwvoj4VPwSQEj+F9EfCp+CSAlRbEREkgREQAREQAREQAwZG8Yw9wGH5d/ZJOYYSk4KccF4TcJKSKtOGtgHNvxG2YFr2YZmJAAWy6AhbkXAUbm5lgxfCTe9P6ez2ThbDON1b5GcyVcoPg6kbYTXJyYWgy5sxzXOhuxP63Nge5bDSdVCiXYKOs/IdZm6lw+o35bd50kvg8CtMaak7n/OqMrplN5fAu2+MVhcm4ILW6rW/aVvHYMAsjC6nqOzKZZ5z4vBrUGu/Ueya7qta2MdNuiW/BSMTgqKmzCprrdVJGrE727de647STqpNhSFZc1smYWFuaDe5002t1d1pY63Dqi9Vx2rrNa4R+pW+ki8wNSWzTOgpRe6aOPC4RE1Qbjc7kE3H8/ue0yf4Ph7KWPXt7BNWE4Qd6m3q9vtksomqilp6pGXyLk1oieoiJsMQiIgAiIgB5YymcR8rapc8iQqjY2BLd+u0uNendWHaCPmLT5niMM1NyjixXT/kd05X8RtsrS0bHW/hlNdknr3fpFp8n/KV6jinWtc9FgLXPYRNuK3p+79mkF5N4JnxCEdFDmY9lth7TJ3Fb0/d+zSvjWTnTmf2XvrrrvxD6Kx5UemX4Y8bRHlR6ZfhjxtE7FXRHLs7svPC+iPhU/BJASP4X0R8Kn4JICVFsRESSBERABERABERABERABERABERABERABERABERABERABERABERABOfEYGnU9IitbbMAZ0RIaT2ZKbW6NVGgqCyKFHYosP2kHi96fu/ZpYDK/i96fu/YxFyxE0+O8yKv5UemX4Y8bRMeVPpl+GPG0TTV0Qqzuy9cL6I+FT8EkBESotiIiSQIiIAIiIAIiIAIiIAIiIAIiIAIiIAIiIAIiIAIiIAIiIAIiIAIiIAYMr+L3p+79miIi/g0+N2K15S+lX4Y8bRETRV0Quzu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3076" name="AutoShape 4" descr="data:image/jpeg;base64,/9j/4AAQSkZJRgABAQAAAQABAAD/2wCEAAkGBhASEBAUEBQVEhQUERgVEhQTEhgUFhATFxEYFRQXFRYZHCYeFxkjGRQWHy8gIycpLC0sFR4xNTAqNSYrLCkBCQoKDgwOGg8PGiokHyUqNSwqLCk0LCwsLCwsLS8sLCksLCwpLCwqLCwsLCwsLCwsLCwsLCwpLCwsLCwsLCksLP/AABEIAMIBBAMBIgACEQEDEQH/xAAbAAEAAgMBAQAAAAAAAAAAAAAABQYBAwQCB//EAD8QAAIBAgQBBwoFAwQCAwAAAAECAAMRBBIhMQUTIjJBUWGyBhQzUnFyc5GSwSNCgaGxYtHwFYLh8STCQ1Oi/8QAGQEAAgMBAAAAAAAAAAAAAAAAAAMBAgQF/8QAKxEAAgIBBAICAQIHAQAAAAAAAAECAxESITEyBEEiUROh8AVSYXHR4fEU/9oADAMBAAIRAxEAPwD69w2kpAuAfwqfUPUnd5snqr9InJwvoj4VPwSQEglmrzZPVX6RHmyeqv0ibZ5dwASdABck9Ukg8ebJ6q/SI82T1V+kThpcdVspVKuRzZKnJ81r7H1gp9Yi06zjqefJnXP6mYZvp3lVJP2WcWuT35snqr9IjzZPVX6RMecrdhmHN6Wo5ul9ezTtmo8UogKxqIA4uhLqAw7RrrDUvsjDN3myeqv0iPNk9VfpE8VsbTQgO6qTsGYAn2X3mzlhe1xe17X1te17dknJGDHmyeqv0iPNk9VfpE0jidG4HKJc7DOtzfawvNpxK87Uc3pajm6X17NNdYZROGZ82T1V+kR5snqr9Img8XoXsatO/Zyi3/me6PEKT3KOjAblXBt7bHSRqX2GlmzzZPVX6RHmyeqv0iak4jSKsy1EKr0mDqQvtN7CZTiNJgzLURgvSIcEL7TfSTqQYZs82T1V+kR5snqr9InmhjEe/Jsr23ysGt8p4/1Gle3KJcNkIzro52XffuhlBhm3zZPVX6RHmyeqv0iY85WxOYWBsTcWBvaxPbfSZOIUMFuMxBIW+pAtcgd1x84ZIwPNk9VfpEebJ6q/SJy4jiwStTpFXLVASpAGXTpak9QN7TVS8oKReorHk8jFCahRQWABIU5tdCD+srrjnGS+iWM4O/zZPVX6RHmyeqv0iBiVNrMDmF1sRzgNyO0aj5zTV4nRXpVEXcauo2Njueoy2pL2Vwzd5snqr9IjzZPVX6RPPniZQ2ZcpIAbMLEk2AB67kgTFfH00sKjol9szBb+y8MhhnvzZPVX6RHmyeqv0iYOJUFRcXa+UX1awubds2gwINfmyeqv0iPNk9VfpE2xJA0+bp6q/SJBYpBdNB0ewdhliMr+L3p+79miLnsafG7FZ8o6xWqoGn4YOg/raJ48qB+Mvwx42iaam9CFWJa2XrhfRHwqfgkgJH8L6I+FT8EkBKFGJwcawzVMPXROk1J1X2lSAJ3zFoSWVgE8PJEYbjtDJTAJz2VeSCk1FOgIKbrbrvppIp6J82eiabHEF2IbkzY1DUJWtylsoGxve4tbulrtM2inW3yxisxul7yVk+T7VKlRiSmbEMKtx6fD2Sy+y6j9C3bObBcIc+a5UFNuQrB2elmGQuAiMLjWxuBfqOkt9otK/wDniXXkS4KzhcMmHNZKqPUBVFpNyRqcpTWiqCnzQbHMG0NhzrziwfDsTTzVcrGpSpU6eTU8pS5Il0U7FlJBB7Ut1y5Wi0HQn7BXteuSoYOkEamHVsowlBWU4ZqnKMM7Mo0sCMw+fdPGMwNcJiqiox5epUp1Esc2TMFpVAO4XBtuD3Sy8Wx5pICozO7rTpqTYM7GwueoDUnuE1ipWp3as1I0whZ2CshSwvoLsGG/YdOuLlVHjP8ArJdWy7Y/aOengUTENamBTXCqBZOaLVGNgANTYXsO6QahRgrOrZhTUX82I5O1RTybM1s4JsCo3EslHjALUw9N6YqejLhbMbZrGxJU2BNjbacNXyuociagVjzrcmVAYi2bPb1MoLX7u3SElD7xyEHZ9Z3R4rc/BYtjSyO6ODlVvxSqZUcKQG10sCOrr3mMVZ2pvTRvw6dTlX5NlzKaRApgEAvd7GwBtlnZU8oUDupp1AtNlDuVAAzmymxOYrfrAnqlxskE8hWsGZdAjXZXyMNG01B1Okt8X7/T6IzNb4/bRz+TdglMEHMKKAt5uaeTKoBQuekb/wATkwVAlKFPk2FUYgVa7GmQAVqMzEuRZr3AFidD2Ttq+UmVKjmhVy02KuQaZykEX/PtrvNp42c6ryFW7BiL8mpIQgMbF77sLdvVD4YSyHzy3j9SCpYCslOmcjMteuj1lsb06i4jNmsdlZQAewqO2dOIwuMWouKdQ7J/8aMQVom4ZMoBDNqGJB3QAd8lg/KEVHCclUUk1BdjTAvT0caOddR877XMP5SU1oU6zqyLUdVUMVuQzWzaEiwF29glFCvHYu52Z6r/AL6PPlM+SnTrgEmhVVyANShujgf7W/aR74Zko4UuCKj4hq1Uik1TIXRy1wB1ZlX/AKlqAmbR0qcybyJjdpilgqtTBu9ZHoqVNGjmp3pmkruap5RcvUHUde1wZnC4H/xqLckRUfFK73TngedFud12AJlotFpH4FnIfneMFb4zwrE1yyoFSkhvTXNkZqtripdQRlDG4U2ub36p4xuLqV6LU3w7LUdUC80sL8pz7tlsqqVvqdRa17y0WmMsHTzvzyCueEsccFVxmDxmdcSVDGkSadJXsy0rnMpABV2ZSNjoVFuuWmk1wDtcX/aZtMgRkK9Gceyk7HNLK4MxERgswZX8Xunu/ZpYDK/i90937NEX9TV43Yq/lR6ZfhjxtEeVHpl+GPG0TRV0Qqzuy88L6I+FT8EkBI/hfRHwqfgkgJUWxERJIEREAEREAEREAI/jGBaoi5CA9OotRM3RLKdjbYEEi/Vec+IpV66tTemKVN6bK5LhnuVsMgXTQ63PZtJiYtKOCbLqbSwRBwGIqGjyxphaTZrpmvUcKVU2I5g1vbX2zRV8mV5DKLcqML5uKhvbL229snrTNpX8UXyWVslwRA4Ghr1KtQBr8nyYudMg/MNjztRvawmrhXC6tN2JWkMzuzsC7Mwdy4UCwAtcC+u20lsRXVASf+5DYjiTsdDlHYP7xc3Ct59jYKy1Y9f4PeK4PUOHxVNSmatUdgTcBVa29gdbCdhwbmtRqHLzKTqwF+k5Q6d3MP7SH5Q9p+ZnRh+JOu5zDsO/6GKjdDO6GyomlszU/k/XZGGZKbnEvUVlzGyVQVqDUDXKxt3gToreS1NyxZm6HJoFIAp0suXKAQQbjcnXbaS+Hrq4BX/qbbR6pg0ZnbNP6OThdColJEqNnZbjN6wBOUnvta87Ji0zHJYWBTeXkRESSBERABERABERADBlfxe6e79mlgMr+L3T3fs0Rf1NXjdir+VHpl+GPG0R5UemX4Y8bRNFXRCrO7Lzwvoj4VPwSQEj+F9EfCp+CSAlRbEREkgREQAREQARE8u4AudIAeokbW4yo6ILfsJp/wBbb1R8zEu+C9jlRY/RL3iR1LjKnpAr+4nelQMLg3HdLxnGXDKShKPKIDjrtUzorFbKVUj8rEdL/OyV6tgMXcclVRF611awPYzqxNjc/wC61ha8ncT0294/zIStxmuuY+auQouLN0hntpzezX/ATzZNuTZ1IpKCRzcpVLvTbF0yTzQvNUhmUhQNLk3U8wG47ToJuTh+MBJ5ddXzEZerIFIF1NrkA6dHXp3M5VfnLUGCYvmzA5iLXa9xcAgZiTlyjXnEdc7aPFMQalmw7KpqBQbnRc2Usebt+bqFgdb2g8gsE55OlqQpo7ZzkCs3rMBvrLIDK1humnvD+ZZJr8aTcXkxeVFKSwerzF5wYjiyKbDnHu2+c5/9bb1R84x3QW2RcaLJLOCYicOG4ojGx5p7+v8AWdoMZGSksoXKLi8NGYiJYqIiIAIiIAYMr+L3T3fs0sBlfxe6e79miL+pq8bsVfyo9Mvwx42iPKj0y/DHjaJoq6IVZ3ZeeF9EfCp+CSAkfwvoj4VPwSQEqLYiIkkCIiACIiAHlmkBjsYXP9I2H3ktxNrUmt16fMyvPUA1JA1A1NtSbAe28xeTN50o2+LWnmTOSlxvDsxVaqErctZtFCkhsx2FirDXsM3+e09eeum92AtzivX1ZgRfrtIX/QsAyE3FmJe/K2Iu7PfWxFmqE69o7p6qeTGAzMzAXddb1L3BbcA97D/89dplaj/U2Zl/Ql2xtMEguoI0N2Asb2sTsDcjTed2DxhQ93WO3/mVmv5OYE6Mbc5m1rWtm1a2vR1/feTfnCm5zA2JBsQbHe2nXrDOneIY17SJHidHnBxs1te+04pvpcQJpKoAtcjUdQP7bzgrYMnotfuY2I/XY/tC1p/KJFSaWmfo35hM3nD5jU9U/MfzebqODI1Zrdym5PtOw/eJTk3wPailsyW4ThrvmOy7e2b+LYwjmL/uP2nPheKFbAgZe7Qj+8juLBqq1xTbK7B1Vtfw2IKqdNdN9OybNajXpi+TF+OUrcyX9jYJm8rT8H4hZAMSOaEsT1kUijkkoS12JazE3uBzSMx31uG41jY1wFz35oscoqU2S/MuTZHBF7c62t7hOlfZo1P6J2S/CsYTzW1I2PaJUuD4TFow85rLVHJWNrD8TlGOawpjTIVG/Vsd5O4FrVE9tvnL1ycJrAq2KnB5RYpmYEzOocoREQAREQAwZX8Xunu/ZpYDK/i96fu/Zoi/qavG7FX8qPTL8MeNojyo9Mvwx42iaKuiFWd2XnhfRHwqfgkgJH8L6I+FT8EkBKi2IiJJAiIgAiIgBz42jmRgN7ae0aytsgOhAOt9RfUbfreWsyL4hwwklk69x/aZfIrcvkjX41qi9MiDfAUjug2tppp+ns3nKaNm5lIA3IBJupW4N9Nr3Om4t2GSRFtDoZgzBlo6GE+DkrYKiBqg2sLXG5v1HvOvee2caoBfKLC+w2Hs7J0YhyzWGvYB1zow2FykFt+pd7Htb+0Q8zeFwPWmtZ9m6mmVVU7ga+06n+R8pm0zEcJRi0zaIkEmDOHHoc7WJGcEgqbEBhrY9RBv+oncZ5q0gwsdCOieztB7pEllbAnpeWcKYIMCyuykkXOY/lUKL2IJ0ub3G8weGVDl/HcEEkkfmHYbn9hp3Ce6YZGswt/m47Z3CTCba3CUFnYjv9NqWI5Ztrfn7b//AGX/AHv2kjSTfC6N6i/06n+BNFKkzGyi8ncDgxTW3WdzNNMHOWfRlvsUI4XLOkTMROkcwREQAREQAwZX8XvT937NLAZX8Xunu/Zoi/qavG7FX8qPTL8MeNojyo9Mvwx42iaKuiFWd2XnhfRHwqfgkgJH8L6I+FT8EkBKi2IiJJAiIgAiIgBi88VKqjpED2zj4jxDJovS8IlexnEUQryratte5zHMot7bsNPb2GZrL1F4W7NNfjuay9kWV69FtCVPt/5mvE4SkqM2UaDTU79XXKovlFhSdKqWIFmvzTcsLA9vNPzHaJ3DH/hgqcyMAd9GU6gjsiHft8oj14/8kjYDbaw90W/iYtAIsCNQdv8AnvmZlNiOerjkU1MxtyaZ20/JztR29Bv8M2CsNri9rlSdQO8dU5cfw0VHpNe2VueLX5VLhsh7OelNv0I65x1+AFjV5ws/Km5Lk3qoy2IvawzW67gDQWvJwmVbZJvjEBQZhz2KrqNWCliPkp/btmWxSjrvzgvN51iTbUDYC+t9pyNwoZywIVcwYAC2W1B6XN7Dzgb/ANM46vB3z0TzOZkTmLlOVayVC5JOmlM2AvqdzJSRGZE0tUEkAgkb2IJB7x1T1IzA8MKVKbHk7U6LUhkWzOC1M5mPV6PbXVr3knIZdPJm+ljqOwi4+RknRWhyaswAJHfqRpoJFO4UFjsOrtPUP87Jqo1yQWY/PQAfYS0LFF/Yqder3gmxxamuiobdwAnRR4rTbTo+9/eQQmFN7211tp1HrHtjV5E0LfjQZagZmQvDMcQQjbHbuPZ7JMibq5qayjBZW4PDMxERgsREQAwZX8Xunu/ZpYDK/i90937NEX9TV43Yq/lR6ZfhjxtEeVHpl+GPG0TRV0Qqzuy88L6I+FT8EkBI/hfRHwqfgkgJUWxERJIEREAEwx0mZ5qDQ+z7QArNarmZj2m/9pVqvFq9Q02bBtlQs2VlYsKgpnIVvTBFucpsDvpmuJZKobKcoGa2mYkC/fYEzhOMq9XJnfd1u3OYKBz/AOkfI/pyE98nYa2wivac0Lw8hQgcqVqEk82yglQANW0NzzdUFlvLYHiVWoMlSg1MCnmzWcLpUyqtmQfltuc3NN1UWv0VMfVAOlJiBzTyiqG5t982n+bDWbjiXLKv4ZB0azi66gEAZrkgX6vlsSXyWMEQ+Lzk24BtGX/cP4P8j5TQzVOUa/KdIcnlA5MrkHTNj+bNe5B2y9+7AoQz36lt82FvvOuKg/ih01mTwQqDEHIAaovk5Usqgq2cZxT06OXNqLgc2xvea8U2ISnfM9zmUmyXX/yaa0iARbMabNvvvJ60wRGaimkhqzYj8nKcnn3ZSatsnYBmy5+u1/0mFwdUujOCSRRzmy2UqK2YgahWGZdQdM2m8mrTMNQOGSv4XDYimq8mpuadKmbhbgmiFNRjoW5Nht2EgdU6kNblKYJqn8V+Vuq8nyfJ1OTINusinsb3JvaS0wRDUGnBzY9tEHtPzNv/AFnBiOD06uQs5QhH0BAzA6BjfXmEkg9RaSGOS+QjvX97j+T8pw1MbTbMnJ1CRmpkgBTlFs2U3BsdOzq7otJ/kbLtr8aRzU/JgC2TEVdFIF2z5WOU5tT1sMxB0N+oQPJRQbivVG1xe+oqK5J7ej19t9dod6HMPJ1GXMEF8rjYix1JICja+t7G5GmtThiCcrWIJ0alaxsvNPWBtcEja5vYB+WJwix3lmovdVPaAfmJVcNX5QXUEc4gA73DWlrpJZQOwAfKaPF9mby/R7iIm0wiIiAGDK/i90937NLAZX8Xunu/Zoi/qavG7FX8qPTL8MeNojyo9Mvwx42iaKuiFWd2XnhfRHwqfgkgJH8L6I+FT8EkBKi2IiJJAiIgAmDMxACC4nhMrZh0SfkZXq+APK3WlTKkBWYkhsoDaWB11OxHX19V7dAQQdR2SOrcGB6Bt3HX95isoecwNtXkLGmZUjw9wFCUqYUEjpMMgsQpADXP5ev5HbdhOHWqszU0FgMjKWzHU3BBOw5tur+BYRwV+th+5nbhuHImu57T1ewRcaZvnYZK+uPG5HVOGMtLN17sO7q+WvznHeSeL4tuKfz/ALSHxDVN1YjuBt8rRd2iPUbRra+RtvMzhXHuDzud3Nv8952I4YXX9Qd19vd3xEZKXBolFx5PUTF5h3Ci7bdQ62PYP7yxGTN4vON8c56PN9m/6neb6D1d2Y27Cb/O8qppvYlxkllkrguHZkJbS/R7iOv/ADtnFWosps3/AH7J34Li/U9rXtmHUewyTqUVYc4Aib1VCcfjyc92zrn8itTAFhYaDsGlpNtwen/UPYZto8NprqBc9p1lF40/Yx+VDGyOPhmANw7f7R95LCAJmbYQUFhGCybm8sRES5QREQAwZX8Xunu/ZpYDK/i90937NEX9TV43Yq/lR6ZfhjxtEeVHpl+GPG0TRV0Qqzuy88L6I+FT8EkBI/hfRHwqfgkgJUWxERJIEREAEREAEWiIAYMjuL4iwCj82/skjIXjPpB7v3MRfLEHgf48dU1krWM4pUSvksMoTMq8jUd8QcrFhTdSEQrlA517luq4kfS8qqrc7kDkCm4Ac3IFTUOUBC81dchO+h0lmnC2Mrc0cnlJS5BzMFaxNi683QgDtN9O/npr6Ok0/sg08p3IXlMO1zTLkjOoHOsDrTJCWtdt+a/M0F5jgTu9KjVYZWdbuliBYsQRY67DrnThsQ7FsylQNt9TmPb/AE5T7SR1TplZKOc4JWrGGzvHB2IvmFt+vaQnFOGiuCrMwW4y5TYgKbixOxuLy1UyeQHbyf8A6yuVw9hydr3/ADAkW/SPuhGOMCKJylnPoiH4LQpatVqKLZjepuqDW3XoCBca2PfPJ4TRBN8RU1UAhnBvdSL6jpHX2XIG87qtHEsjA8kSVIswJUnKLXFtr3mGw1e6m1EWa5JU6atcjv1X9/bFZGvczhOELTfOHqE6izNcakk6W3ubk9ZF+2Wjg+JupU/l29kriCtcaoRmAO+qga9W97ya4NfOfd+4jaZNWIVfFOtk3EROkcwREQAREQARExeAAyv4vdPd+zSwSv4vdPd+zTPf1NPjdir+VHpl+GPG0R5UemX4Y8bRNNXRC7O7Lzwvoj4VPwSQEj+F9EfCp+CSAlRbEREkgREQAREQAREQAwZG8Yw9wGH5d/ZJOYYSk4KccF4TcJKSKtOGtgHNvxG2YFr2YZmJAAWy6AhbkXAUbm5lgxfCTe9P6ez2ThbDON1b5GcyVcoPg6kbYTXJyYWgy5sxzXOhuxP63Nge5bDSdVCiXYKOs/IdZm6lw+o35bd50kvg8CtMaak7n/OqMrplN5fAu2+MVhcm4ILW6rW/aVvHYMAsjC6nqOzKZZ5z4vBrUGu/Ueya7qta2MdNuiW/BSMTgqKmzCprrdVJGrE727de647STqpNhSFZc1smYWFuaDe5002t1d1pY63Dqi9Vx2rrNa4R+pW+ki8wNSWzTOgpRe6aOPC4RE1Qbjc7kE3H8/ue0yf4Ph7KWPXt7BNWE4Qd6m3q9vtksomqilp6pGXyLk1oieoiJsMQiIgAiIgB5YymcR8rapc8iQqjY2BLd+u0uNendWHaCPmLT5niMM1NyjixXT/kd05X8RtsrS0bHW/hlNdknr3fpFp8n/KV6jinWtc9FgLXPYRNuK3p+79mkF5N4JnxCEdFDmY9lth7TJ3Fb0/d+zSvjWTnTmf2XvrrrvxD6Kx5UemX4Y8bRHlR6ZfhjxtE7FXRHLs7svPC+iPhU/BJASP4X0R8Kn4JICVFsRESSBERABERABERABERABERABERABERABERABERABERABERABERABOfEYGnU9IitbbMAZ0RIaT2ZKbW6NVGgqCyKFHYosP2kHi96fu/ZpYDK/i96fu/YxFyxE0+O8yKv5UemX4Y8bRMeVPpl+GPG0TTV0Qqzuy9cL6I+FT8EkBESotiIiSQIiIAIiIAIiIAIiIAIiIAIiIAIiIAIiIAIiIAIiIAIiIAIiIAIiIAYMr+L3p+79miIi/g0+N2K15S+lX4Y8bRETRV0Quzu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3078" name="AutoShape 6" descr="data:image/jpeg;base64,/9j/4AAQSkZJRgABAQAAAQABAAD/2wCEAAkGBhASEBAUEBQVEhQUERgVEhQTEhgUFhATFxEYFRQXFRYZHCYeFxkjGRQWHy8gIycpLC0sFR4xNTAqNSYrLCkBCQoKDgwOGg8PGiokHyUqNSwqLCk0LCwsLCwsLS8sLCksLCwpLCwqLCwsLCwsLCwsLCwsLCwpLCwsLCwsLCksLP/AABEIAMIBBAMBIgACEQEDEQH/xAAbAAEAAgMBAQAAAAAAAAAAAAAABQYBAwQCB//EAD8QAAIBAgQBBwoFAwQCAwAAAAECAAMRBBIhMQUTIjJBUWGyBhQzUnFyc5GSwSNCgaGxYtHwFYLh8STCQ1Oi/8QAGQEAAgMBAAAAAAAAAAAAAAAAAAMBAgQF/8QAKxEAAgIBBAICAQIHAQAAAAAAAAECAxESITEyBEEiUROh8AVSYXHR4fEU/9oADAMBAAIRAxEAPwD69w2kpAuAfwqfUPUnd5snqr9InJwvoj4VPwSQEglmrzZPVX6RHmyeqv0ibZ5dwASdABck9Ukg8ebJ6q/SI82T1V+kThpcdVspVKuRzZKnJ81r7H1gp9Yi06zjqefJnXP6mYZvp3lVJP2WcWuT35snqr9IjzZPVX6RMecrdhmHN6Wo5ul9ezTtmo8UogKxqIA4uhLqAw7RrrDUvsjDN3myeqv0iPNk9VfpE8VsbTQgO6qTsGYAn2X3mzlhe1xe17X1te17dknJGDHmyeqv0iPNk9VfpE0jidG4HKJc7DOtzfawvNpxK87Uc3pajm6X17NNdYZROGZ82T1V+kR5snqr9Img8XoXsatO/Zyi3/me6PEKT3KOjAblXBt7bHSRqX2GlmzzZPVX6RHmyeqv0iak4jSKsy1EKr0mDqQvtN7CZTiNJgzLURgvSIcEL7TfSTqQYZs82T1V+kR5snqr9InmhjEe/Jsr23ysGt8p4/1Gle3KJcNkIzro52XffuhlBhm3zZPVX6RHmyeqv0iY85WxOYWBsTcWBvaxPbfSZOIUMFuMxBIW+pAtcgd1x84ZIwPNk9VfpEebJ6q/SJy4jiwStTpFXLVASpAGXTpak9QN7TVS8oKReorHk8jFCahRQWABIU5tdCD+srrjnGS+iWM4O/zZPVX6RHmyeqv0iBiVNrMDmF1sRzgNyO0aj5zTV4nRXpVEXcauo2Njueoy2pL2Vwzd5snqr9IjzZPVX6RPPniZQ2ZcpIAbMLEk2AB67kgTFfH00sKjol9szBb+y8MhhnvzZPVX6RHmyeqv0iYOJUFRcXa+UX1awubds2gwINfmyeqv0iPNk9VfpE2xJA0+bp6q/SJBYpBdNB0ewdhliMr+L3p+79miLnsafG7FZ8o6xWqoGn4YOg/raJ48qB+Mvwx42iaam9CFWJa2XrhfRHwqfgkgJH8L6I+FT8EkBKFGJwcawzVMPXROk1J1X2lSAJ3zFoSWVgE8PJEYbjtDJTAJz2VeSCk1FOgIKbrbrvppIp6J82eiabHEF2IbkzY1DUJWtylsoGxve4tbulrtM2inW3yxisxul7yVk+T7VKlRiSmbEMKtx6fD2Sy+y6j9C3bObBcIc+a5UFNuQrB2elmGQuAiMLjWxuBfqOkt9otK/wDniXXkS4KzhcMmHNZKqPUBVFpNyRqcpTWiqCnzQbHMG0NhzrziwfDsTTzVcrGpSpU6eTU8pS5Il0U7FlJBB7Ut1y5Wi0HQn7BXteuSoYOkEamHVsowlBWU4ZqnKMM7Mo0sCMw+fdPGMwNcJiqiox5epUp1Esc2TMFpVAO4XBtuD3Sy8Wx5pICozO7rTpqTYM7GwueoDUnuE1ipWp3as1I0whZ2CshSwvoLsGG/YdOuLlVHjP8ArJdWy7Y/aOengUTENamBTXCqBZOaLVGNgANTYXsO6QahRgrOrZhTUX82I5O1RTybM1s4JsCo3EslHjALUw9N6YqejLhbMbZrGxJU2BNjbacNXyuociagVjzrcmVAYi2bPb1MoLX7u3SElD7xyEHZ9Z3R4rc/BYtjSyO6ODlVvxSqZUcKQG10sCOrr3mMVZ2pvTRvw6dTlX5NlzKaRApgEAvd7GwBtlnZU8oUDupp1AtNlDuVAAzmymxOYrfrAnqlxskE8hWsGZdAjXZXyMNG01B1Okt8X7/T6IzNb4/bRz+TdglMEHMKKAt5uaeTKoBQuekb/wATkwVAlKFPk2FUYgVa7GmQAVqMzEuRZr3AFidD2Ttq+UmVKjmhVy02KuQaZykEX/PtrvNp42c6ryFW7BiL8mpIQgMbF77sLdvVD4YSyHzy3j9SCpYCslOmcjMteuj1lsb06i4jNmsdlZQAewqO2dOIwuMWouKdQ7J/8aMQVom4ZMoBDNqGJB3QAd8lg/KEVHCclUUk1BdjTAvT0caOddR877XMP5SU1oU6zqyLUdVUMVuQzWzaEiwF29glFCvHYu52Z6r/AL6PPlM+SnTrgEmhVVyANShujgf7W/aR74Zko4UuCKj4hq1Uik1TIXRy1wB1ZlX/AKlqAmbR0qcybyJjdpilgqtTBu9ZHoqVNGjmp3pmkruap5RcvUHUde1wZnC4H/xqLckRUfFK73TngedFud12AJlotFpH4FnIfneMFb4zwrE1yyoFSkhvTXNkZqtripdQRlDG4U2ub36p4xuLqV6LU3w7LUdUC80sL8pz7tlsqqVvqdRa17y0WmMsHTzvzyCueEsccFVxmDxmdcSVDGkSadJXsy0rnMpABV2ZSNjoVFuuWmk1wDtcX/aZtMgRkK9Gceyk7HNLK4MxERgswZX8Xunu/ZpYDK/i90937NEX9TV43Yq/lR6ZfhjxtEeVHpl+GPG0TRV0Qqzuy88L6I+FT8EkBI/hfRHwqfgkgJUWxERJIEREAEREAEREAI/jGBaoi5CA9OotRM3RLKdjbYEEi/Vec+IpV66tTemKVN6bK5LhnuVsMgXTQ63PZtJiYtKOCbLqbSwRBwGIqGjyxphaTZrpmvUcKVU2I5g1vbX2zRV8mV5DKLcqML5uKhvbL229snrTNpX8UXyWVslwRA4Ghr1KtQBr8nyYudMg/MNjztRvawmrhXC6tN2JWkMzuzsC7Mwdy4UCwAtcC+u20lsRXVASf+5DYjiTsdDlHYP7xc3Ct59jYKy1Y9f4PeK4PUOHxVNSmatUdgTcBVa29gdbCdhwbmtRqHLzKTqwF+k5Q6d3MP7SH5Q9p+ZnRh+JOu5zDsO/6GKjdDO6GyomlszU/k/XZGGZKbnEvUVlzGyVQVqDUDXKxt3gToreS1NyxZm6HJoFIAp0suXKAQQbjcnXbaS+Hrq4BX/qbbR6pg0ZnbNP6OThdColJEqNnZbjN6wBOUnvta87Ji0zHJYWBTeXkRESSBERABERABERADBlfxe6e79mlgMr+L3T3fs0Rf1NXjdir+VHpl+GPG0R5UemX4Y8bRNFXRCrO7Lzwvoj4VPwSQEj+F9EfCp+CSAlRbEREkgREQAREQARE8u4AudIAeokbW4yo6ILfsJp/wBbb1R8zEu+C9jlRY/RL3iR1LjKnpAr+4nelQMLg3HdLxnGXDKShKPKIDjrtUzorFbKVUj8rEdL/OyV6tgMXcclVRF611awPYzqxNjc/wC61ha8ncT0294/zIStxmuuY+auQouLN0hntpzezX/ATzZNuTZ1IpKCRzcpVLvTbF0yTzQvNUhmUhQNLk3U8wG47ToJuTh+MBJ5ddXzEZerIFIF1NrkA6dHXp3M5VfnLUGCYvmzA5iLXa9xcAgZiTlyjXnEdc7aPFMQalmw7KpqBQbnRc2Usebt+bqFgdb2g8gsE55OlqQpo7ZzkCs3rMBvrLIDK1humnvD+ZZJr8aTcXkxeVFKSwerzF5wYjiyKbDnHu2+c5/9bb1R84x3QW2RcaLJLOCYicOG4ojGx5p7+v8AWdoMZGSksoXKLi8NGYiJYqIiIAIiIAYMr+L3T3fs0sBlfxe6e79miL+pq8bsVfyo9Mvwx42iPKj0y/DHjaJoq6IVZ3ZeeF9EfCp+CSAkfwvoj4VPwSQEqLYiIkkCIiACIiAHlmkBjsYXP9I2H3ktxNrUmt16fMyvPUA1JA1A1NtSbAe28xeTN50o2+LWnmTOSlxvDsxVaqErctZtFCkhsx2FirDXsM3+e09eeum92AtzivX1ZgRfrtIX/QsAyE3FmJe/K2Iu7PfWxFmqE69o7p6qeTGAzMzAXddb1L3BbcA97D/89dplaj/U2Zl/Ql2xtMEguoI0N2Asb2sTsDcjTed2DxhQ93WO3/mVmv5OYE6Mbc5m1rWtm1a2vR1/feTfnCm5zA2JBsQbHe2nXrDOneIY17SJHidHnBxs1te+04pvpcQJpKoAtcjUdQP7bzgrYMnotfuY2I/XY/tC1p/KJFSaWmfo35hM3nD5jU9U/MfzebqODI1Zrdym5PtOw/eJTk3wPailsyW4ThrvmOy7e2b+LYwjmL/uP2nPheKFbAgZe7Qj+8juLBqq1xTbK7B1Vtfw2IKqdNdN9OybNajXpi+TF+OUrcyX9jYJm8rT8H4hZAMSOaEsT1kUijkkoS12JazE3uBzSMx31uG41jY1wFz35oscoqU2S/MuTZHBF7c62t7hOlfZo1P6J2S/CsYTzW1I2PaJUuD4TFow85rLVHJWNrD8TlGOawpjTIVG/Vsd5O4FrVE9tvnL1ycJrAq2KnB5RYpmYEzOocoREQAREQAwZX8Xunu/ZpYDK/i96fu/Zoi/qavG7FX8qPTL8MeNojyo9Mvwx42iaKuiFWd2XnhfRHwqfgkgJH8L6I+FT8EkBKi2IiJJAiIgAiIgBz42jmRgN7ae0aytsgOhAOt9RfUbfreWsyL4hwwklk69x/aZfIrcvkjX41qi9MiDfAUjug2tppp+ns3nKaNm5lIA3IBJupW4N9Nr3Om4t2GSRFtDoZgzBlo6GE+DkrYKiBqg2sLXG5v1HvOvee2caoBfKLC+w2Hs7J0YhyzWGvYB1zow2FykFt+pd7Htb+0Q8zeFwPWmtZ9m6mmVVU7ga+06n+R8pm0zEcJRi0zaIkEmDOHHoc7WJGcEgqbEBhrY9RBv+oncZ5q0gwsdCOieztB7pEllbAnpeWcKYIMCyuykkXOY/lUKL2IJ0ub3G8weGVDl/HcEEkkfmHYbn9hp3Ce6YZGswt/m47Z3CTCba3CUFnYjv9NqWI5Ztrfn7b//AGX/AHv2kjSTfC6N6i/06n+BNFKkzGyi8ncDgxTW3WdzNNMHOWfRlvsUI4XLOkTMROkcwREQAREQAwZX8XvT937NLAZX8Xunu/Zoi/qavG7FX8qPTL8MeNojyo9Mvwx42iaKuiFWd2XnhfRHwqfgkgJH8L6I+FT8EkBKi2IiJJAiIgAiIgBi88VKqjpED2zj4jxDJovS8IlexnEUQryratte5zHMot7bsNPb2GZrL1F4W7NNfjuay9kWV69FtCVPt/5mvE4SkqM2UaDTU79XXKovlFhSdKqWIFmvzTcsLA9vNPzHaJ3DH/hgqcyMAd9GU6gjsiHft8oj14/8kjYDbaw90W/iYtAIsCNQdv8AnvmZlNiOerjkU1MxtyaZ20/JztR29Bv8M2CsNri9rlSdQO8dU5cfw0VHpNe2VueLX5VLhsh7OelNv0I65x1+AFjV5ws/Km5Lk3qoy2IvawzW67gDQWvJwmVbZJvjEBQZhz2KrqNWCliPkp/btmWxSjrvzgvN51iTbUDYC+t9pyNwoZywIVcwYAC2W1B6XN7Dzgb/ANM46vB3z0TzOZkTmLlOVayVC5JOmlM2AvqdzJSRGZE0tUEkAgkb2IJB7x1T1IzA8MKVKbHk7U6LUhkWzOC1M5mPV6PbXVr3knIZdPJm+ljqOwi4+RknRWhyaswAJHfqRpoJFO4UFjsOrtPUP87Jqo1yQWY/PQAfYS0LFF/Yqder3gmxxamuiobdwAnRR4rTbTo+9/eQQmFN7211tp1HrHtjV5E0LfjQZagZmQvDMcQQjbHbuPZ7JMibq5qayjBZW4PDMxERgsREQAwZX8Xunu/ZpYDK/i90937NEX9TV43Yq/lR6ZfhjxtEeVHpl+GPG0TRV0Qqzuy88L6I+FT8EkBI/hfRHwqfgkgJUWxERJIEREAEwx0mZ5qDQ+z7QArNarmZj2m/9pVqvFq9Q02bBtlQs2VlYsKgpnIVvTBFucpsDvpmuJZKobKcoGa2mYkC/fYEzhOMq9XJnfd1u3OYKBz/AOkfI/pyE98nYa2wivac0Lw8hQgcqVqEk82yglQANW0NzzdUFlvLYHiVWoMlSg1MCnmzWcLpUyqtmQfltuc3NN1UWv0VMfVAOlJiBzTyiqG5t982n+bDWbjiXLKv4ZB0azi66gEAZrkgX6vlsSXyWMEQ+Lzk24BtGX/cP4P8j5TQzVOUa/KdIcnlA5MrkHTNj+bNe5B2y9+7AoQz36lt82FvvOuKg/ih01mTwQqDEHIAaovk5Usqgq2cZxT06OXNqLgc2xvea8U2ISnfM9zmUmyXX/yaa0iARbMabNvvvJ60wRGaimkhqzYj8nKcnn3ZSatsnYBmy5+u1/0mFwdUujOCSRRzmy2UqK2YgahWGZdQdM2m8mrTMNQOGSv4XDYimq8mpuadKmbhbgmiFNRjoW5Nht2EgdU6kNblKYJqn8V+Vuq8nyfJ1OTINusinsb3JvaS0wRDUGnBzY9tEHtPzNv/AFnBiOD06uQs5QhH0BAzA6BjfXmEkg9RaSGOS+QjvX97j+T8pw1MbTbMnJ1CRmpkgBTlFs2U3BsdOzq7otJ/kbLtr8aRzU/JgC2TEVdFIF2z5WOU5tT1sMxB0N+oQPJRQbivVG1xe+oqK5J7ej19t9dod6HMPJ1GXMEF8rjYix1JICja+t7G5GmtThiCcrWIJ0alaxsvNPWBtcEja5vYB+WJwix3lmovdVPaAfmJVcNX5QXUEc4gA73DWlrpJZQOwAfKaPF9mby/R7iIm0wiIiAGDK/i90937NLAZX8Xunu/Zoi/qavG7FX8qPTL8MeNojyo9Mvwx42iaKuiFWd2XnhfRHwqfgkgJH8L6I+FT8EkBKi2IiJJAiIgAmDMxACC4nhMrZh0SfkZXq+APK3WlTKkBWYkhsoDaWB11OxHX19V7dAQQdR2SOrcGB6Bt3HX95isoecwNtXkLGmZUjw9wFCUqYUEjpMMgsQpADXP5ev5HbdhOHWqszU0FgMjKWzHU3BBOw5tur+BYRwV+th+5nbhuHImu57T1ewRcaZvnYZK+uPG5HVOGMtLN17sO7q+WvznHeSeL4tuKfz/ALSHxDVN1YjuBt8rRd2iPUbRra+RtvMzhXHuDzud3Nv8952I4YXX9Qd19vd3xEZKXBolFx5PUTF5h3Ci7bdQ62PYP7yxGTN4vON8c56PN9m/6neb6D1d2Y27Cb/O8qppvYlxkllkrguHZkJbS/R7iOv/ADtnFWosps3/AH7J34Li/U9rXtmHUewyTqUVYc4Aib1VCcfjyc92zrn8itTAFhYaDsGlpNtwen/UPYZto8NprqBc9p1lF40/Yx+VDGyOPhmANw7f7R95LCAJmbYQUFhGCybm8sRES5QREQAwZX8Xunu/ZpYDK/i90937NEX9TV43Yq/lR6ZfhjxtEeVHpl+GPG0TRV0Qqzuy88L6I+FT8EkBI/hfRHwqfgkgJUWxERJIEREAEREAEWiIAYMjuL4iwCj82/skjIXjPpB7v3MRfLEHgf48dU1krWM4pUSvksMoTMq8jUd8QcrFhTdSEQrlA517luq4kfS8qqrc7kDkCm4Ac3IFTUOUBC81dchO+h0lmnC2Mrc0cnlJS5BzMFaxNi683QgDtN9O/npr6Ok0/sg08p3IXlMO1zTLkjOoHOsDrTJCWtdt+a/M0F5jgTu9KjVYZWdbuliBYsQRY67DrnThsQ7FsylQNt9TmPb/AE5T7SR1TplZKOc4JWrGGzvHB2IvmFt+vaQnFOGiuCrMwW4y5TYgKbixOxuLy1UyeQHbyf8A6yuVw9hydr3/ADAkW/SPuhGOMCKJylnPoiH4LQpatVqKLZjepuqDW3XoCBca2PfPJ4TRBN8RU1UAhnBvdSL6jpHX2XIG87qtHEsjA8kSVIswJUnKLXFtr3mGw1e6m1EWa5JU6atcjv1X9/bFZGvczhOELTfOHqE6izNcakk6W3ubk9ZF+2Wjg+JupU/l29kriCtcaoRmAO+qga9W97ya4NfOfd+4jaZNWIVfFOtk3EROkcwREQAREQARExeAAyv4vdPd+zSwSv4vdPd+zTPf1NPjdir+VHpl+GPG0R5UemX4Y8bRNNXRC7O7Lzwvoj4VPwSQEj+F9EfCp+CSAlRbEREkgREQAREQAREQAwZG8Yw9wGH5d/ZJOYYSk4KccF4TcJKSKtOGtgHNvxG2YFr2YZmJAAWy6AhbkXAUbm5lgxfCTe9P6ez2ThbDON1b5GcyVcoPg6kbYTXJyYWgy5sxzXOhuxP63Nge5bDSdVCiXYKOs/IdZm6lw+o35bd50kvg8CtMaak7n/OqMrplN5fAu2+MVhcm4ILW6rW/aVvHYMAsjC6nqOzKZZ5z4vBrUGu/Ueya7qta2MdNuiW/BSMTgqKmzCprrdVJGrE727de647STqpNhSFZc1smYWFuaDe5002t1d1pY63Dqi9Vx2rrNa4R+pW+ki8wNSWzTOgpRe6aOPC4RE1Qbjc7kE3H8/ue0yf4Ph7KWPXt7BNWE4Qd6m3q9vtksomqilp6pGXyLk1oieoiJsMQiIgAiIgB5YymcR8rapc8iQqjY2BLd+u0uNendWHaCPmLT5niMM1NyjixXT/kd05X8RtsrS0bHW/hlNdknr3fpFp8n/KV6jinWtc9FgLXPYRNuK3p+79mkF5N4JnxCEdFDmY9lth7TJ3Fb0/d+zSvjWTnTmf2XvrrrvxD6Kx5UemX4Y8bRHlR6ZfhjxtE7FXRHLs7svPC+iPhU/BJASP4X0R8Kn4JICVFsRESSBERABERABERABERABERABERABERABERABERABERABERABERABOfEYGnU9IitbbMAZ0RIaT2ZKbW6NVGgqCyKFHYosP2kHi96fu/ZpYDK/i96fu/YxFyxE0+O8yKv5UemX4Y8bRMeVPpl+GPG0TTV0Qqzuy9cL6I+FT8EkBESotiIiSQIiIAIiIAIiIAIiIAIiIAIiIAIiIAIiIAIiIAIiIAIiIAIiIAIiIAYMr+L3p+79miIi/g0+N2K15S+lX4Y8bRETRV0Quzu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3080" name="AutoShape 8" descr="data:image/jpeg;base64,/9j/4AAQSkZJRgABAQAAAQABAAD/2wCEAAkGBhASEBAUEBQVEhQUERgVEhQTEhgUFhATFxEYFRQXFRYZHCYeFxkjGRQWHy8gIycpLC0sFR4xNTAqNSYrLCkBCQoKDgwOGg8PGiokHyUqNSwqLCk0LCwsLCwsLS8sLCksLCwpLCwqLCwsLCwsLCwsLCwsLCwpLCwsLCwsLCksLP/AABEIAMIBBAMBIgACEQEDEQH/xAAbAAEAAgMBAQAAAAAAAAAAAAAABQYBAwQCB//EAD8QAAIBAgQBBwoFAwQCAwAAAAECAAMRBBIhMQUTIjJBUWGyBhQzUnFyc5GSwSNCgaGxYtHwFYLh8STCQ1Oi/8QAGQEAAgMBAAAAAAAAAAAAAAAAAAMBAgQF/8QAKxEAAgIBBAICAQIHAQAAAAAAAAECAxESITEyBEEiUROh8AVSYXHR4fEU/9oADAMBAAIRAxEAPwD69w2kpAuAfwqfUPUnd5snqr9InJwvoj4VPwSQEglmrzZPVX6RHmyeqv0ibZ5dwASdABck9Ukg8ebJ6q/SI82T1V+kThpcdVspVKuRzZKnJ81r7H1gp9Yi06zjqefJnXP6mYZvp3lVJP2WcWuT35snqr9IjzZPVX6RMecrdhmHN6Wo5ul9ezTtmo8UogKxqIA4uhLqAw7RrrDUvsjDN3myeqv0iPNk9VfpE8VsbTQgO6qTsGYAn2X3mzlhe1xe17X1te17dknJGDHmyeqv0iPNk9VfpE0jidG4HKJc7DOtzfawvNpxK87Uc3pajm6X17NNdYZROGZ82T1V+kR5snqr9Img8XoXsatO/Zyi3/me6PEKT3KOjAblXBt7bHSRqX2GlmzzZPVX6RHmyeqv0iak4jSKsy1EKr0mDqQvtN7CZTiNJgzLURgvSIcEL7TfSTqQYZs82T1V+kR5snqr9InmhjEe/Jsr23ysGt8p4/1Gle3KJcNkIzro52XffuhlBhm3zZPVX6RHmyeqv0iY85WxOYWBsTcWBvaxPbfSZOIUMFuMxBIW+pAtcgd1x84ZIwPNk9VfpEebJ6q/SJy4jiwStTpFXLVASpAGXTpak9QN7TVS8oKReorHk8jFCahRQWABIU5tdCD+srrjnGS+iWM4O/zZPVX6RHmyeqv0iBiVNrMDmF1sRzgNyO0aj5zTV4nRXpVEXcauo2Njueoy2pL2Vwzd5snqr9IjzZPVX6RPPniZQ2ZcpIAbMLEk2AB67kgTFfH00sKjol9szBb+y8MhhnvzZPVX6RHmyeqv0iYOJUFRcXa+UX1awubds2gwINfmyeqv0iPNk9VfpE2xJA0+bp6q/SJBYpBdNB0ewdhliMr+L3p+79miLnsafG7FZ8o6xWqoGn4YOg/raJ48qB+Mvwx42iaam9CFWJa2XrhfRHwqfgkgJH8L6I+FT8EkBKFGJwcawzVMPXROk1J1X2lSAJ3zFoSWVgE8PJEYbjtDJTAJz2VeSCk1FOgIKbrbrvppIp6J82eiabHEF2IbkzY1DUJWtylsoGxve4tbulrtM2inW3yxisxul7yVk+T7VKlRiSmbEMKtx6fD2Sy+y6j9C3bObBcIc+a5UFNuQrB2elmGQuAiMLjWxuBfqOkt9otK/wDniXXkS4KzhcMmHNZKqPUBVFpNyRqcpTWiqCnzQbHMG0NhzrziwfDsTTzVcrGpSpU6eTU8pS5Il0U7FlJBB7Ut1y5Wi0HQn7BXteuSoYOkEamHVsowlBWU4ZqnKMM7Mo0sCMw+fdPGMwNcJiqiox5epUp1Esc2TMFpVAO4XBtuD3Sy8Wx5pICozO7rTpqTYM7GwueoDUnuE1ipWp3as1I0whZ2CshSwvoLsGG/YdOuLlVHjP8ArJdWy7Y/aOengUTENamBTXCqBZOaLVGNgANTYXsO6QahRgrOrZhTUX82I5O1RTybM1s4JsCo3EslHjALUw9N6YqejLhbMbZrGxJU2BNjbacNXyuociagVjzrcmVAYi2bPb1MoLX7u3SElD7xyEHZ9Z3R4rc/BYtjSyO6ODlVvxSqZUcKQG10sCOrr3mMVZ2pvTRvw6dTlX5NlzKaRApgEAvd7GwBtlnZU8oUDupp1AtNlDuVAAzmymxOYrfrAnqlxskE8hWsGZdAjXZXyMNG01B1Okt8X7/T6IzNb4/bRz+TdglMEHMKKAt5uaeTKoBQuekb/wATkwVAlKFPk2FUYgVa7GmQAVqMzEuRZr3AFidD2Ttq+UmVKjmhVy02KuQaZykEX/PtrvNp42c6ryFW7BiL8mpIQgMbF77sLdvVD4YSyHzy3j9SCpYCslOmcjMteuj1lsb06i4jNmsdlZQAewqO2dOIwuMWouKdQ7J/8aMQVom4ZMoBDNqGJB3QAd8lg/KEVHCclUUk1BdjTAvT0caOddR877XMP5SU1oU6zqyLUdVUMVuQzWzaEiwF29glFCvHYu52Z6r/AL6PPlM+SnTrgEmhVVyANShujgf7W/aR74Zko4UuCKj4hq1Uik1TIXRy1wB1ZlX/AKlqAmbR0qcybyJjdpilgqtTBu9ZHoqVNGjmp3pmkruap5RcvUHUde1wZnC4H/xqLckRUfFK73TngedFud12AJlotFpH4FnIfneMFb4zwrE1yyoFSkhvTXNkZqtripdQRlDG4U2ub36p4xuLqV6LU3w7LUdUC80sL8pz7tlsqqVvqdRa17y0WmMsHTzvzyCueEsccFVxmDxmdcSVDGkSadJXsy0rnMpABV2ZSNjoVFuuWmk1wDtcX/aZtMgRkK9Gceyk7HNLK4MxERgswZX8Xunu/ZpYDK/i90937NEX9TV43Yq/lR6ZfhjxtEeVHpl+GPG0TRV0Qqzuy88L6I+FT8EkBI/hfRHwqfgkgJUWxERJIEREAEREAEREAI/jGBaoi5CA9OotRM3RLKdjbYEEi/Vec+IpV66tTemKVN6bK5LhnuVsMgXTQ63PZtJiYtKOCbLqbSwRBwGIqGjyxphaTZrpmvUcKVU2I5g1vbX2zRV8mV5DKLcqML5uKhvbL229snrTNpX8UXyWVslwRA4Ghr1KtQBr8nyYudMg/MNjztRvawmrhXC6tN2JWkMzuzsC7Mwdy4UCwAtcC+u20lsRXVASf+5DYjiTsdDlHYP7xc3Ct59jYKy1Y9f4PeK4PUOHxVNSmatUdgTcBVa29gdbCdhwbmtRqHLzKTqwF+k5Q6d3MP7SH5Q9p+ZnRh+JOu5zDsO/6GKjdDO6GyomlszU/k/XZGGZKbnEvUVlzGyVQVqDUDXKxt3gToreS1NyxZm6HJoFIAp0suXKAQQbjcnXbaS+Hrq4BX/qbbR6pg0ZnbNP6OThdColJEqNnZbjN6wBOUnvta87Ji0zHJYWBTeXkRESSBERABERABERADBlfxe6e79mlgMr+L3T3fs0Rf1NXjdir+VHpl+GPG0R5UemX4Y8bRNFXRCrO7Lzwvoj4VPwSQEj+F9EfCp+CSAlRbEREkgREQAREQARE8u4AudIAeokbW4yo6ILfsJp/wBbb1R8zEu+C9jlRY/RL3iR1LjKnpAr+4nelQMLg3HdLxnGXDKShKPKIDjrtUzorFbKVUj8rEdL/OyV6tgMXcclVRF611awPYzqxNjc/wC61ha8ncT0294/zIStxmuuY+auQouLN0hntpzezX/ATzZNuTZ1IpKCRzcpVLvTbF0yTzQvNUhmUhQNLk3U8wG47ToJuTh+MBJ5ddXzEZerIFIF1NrkA6dHXp3M5VfnLUGCYvmzA5iLXa9xcAgZiTlyjXnEdc7aPFMQalmw7KpqBQbnRc2Usebt+bqFgdb2g8gsE55OlqQpo7ZzkCs3rMBvrLIDK1humnvD+ZZJr8aTcXkxeVFKSwerzF5wYjiyKbDnHu2+c5/9bb1R84x3QW2RcaLJLOCYicOG4ojGx5p7+v8AWdoMZGSksoXKLi8NGYiJYqIiIAIiIAYMr+L3T3fs0sBlfxe6e79miL+pq8bsVfyo9Mvwx42iPKj0y/DHjaJoq6IVZ3ZeeF9EfCp+CSAkfwvoj4VPwSQEqLYiIkkCIiACIiAHlmkBjsYXP9I2H3ktxNrUmt16fMyvPUA1JA1A1NtSbAe28xeTN50o2+LWnmTOSlxvDsxVaqErctZtFCkhsx2FirDXsM3+e09eeum92AtzivX1ZgRfrtIX/QsAyE3FmJe/K2Iu7PfWxFmqE69o7p6qeTGAzMzAXddb1L3BbcA97D/89dplaj/U2Zl/Ql2xtMEguoI0N2Asb2sTsDcjTed2DxhQ93WO3/mVmv5OYE6Mbc5m1rWtm1a2vR1/feTfnCm5zA2JBsQbHe2nXrDOneIY17SJHidHnBxs1te+04pvpcQJpKoAtcjUdQP7bzgrYMnotfuY2I/XY/tC1p/KJFSaWmfo35hM3nD5jU9U/MfzebqODI1Zrdym5PtOw/eJTk3wPailsyW4ThrvmOy7e2b+LYwjmL/uP2nPheKFbAgZe7Qj+8juLBqq1xTbK7B1Vtfw2IKqdNdN9OybNajXpi+TF+OUrcyX9jYJm8rT8H4hZAMSOaEsT1kUijkkoS12JazE3uBzSMx31uG41jY1wFz35oscoqU2S/MuTZHBF7c62t7hOlfZo1P6J2S/CsYTzW1I2PaJUuD4TFow85rLVHJWNrD8TlGOawpjTIVG/Vsd5O4FrVE9tvnL1ycJrAq2KnB5RYpmYEzOocoREQAREQAwZX8Xunu/ZpYDK/i96fu/Zoi/qavG7FX8qPTL8MeNojyo9Mvwx42iaKuiFWd2XnhfRHwqfgkgJH8L6I+FT8EkBKi2IiJJAiIgAiIgBz42jmRgN7ae0aytsgOhAOt9RfUbfreWsyL4hwwklk69x/aZfIrcvkjX41qi9MiDfAUjug2tppp+ns3nKaNm5lIA3IBJupW4N9Nr3Om4t2GSRFtDoZgzBlo6GE+DkrYKiBqg2sLXG5v1HvOvee2caoBfKLC+w2Hs7J0YhyzWGvYB1zow2FykFt+pd7Htb+0Q8zeFwPWmtZ9m6mmVVU7ga+06n+R8pm0zEcJRi0zaIkEmDOHHoc7WJGcEgqbEBhrY9RBv+oncZ5q0gwsdCOieztB7pEllbAnpeWcKYIMCyuykkXOY/lUKL2IJ0ub3G8weGVDl/HcEEkkfmHYbn9hp3Ce6YZGswt/m47Z3CTCba3CUFnYjv9NqWI5Ztrfn7b//AGX/AHv2kjSTfC6N6i/06n+BNFKkzGyi8ncDgxTW3WdzNNMHOWfRlvsUI4XLOkTMROkcwREQAREQAwZX8XvT937NLAZX8Xunu/Zoi/qavG7FX8qPTL8MeNojyo9Mvwx42iaKuiFWd2XnhfRHwqfgkgJH8L6I+FT8EkBKi2IiJJAiIgAiIgBi88VKqjpED2zj4jxDJovS8IlexnEUQryratte5zHMot7bsNPb2GZrL1F4W7NNfjuay9kWV69FtCVPt/5mvE4SkqM2UaDTU79XXKovlFhSdKqWIFmvzTcsLA9vNPzHaJ3DH/hgqcyMAd9GU6gjsiHft8oj14/8kjYDbaw90W/iYtAIsCNQdv8AnvmZlNiOerjkU1MxtyaZ20/JztR29Bv8M2CsNri9rlSdQO8dU5cfw0VHpNe2VueLX5VLhsh7OelNv0I65x1+AFjV5ws/Km5Lk3qoy2IvawzW67gDQWvJwmVbZJvjEBQZhz2KrqNWCliPkp/btmWxSjrvzgvN51iTbUDYC+t9pyNwoZywIVcwYAC2W1B6XN7Dzgb/ANM46vB3z0TzOZkTmLlOVayVC5JOmlM2AvqdzJSRGZE0tUEkAgkb2IJB7x1T1IzA8MKVKbHk7U6LUhkWzOC1M5mPV6PbXVr3knIZdPJm+ljqOwi4+RknRWhyaswAJHfqRpoJFO4UFjsOrtPUP87Jqo1yQWY/PQAfYS0LFF/Yqder3gmxxamuiobdwAnRR4rTbTo+9/eQQmFN7211tp1HrHtjV5E0LfjQZagZmQvDMcQQjbHbuPZ7JMibq5qayjBZW4PDMxERgsREQAwZX8Xunu/ZpYDK/i90937NEX9TV43Yq/lR6ZfhjxtEeVHpl+GPG0TRV0Qqzuy88L6I+FT8EkBI/hfRHwqfgkgJUWxERJIEREAEwx0mZ5qDQ+z7QArNarmZj2m/9pVqvFq9Q02bBtlQs2VlYsKgpnIVvTBFucpsDvpmuJZKobKcoGa2mYkC/fYEzhOMq9XJnfd1u3OYKBz/AOkfI/pyE98nYa2wivac0Lw8hQgcqVqEk82yglQANW0NzzdUFlvLYHiVWoMlSg1MCnmzWcLpUyqtmQfltuc3NN1UWv0VMfVAOlJiBzTyiqG5t982n+bDWbjiXLKv4ZB0azi66gEAZrkgX6vlsSXyWMEQ+Lzk24BtGX/cP4P8j5TQzVOUa/KdIcnlA5MrkHTNj+bNe5B2y9+7AoQz36lt82FvvOuKg/ih01mTwQqDEHIAaovk5Usqgq2cZxT06OXNqLgc2xvea8U2ISnfM9zmUmyXX/yaa0iARbMabNvvvJ60wRGaimkhqzYj8nKcnn3ZSatsnYBmy5+u1/0mFwdUujOCSRRzmy2UqK2YgahWGZdQdM2m8mrTMNQOGSv4XDYimq8mpuadKmbhbgmiFNRjoW5Nht2EgdU6kNblKYJqn8V+Vuq8nyfJ1OTINusinsb3JvaS0wRDUGnBzY9tEHtPzNv/AFnBiOD06uQs5QhH0BAzA6BjfXmEkg9RaSGOS+QjvX97j+T8pw1MbTbMnJ1CRmpkgBTlFs2U3BsdOzq7otJ/kbLtr8aRzU/JgC2TEVdFIF2z5WOU5tT1sMxB0N+oQPJRQbivVG1xe+oqK5J7ej19t9dod6HMPJ1GXMEF8rjYix1JICja+t7G5GmtThiCcrWIJ0alaxsvNPWBtcEja5vYB+WJwix3lmovdVPaAfmJVcNX5QXUEc4gA73DWlrpJZQOwAfKaPF9mby/R7iIm0wiIiAGDK/i90937NLAZX8Xunu/Zoi/qavG7FX8qPTL8MeNojyo9Mvwx42iaKuiFWd2XnhfRHwqfgkgJH8L6I+FT8EkBKi2IiJJAiIgAmDMxACC4nhMrZh0SfkZXq+APK3WlTKkBWYkhsoDaWB11OxHX19V7dAQQdR2SOrcGB6Bt3HX95isoecwNtXkLGmZUjw9wFCUqYUEjpMMgsQpADXP5ev5HbdhOHWqszU0FgMjKWzHU3BBOw5tur+BYRwV+th+5nbhuHImu57T1ewRcaZvnYZK+uPG5HVOGMtLN17sO7q+WvznHeSeL4tuKfz/ALSHxDVN1YjuBt8rRd2iPUbRra+RtvMzhXHuDzud3Nv8952I4YXX9Qd19vd3xEZKXBolFx5PUTF5h3Ci7bdQ62PYP7yxGTN4vON8c56PN9m/6neb6D1d2Y27Cb/O8qppvYlxkllkrguHZkJbS/R7iOv/ADtnFWosps3/AH7J34Li/U9rXtmHUewyTqUVYc4Aib1VCcfjyc92zrn8itTAFhYaDsGlpNtwen/UPYZto8NprqBc9p1lF40/Yx+VDGyOPhmANw7f7R95LCAJmbYQUFhGCybm8sRES5QREQAwZX8Xunu/ZpYDK/i90937NEX9TV43Yq/lR6ZfhjxtEeVHpl+GPG0TRV0Qqzuy88L6I+FT8EkBI/hfRHwqfgkgJUWxERJIEREAEREAEWiIAYMjuL4iwCj82/skjIXjPpB7v3MRfLEHgf48dU1krWM4pUSvksMoTMq8jUd8QcrFhTdSEQrlA517luq4kfS8qqrc7kDkCm4Ac3IFTUOUBC81dchO+h0lmnC2Mrc0cnlJS5BzMFaxNi683QgDtN9O/npr6Ok0/sg08p3IXlMO1zTLkjOoHOsDrTJCWtdt+a/M0F5jgTu9KjVYZWdbuliBYsQRY67DrnThsQ7FsylQNt9TmPb/AE5T7SR1TplZKOc4JWrGGzvHB2IvmFt+vaQnFOGiuCrMwW4y5TYgKbixOxuLy1UyeQHbyf8A6yuVw9hydr3/ADAkW/SPuhGOMCKJylnPoiH4LQpatVqKLZjepuqDW3XoCBca2PfPJ4TRBN8RU1UAhnBvdSL6jpHX2XIG87qtHEsjA8kSVIswJUnKLXFtr3mGw1e6m1EWa5JU6atcjv1X9/bFZGvczhOELTfOHqE6izNcakk6W3ubk9ZF+2Wjg+JupU/l29kriCtcaoRmAO+qga9W97ya4NfOfd+4jaZNWIVfFOtk3EROkcwREQAREQARExeAAyv4vdPd+zSwSv4vdPd+zTPf1NPjdir+VHpl+GPG0R5UemX4Y8bRNNXRC7O7Lzwvoj4VPwSQEj+F9EfCp+CSAlRbEREkgREQAREQAREQAwZG8Yw9wGH5d/ZJOYYSk4KccF4TcJKSKtOGtgHNvxG2YFr2YZmJAAWy6AhbkXAUbm5lgxfCTe9P6ez2ThbDON1b5GcyVcoPg6kbYTXJyYWgy5sxzXOhuxP63Nge5bDSdVCiXYKOs/IdZm6lw+o35bd50kvg8CtMaak7n/OqMrplN5fAu2+MVhcm4ILW6rW/aVvHYMAsjC6nqOzKZZ5z4vBrUGu/Ueya7qta2MdNuiW/BSMTgqKmzCprrdVJGrE727de647STqpNhSFZc1smYWFuaDe5002t1d1pY63Dqi9Vx2rrNa4R+pW+ki8wNSWzTOgpRe6aOPC4RE1Qbjc7kE3H8/ue0yf4Ph7KWPXt7BNWE4Qd6m3q9vtksomqilp6pGXyLk1oieoiJsMQiIgAiIgB5YymcR8rapc8iQqjY2BLd+u0uNendWHaCPmLT5niMM1NyjixXT/kd05X8RtsrS0bHW/hlNdknr3fpFp8n/KV6jinWtc9FgLXPYRNuK3p+79mkF5N4JnxCEdFDmY9lth7TJ3Fb0/d+zSvjWTnTmf2XvrrrvxD6Kx5UemX4Y8bRHlR6ZfhjxtE7FXRHLs7svPC+iPhU/BJASP4X0R8Kn4JICVFsRESSBERABERABERABERABERABERABERABERABERABERABERABERABOfEYGnU9IitbbMAZ0RIaT2ZKbW6NVGgqCyKFHYosP2kHi96fu/ZpYDK/i96fu/YxFyxE0+O8yKv5UemX4Y8bRMeVPpl+GPG0TTV0Qqzuy9cL6I+FT8EkBESotiIiSQIiIAIiIAIiIAIiIAIiIAIiIAIiIAIiIAIiIAIiIAIiIAIiIAIiIAYMr+L3p+79miIi/g0+N2K15S+lX4Y8bRETRV0Quzu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a:xfrm>
            <a:off x="650875" y="2276475"/>
            <a:ext cx="11703050" cy="4400525"/>
          </a:xfrm>
        </p:spPr>
        <p:txBody>
          <a:bodyPr/>
          <a:lstStyle/>
          <a:p>
            <a:pPr algn="l"/>
            <a:r>
              <a:rPr lang="es-MX" dirty="0"/>
              <a:t>La formulación de estrategias comienza con un análisis de las fuerzas que conforman la competencia en la industria a la cual pertenece una empresa. La meta es comprender las oportunidades y amenazas que confrontan a la empresa y usar este conocimiento para identificar las estrategias que le permitan superar a sus rivales</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54128" y="6024945"/>
            <a:ext cx="3246487" cy="2099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800" dirty="0"/>
              <a:t>MODELO DE CINCO FUERZAS DE PORTER</a:t>
            </a:r>
          </a:p>
        </p:txBody>
      </p:sp>
      <p:sp>
        <p:nvSpPr>
          <p:cNvPr id="3" name="2 Marcador de contenido"/>
          <p:cNvSpPr>
            <a:spLocks noGrp="1"/>
          </p:cNvSpPr>
          <p:nvPr>
            <p:ph idx="1"/>
          </p:nvPr>
        </p:nvSpPr>
        <p:spPr>
          <a:xfrm>
            <a:off x="650875" y="2276475"/>
            <a:ext cx="11703050" cy="4616549"/>
          </a:xfrm>
        </p:spPr>
        <p:txBody>
          <a:bodyPr/>
          <a:lstStyle/>
          <a:p>
            <a:pPr marL="742950" indent="-742950" algn="l">
              <a:buFont typeface="+mj-lt"/>
              <a:buAutoNum type="arabicPeriod"/>
            </a:pPr>
            <a:r>
              <a:rPr lang="es-MX" dirty="0"/>
              <a:t>El riesgo de que posibles competidores ingresen al mercado</a:t>
            </a:r>
          </a:p>
          <a:p>
            <a:pPr marL="742950" indent="-742950" algn="l">
              <a:buFont typeface="+mj-lt"/>
              <a:buAutoNum type="arabicPeriod"/>
            </a:pPr>
            <a:r>
              <a:rPr lang="es-MX" dirty="0"/>
              <a:t>La intensidad de la rivalidad entre las empresas establecidas dentro de una industria</a:t>
            </a:r>
          </a:p>
          <a:p>
            <a:pPr marL="742950" indent="-742950" algn="l">
              <a:buFont typeface="+mj-lt"/>
              <a:buAutoNum type="arabicPeriod"/>
            </a:pPr>
            <a:r>
              <a:rPr lang="es-MX" dirty="0"/>
              <a:t>El poder de negociación de los compradores</a:t>
            </a:r>
          </a:p>
          <a:p>
            <a:pPr marL="742950" indent="-742950" algn="l">
              <a:buFont typeface="+mj-lt"/>
              <a:buAutoNum type="arabicPeriod"/>
            </a:pPr>
            <a:r>
              <a:rPr lang="es-MX" dirty="0"/>
              <a:t>El poder de negociación de los proveedores</a:t>
            </a:r>
          </a:p>
          <a:p>
            <a:pPr marL="742950" indent="-742950" algn="l">
              <a:buFont typeface="+mj-lt"/>
              <a:buAutoNum type="arabicPeriod"/>
            </a:pPr>
            <a:r>
              <a:rPr lang="es-MX" dirty="0"/>
              <a:t>La cercanía de los sustitutos a los productos de una industria</a:t>
            </a:r>
          </a:p>
        </p:txBody>
      </p:sp>
      <p:pic>
        <p:nvPicPr>
          <p:cNvPr id="5" name="Picture 30" descr="logo FCA"/>
          <p:cNvPicPr>
            <a:picLocks noChangeAspect="1" noChangeArrowheads="1"/>
          </p:cNvPicPr>
          <p:nvPr/>
        </p:nvPicPr>
        <p:blipFill>
          <a:blip r:embed="rId2" cstate="print"/>
          <a:srcRect/>
          <a:stretch>
            <a:fillRect/>
          </a:stretch>
        </p:blipFill>
        <p:spPr bwMode="auto">
          <a:xfrm>
            <a:off x="11008924" y="8051235"/>
            <a:ext cx="1230490" cy="1230490"/>
          </a:xfrm>
          <a:prstGeom prst="rect">
            <a:avLst/>
          </a:prstGeom>
          <a:noFill/>
        </p:spPr>
      </p:pic>
      <p:sp>
        <p:nvSpPr>
          <p:cNvPr id="4" name="AutoShape 4" descr="data:image/jpeg;base64,/9j/4AAQSkZJRgABAQAAAQABAAD/2wCEAAkGBhQSEBIUEBEQFRUVFBcPEBQUEhUWFRQXExcVFRQXFBQXGygeFxojGRUUHy8gIycpLCwtFh4yNTAqNScrLCkBCQoKDgwOGg8PGi0kHyUvLCksKi0sLCksLCwsKSwpMCwsLCksKSwsLCwsLCkpKSksLCwpLCwuLDQpKSksLCwsKf/AABEIAMgAtAMBIgACEQEDEQH/xAAcAAEAAQUBAQAAAAAAAAAAAAAABwECAwUGBAj/xABAEAACAQIEAggCBggFBQAAAAABAgADEQQSITEFUQYHIkFhcYGRE6EUIzJCscEIUmJygpLS8CQlc6KyM1OTwtH/xAAbAQACAwEBAQAAAAAAAAAAAAAABAEDBQIGB//EAC4RAAICAQMBBgYBBQAAAAAAAAABAgMRBBIxIQUTQVFxkSIyYYHB8OEUQqGx0f/aAAwDAQACEQMRAD8AhB3Nzqd+cpnPM+8PufOWwAuznmfeM55n3lsQAuznmfeM55n3lsQAuznmfeM55n3lsQAuznmfeM55n3lsrACuc8z7yuY8z7zb8C6ONXIZjkp5suaxJY/qoo1Y/KSLwfoXlX6vDqAe+sAzH02ErnYoncYOXBEeY8z7ymc8z7yZa/QbDVNKtAIw3NPs/LYznuL9VJsThKgbkrGxPhc9/nIV0WRKLjyR3nPM+8ZzzPvMuLwb0nKVEZGGjKwsRMEtOS7OeZ94znmfeWxAC7OeZ95IvUdrxLc/YkcSSuolf8xP7n9UhkS4Z9FSkrEZMgREQA+LX3PnLZc+585bFzYEREAEREAERKwAqouZ1fCer6vUCM65A2qg/aI525TN1YcCTEY1PiaqnbK92m15NjYW9dzbYhV8AJRdY4LoWVx3PBr+jPQ1KarcC4AUc7cvCdZQ4aoGkx0sSijVgJ7qOuo1HcbzNbk3lmgntWEa3G8MVh3XnKcQwzITY6bgjfSdfj64FwSAdxrymgxBvflO45KrEmcBx3BrigUxC9rZKqgZl8fEcxIz4rwtqFU037tQRsw7iJM1cZGBIBF9QeU1PTro4K1BmQdund052GrKfMbeUcqk10fAlNYZEUSspGjkST+oVP8AHv4J+TSMZKfUCv8Ajav7g/BpDOZfK/Qn+ViUjJkCIiAHxc+585bLn3PnLYubIiIgAiIgAlZSIAd11Q4vJj7E6PTKgc20It7GSuOMqKlQM2Vg5B77DusANLyAOj3ETQxVGqPuOD6E2PyM+h+E4BSSStmuKrW72N7+nhFdRjxLqovOUW1+Nj4ZC0nY5sqkqxLNcXtYaDXcz1YbidSjTa6aZQ65idL7D8fabGlRJUDtgKLaiwt+E1HGgDhqtmXU5QLjblE5PfHCHIV4k2+DAlbMlRzTZql7Iblg1vtDKDoOU8lDF1Kpu+GenlsG1KjcgaHUbT39H1LqoGpVcpAte3d36+czY+jkzHI5J0uxGndfeWOyPDRS6mnnJxvFK9mba2htqSL877jxnu4djVxFM5SCt8remk1/GKQDkk3JFrcvWaPDV6mcJTfJmZTUIG9z975e8ui0l1KpVObwmcL0j4Z9HxNWmL2VjlvvY6iayb7ptWzY2sMwbIxpXsfuaEa8jNDG0UCSx+j8v+KrH9j8jInkufo+L9fXP7IEk5n8r9Cd4lJWMGQUiIkkHxc+585bLn3PnLYsbQiIgAiIgAiIgBmwlfJURxurK4/hIP5T6Zo45X+HVp6q9MOPHN2v/afMIkv9VHHGq4dqLkfUEBD35KmY2PkQYtqY5jkZ08sPBJv07MDf7I+ZnK8TwOCqBkesqhmzuqvox5NOhx+BSvS+GSwHflYqdfEes1FLo6lIZU+MALCwdQNB4i5ideE8Dry10X77MwcH+Dh2HwSuWwVbMSABsN/GbPiOMZ7m1xbfxtNCOh9P4gcBxZs9xUPrexsZucZxFcpA2UEnxYiw8pa8N9Cptrochj9Tc92k8ODxgo0sXVsGJpqEUA5vq3DFie7YD3ns4u1kb1JPpNBiuJGngatxfQUl8c+mvM2ncY7sFTnsTI/rVSzFmJJJLEnck6kn1mOVlI6JlRJi/R7X63EHwH4CQ7Jm/R6GuIP97LDyOLPkfoTZERGTJEREAPi59z5y2XPufOWxY2RERABERABERABN70S6SHB1y9iUYZKgG9twR4gzRSokNJrDJTw8onzg3TalVCsD3a9xt4TbjpPSHeDeRr0Nw61sCv61N2psRvlJzL7Xmyfg1QX7JYc4hsipGjC17TfcV6TU0BytvewH/wAnOY3pL2Aq3NzmbunjPCKtR8tOnc+BFgOZPd6zNwzoXWxDEIVspyvVvempG4DD/qP4LoO8y+FabxFFFtiit03hHgxfEWq9ja+9uXL1/CaHpPxYkfRwCBTcl7n7TAW25CSWvQpKC9kszbtUfT2Ube5PjI06b4PLi21+0qtta5ta5HpG3ppVrLM6Orhc8RObiVMpOS4rJq/R6GmJ8/6ZCsm79HtexiD4/wBMPI4s+RkyRERkySsSkQA+Ln3PnLZc+585bFjZEREAEREAEREAKxKRADvurCsxGKS10yq5N9mJKjTx/KSHhq5KZWNl2JtqfAc5GvVVVdcRXKIHJoGmFa5Qs7IFNQD7osW/h0krcA4lTpYunSqU/rKq2pG2mZdWy5m7N9fa0Us7t2qG7En4FqlZGuU1HKX1S/fsenA9F2q/9QGnR3+EOy9T/VYagfsjU95G06NMIqqqqqqqiyqosFA2AA0AnpSuGBt3MV/l0PpNX0l4/SwOGavXJsLKii2aox2Vb95+QBM2K4RrWEeW1Ftuon8Xt4HOdYHSSlgqGZgGqNcUKZP2iNyeSjvPpPn/AB2MerUapUYs7HMSf70m06S9IKmNxL1qx1OiqNkQfZRfAfjeakrbWRbNz9DW0tCpj9TG1jvv/e8tZP7EoTAaK8jpSTl+j4v1WI/e/pkH5uYksdSfS/DYZnoV3+Gap+rdrZCSR2Wb7vmdJGODiz5GTxEXiXmUIiJIHxc+585bLn3PnLYsbIiIgAiIgAiIgAlQJSZKKgkXNh3nl4wAknqlw+Sniq7bAKoHityT8xOv4BwpsTi6OIfRKdUijf7zgXZte5bADx8p4OiNXCVMO2HwlXNlQdkoVqMb3qVCDvckeVhJJ6LYSmMPQyjSnTCjwZgC587/AImZXZ6jbrLLpp5jjCf1WEMdoWOrTQrg/m5ZjrUkpgVSQLVXeq/JVzs1791gJ8+dN+l9TiGILsSKaXWglzYA7tb9ZtPkO6SL12dNLD6DQbU2fFsOR1Sl6/aPoJDbT0Tk5LqZFNaj8T5MLIdfcTHWW0ytUOw95fhOH1KrhKSVKjnUKilmNt9BKJYHI5PJklfhz0VKJVirKVIOVgQQQRuCDsYySFFMlvBgWiTK5ADPUy2E8r7ztwSOVLJKfVd1sNQZMLjXLUCQlKqx7VDuAY99P/j5SeFa+3pynxkGn0H1K9N/pWHOFrNeth1Hwyd3ojsr6roPIr4yExa+r+5EmREToTPi59z5y2XPufOWxY2RERABERABERACom94D0aqYmnXankAppnYuSP2rKR32U7zSU1uZJvA1GG4LXY3DVkYjcEfEsiW/W0A25mLau2VVeYctpL7sv09ask0+EmzXdVmGenjPiOlQKadREfKfhkgBmu1raKLybeOccp8M4Z8SwuqBKKE6vUYdkH1ux8AZoOi2ADihTdbfVorKNl7IzjzNj6SP+tvpb9LxhpUzejhyaaW2Z9qj+/ZH7plXZtj1E7LsYXSPtn/AKc9oVKDhUn9fc4rGYtqrvUqMWd2Lux3ZmNyZ5iZc0xn5zZYog28lzq3o08Jg/jlfrKwLuxGyAkIo8NL+JMjXo7whsTiaVNUapmYGoF3CAjOS2yi19TJM4xiSC+HFFaCogWkgNwANtQdj+MztbZxD7mnoa+Zv0I049jzXxVaq27uT5AaD5Ca0kDU+kzV3te+hub35988Vix8I9hQSSM1tybbD1idpZfnPStO20oyDvEna2s5J3I85SbvoVx44PH4euCQEqAVPGm/ZqD+Un2mlqNrptAIlfTJ1yj7OETRdBeJfSOG4OqdS1BA37yDI3zUxOzKaw8HyW+585bL6g1PnLIua4iIgAiIgAiJUQA93B8EatalTG9SolIfxsB+cmrijB66IoGU1c6iwsKeHHZHlcUxI16tsNfH02/7SVK/qFyqf5mEkLhwz1aj7gf4en32C6ub+LW/kExu2bNsYx9X+F+fY2Oya90py9F+X/pHs45x/wCh4KtWVrVW+ow4ubh6gILfwoHPnaQoTOk6fcWari2p37FK1MKDcZgAHPnfT0nNCanZdKp0sF59fcy9dZ3molL7exRjaUpUizAW1JCj1NhLM1z+E6fq4wQq8TwwYXCsapH+mpYX9bRyctsXLyKIRy1EkngPCaWCwdWhRqIcUafx3qD75XXKP2VGw8zOPbiDnMaxzVB2g19wfHvGt/Se3pNw44XF1CpbVsy67Bxca+FyPSczVxrAu1Q3UAgX3sdQJhwzOW7nJvT21w2o0nGl+ucaHtZv5rH854lHIX/CX1KpZiTuTcys3orzPPyfXoYmqN4TE9RjvM1RZjzCRL1JRiB5ypEuKQi85W4s7yfSPUjif8npBiNKlVVvyzk/iTE5norizh8BhEU70hVNudRmf8xE57xLoKuiUnlEWdJOBNRdnAvTZtD+qT3GaKSjj8KKtJ0bYi1+Wuhka4zCmm7IwsVNj+RiOkv72HXlG1rtOqZ5jwzBERHBAREQASqiUl9MayUB2nV6xRsXVtolEJ5lmuB6lZ3aYgYbCZ3t2EzvfW7b/NzON6FUb0FXX62uajeKUFFvPttNj1kcTy06dAH7Rztr91Nr+bf8Z5vVxeq1iq8M/wCF/OT0Wnf9Po3Z9/u/1HAVaxZizaliWY8yTc/OYmbulSZYs9ZwsHmOepUHyne9CeO0MGadRaRNR0KVKjX2v2sncLEAacpwdptKXGT8AUGAyqxdD3rmOov3C8W1dTsrwhvR2RhP4kuvn4Hb9MuO0cUpYEB9Nb9wvp/fOcVUrKVYPtawHjMf0dzudPOeLEqVAfSxLKlxcHLYMdfEiJVVrhMdvm0uqMFM62Onf532ipXA03lmJq5iGLMxI7V+4jSw8LWmAzQU2kZTimy96hMKnOWqZk07pMevJJR6vKWgkytpkw9PM6Ad7BR6kAQeeQPop+iXwqWHpg3+Hh6dMnmVFmPqbxO6bDA792ntEHWmZ61MksEE00LaTX8e6OpWAP2XAsreHJuYmwDLm7hvMHGOJilQqP32snmdBPK1ymprZyfQdRCtwfecEa4ijlYqSDYkEjbSYpc7Xls9MeQfPQREQIEvpyyXrtJQEkdXlPMgYfdX4Y8yxdvxUek5rphxL42MqEHsofhJ5Jpp65p0/Ryv9F4W9Y6EIWXxZzZPy9pHrVO8+Z85l6Gvfqbbn4fCvya2vnt09VK8k2UPL3l8x05fNxMxWVlGaLzFUaDfQhIuGLcjLmbyivVdgoa9lGVRawA1Og87mZeE4cPUIJA7LG5520+cy4gqqk/e+zqdj32H5xZLyGHLK6s1plIiBwViLxAC9BebLo7QL4vDKguzV6QA5nOs1uTvnTdW5/zbAkb/AB1B9by1eRxLomz6oiIlhkHyVR6QnOc97aiOP8UDqio+ZftHwOwB+c0j7nzlLxBUwUlJI9JLV2Sg4SEpES4VEREAKy5byyejBkfES+2YX94ZwdRW5pHVdKsZkwuGwwNuyK1QeQyoDz+8faciRPVxjiBrVnqHvNlHJRoo9p4ZTp6+6rUfHl+rL9Xb3tzkuOF6IzhgO+V+KOc88RnexXBnNSYyZZEjcwwejCYs0ySu5Fr8ttR7THVrFiWY3J1JmOJySIiIAJUSkQAuzTqOrCuq8XwRfb4wX1YFV/3ETlZt+iKFsfgwNziaIH/kWSmcyWUz67vEGIwY58XvufOWxEWNoREQAREQASoMRABKREAEREAEREAEREAEREAEREAE7Dql4aa3F8KLXFNjXbypgkf7ssRJjyV2vEGz6Xq8TpKbNVpg8iwvEROnY0xKNCazk//Z"/>
          <p:cNvSpPr>
            <a:spLocks noChangeAspect="1" noChangeArrowheads="1"/>
          </p:cNvSpPr>
          <p:nvPr/>
        </p:nvSpPr>
        <p:spPr bwMode="auto">
          <a:xfrm>
            <a:off x="63500" y="-157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6256" y="6761480"/>
            <a:ext cx="17145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508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0876" y="412306"/>
            <a:ext cx="11703050" cy="2520279"/>
          </a:xfrm>
        </p:spPr>
        <p:txBody>
          <a:bodyPr lIns="130046" tIns="65023" rIns="130046" bIns="65023">
            <a:normAutofit fontScale="90000"/>
          </a:bodyPr>
          <a:lstStyle/>
          <a:p>
            <a:r>
              <a:rPr lang="es-MX" sz="4400" dirty="0"/>
              <a:t>Diferentes enfoques en el diseño de estrategias</a:t>
            </a:r>
            <a:br>
              <a:rPr lang="es-MX" dirty="0"/>
            </a:br>
            <a:br>
              <a:rPr lang="es-MX" dirty="0"/>
            </a:br>
            <a:r>
              <a:rPr lang="es-MX" dirty="0"/>
              <a:t>	</a:t>
            </a:r>
            <a:br>
              <a:rPr lang="es-MX" dirty="0"/>
            </a:br>
            <a:endParaRPr lang="es-ES" dirty="0"/>
          </a:p>
        </p:txBody>
      </p:sp>
      <p:sp>
        <p:nvSpPr>
          <p:cNvPr id="3" name="2 Marcador de contenido"/>
          <p:cNvSpPr>
            <a:spLocks noGrp="1"/>
          </p:cNvSpPr>
          <p:nvPr>
            <p:ph idx="1"/>
          </p:nvPr>
        </p:nvSpPr>
        <p:spPr>
          <a:xfrm>
            <a:off x="650876" y="2276476"/>
            <a:ext cx="11703050" cy="4256509"/>
          </a:xfrm>
        </p:spPr>
        <p:txBody>
          <a:bodyPr lIns="130046" tIns="65023" rIns="130046" bIns="65023">
            <a:normAutofit/>
          </a:bodyPr>
          <a:lstStyle/>
          <a:p>
            <a:pPr marL="742912" indent="-742912"/>
            <a:r>
              <a:rPr lang="es-ES" sz="3100" b="1" dirty="0"/>
              <a:t>Niveles de estrategia</a:t>
            </a:r>
          </a:p>
          <a:p>
            <a:pPr marL="742912" indent="-742912"/>
            <a:r>
              <a:rPr lang="es-ES" sz="2800" i="1" dirty="0">
                <a:effectLst>
                  <a:outerShdw blurRad="38100" dist="38100" dir="2700000" algn="tl">
                    <a:srgbClr val="000000">
                      <a:alpha val="43137"/>
                    </a:srgbClr>
                  </a:outerShdw>
                </a:effectLst>
              </a:rPr>
              <a:t>Estrategia de nivel corporativo.- </a:t>
            </a:r>
            <a:r>
              <a:rPr lang="es-ES" sz="2800" dirty="0"/>
              <a:t>estrategia formulada por la alta dirección para vigilar los intereses y las operaciones de las organizaciones con más de una línea de negocios</a:t>
            </a:r>
          </a:p>
          <a:p>
            <a:pPr marL="742912" indent="-742912"/>
            <a:r>
              <a:rPr lang="es-ES" sz="2800" i="1" dirty="0">
                <a:effectLst>
                  <a:outerShdw blurRad="38100" dist="38100" dir="2700000" algn="tl">
                    <a:srgbClr val="000000">
                      <a:alpha val="43137"/>
                    </a:srgbClr>
                  </a:outerShdw>
                </a:effectLst>
              </a:rPr>
              <a:t>Estrategia de la unidad de negocios.- </a:t>
            </a:r>
            <a:r>
              <a:rPr lang="es-ES" sz="2800" dirty="0"/>
              <a:t>estrategia formulada para alcanzar las metas de un negocio concreto.</a:t>
            </a:r>
          </a:p>
          <a:p>
            <a:pPr marL="742912" indent="-742912"/>
            <a:r>
              <a:rPr lang="es-ES" sz="2800" i="1" dirty="0">
                <a:effectLst>
                  <a:outerShdw blurRad="38100" dist="38100" dir="2700000" algn="tl">
                    <a:srgbClr val="000000">
                      <a:alpha val="43137"/>
                    </a:srgbClr>
                  </a:outerShdw>
                </a:effectLst>
              </a:rPr>
              <a:t>Estrategia a nivel funcional.- </a:t>
            </a:r>
            <a:r>
              <a:rPr lang="es-ES" sz="2800" dirty="0"/>
              <a:t>estrategia formulada para un área especifica de funciones con el propósito de poner en práctica la estrategia de la unidad de negocios</a:t>
            </a:r>
          </a:p>
        </p:txBody>
      </p:sp>
      <p:pic>
        <p:nvPicPr>
          <p:cNvPr id="1026" name="Picture 2" descr="http://t2.gstatic.com/images?q=tbn:ANd9GcQxmmYW9CFtqmGNQ7PgPo_2x-mM3DAaWsbue1SXfMDKpuvNAqC-WQ"/>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0232" y="6749009"/>
            <a:ext cx="2390775" cy="19145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240766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169" name="Group 1"/>
          <p:cNvGrpSpPr>
            <a:grpSpLocks/>
          </p:cNvGrpSpPr>
          <p:nvPr/>
        </p:nvGrpSpPr>
        <p:grpSpPr bwMode="auto">
          <a:xfrm>
            <a:off x="10945813" y="330200"/>
            <a:ext cx="2058987" cy="1143000"/>
            <a:chOff x="0" y="0"/>
            <a:chExt cx="163" cy="90"/>
          </a:xfrm>
        </p:grpSpPr>
        <p:sp>
          <p:nvSpPr>
            <p:cNvPr id="7170"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7171"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7172"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7173" name="Rectangle 5"/>
          <p:cNvSpPr>
            <a:spLocks noGrp="1" noChangeArrowheads="1"/>
          </p:cNvSpPr>
          <p:nvPr>
            <p:ph type="title"/>
          </p:nvPr>
        </p:nvSpPr>
        <p:spPr>
          <a:xfrm>
            <a:off x="1257300" y="711200"/>
            <a:ext cx="9182100" cy="2451100"/>
          </a:xfrm>
          <a:effectLst>
            <a:outerShdw dist="38100" dir="13080033" algn="ctr" rotWithShape="0">
              <a:srgbClr val="373C40">
                <a:alpha val="29999"/>
              </a:srgbClr>
            </a:outerShdw>
          </a:effectLst>
        </p:spPr>
        <p:txBody>
          <a:bodyPr/>
          <a:lstStyle/>
          <a:p>
            <a:pPr marL="600075" indent="-600075">
              <a:buFontTx/>
              <a:buAutoNum type="arabicPeriod"/>
            </a:pPr>
            <a:r>
              <a:rPr lang="es-ES" sz="4500" dirty="0"/>
              <a:t>Características del plan estratégico </a:t>
            </a:r>
            <a:endParaRPr lang="es-ES" dirty="0"/>
          </a:p>
        </p:txBody>
      </p:sp>
      <p:sp>
        <p:nvSpPr>
          <p:cNvPr id="7174" name="Rectangle 6"/>
          <p:cNvSpPr>
            <a:spLocks noGrp="1" noChangeArrowheads="1"/>
          </p:cNvSpPr>
          <p:nvPr>
            <p:ph type="body" idx="1"/>
          </p:nvPr>
        </p:nvSpPr>
        <p:spPr>
          <a:xfrm>
            <a:off x="1231900" y="3213100"/>
            <a:ext cx="10731500" cy="4648200"/>
          </a:xfrm>
        </p:spPr>
        <p:txBody>
          <a:bodyPr/>
          <a:lstStyle/>
          <a:p>
            <a:pPr marL="381000" indent="-381000" algn="l">
              <a:spcBef>
                <a:spcPts val="4200"/>
              </a:spcBef>
              <a:buFontTx/>
              <a:buChar char="•"/>
            </a:pPr>
            <a:r>
              <a:rPr lang="es-ES" sz="3800" dirty="0"/>
              <a:t>¿Por qué algunas empresas triunfan mientras otras fracasan?</a:t>
            </a:r>
          </a:p>
          <a:p>
            <a:pPr marL="381000" indent="-381000" algn="l">
              <a:spcBef>
                <a:spcPts val="4200"/>
              </a:spcBef>
              <a:buFontTx/>
              <a:buChar char="•"/>
            </a:pPr>
            <a:r>
              <a:rPr lang="es-ES" sz="3800" dirty="0"/>
              <a:t>Para la mayoría, si no es que para todas las empresas, lograr un desempeño superior en relación con sus rivales es el máximo desafío </a:t>
            </a:r>
            <a:endParaRPr lang="es-ES" dirty="0"/>
          </a:p>
        </p:txBody>
      </p:sp>
      <p:sp>
        <p:nvSpPr>
          <p:cNvPr id="7175" name="AutoShape 7"/>
          <p:cNvSpPr>
            <a:spLocks/>
          </p:cNvSpPr>
          <p:nvPr/>
        </p:nvSpPr>
        <p:spPr bwMode="auto">
          <a:xfrm>
            <a:off x="211138" y="9296400"/>
            <a:ext cx="241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FE2D0872-BEDF-450B-BA5D-4DD70670BB61}" type="slidenum">
              <a:rPr lang="es-ES" sz="1800">
                <a:solidFill>
                  <a:srgbClr val="FFFFFF"/>
                </a:solidFill>
              </a:rPr>
              <a:pPr/>
              <a:t>3</a:t>
            </a:fld>
            <a:endParaRPr lang="es-ES" dirty="0"/>
          </a:p>
        </p:txBody>
      </p:sp>
      <p:pic>
        <p:nvPicPr>
          <p:cNvPr id="7176" name="Picture 8" descr="asset.jpg"/>
          <p:cNvPicPr>
            <a:picLocks noChangeAspect="1"/>
          </p:cNvPicPr>
          <p:nvPr/>
        </p:nvPicPr>
        <p:blipFill>
          <a:blip r:embed="rId2" cstate="print"/>
          <a:srcRect/>
          <a:stretch>
            <a:fillRect/>
          </a:stretch>
        </p:blipFill>
        <p:spPr bwMode="auto">
          <a:xfrm>
            <a:off x="5102225" y="6973888"/>
            <a:ext cx="2463800" cy="2095500"/>
          </a:xfrm>
          <a:prstGeom prst="rect">
            <a:avLst/>
          </a:prstGeom>
          <a:noFill/>
          <a:ln w="12700" cap="flat" cmpd="sng">
            <a:noFill/>
            <a:prstDash val="solid"/>
            <a:miter lim="0"/>
            <a:headEnd type="none" w="med" len="med"/>
            <a:tailEnd type="none" w="med" len="med"/>
          </a:ln>
          <a:effectLst/>
        </p:spPr>
      </p:pic>
      <p:pic>
        <p:nvPicPr>
          <p:cNvPr id="10"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build="p" bldLvl="5"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lIns="130046" tIns="65023" rIns="130046" bIns="65023">
            <a:normAutofit/>
          </a:bodyPr>
          <a:lstStyle/>
          <a:p>
            <a:r>
              <a:rPr lang="es-MX" sz="5700" dirty="0"/>
              <a:t>Estrategias de nivel corporativo</a:t>
            </a:r>
          </a:p>
        </p:txBody>
      </p:sp>
      <p:sp>
        <p:nvSpPr>
          <p:cNvPr id="5" name="4 Marcador de contenido"/>
          <p:cNvSpPr>
            <a:spLocks noGrp="1"/>
          </p:cNvSpPr>
          <p:nvPr>
            <p:ph idx="1"/>
          </p:nvPr>
        </p:nvSpPr>
        <p:spPr>
          <a:xfrm>
            <a:off x="664951" y="1906870"/>
            <a:ext cx="11704320" cy="5263656"/>
          </a:xfrm>
        </p:spPr>
        <p:txBody>
          <a:bodyPr lIns="130046" tIns="65023" rIns="130046" bIns="65023">
            <a:normAutofit/>
          </a:bodyPr>
          <a:lstStyle/>
          <a:p>
            <a:r>
              <a:rPr lang="es-ES" sz="3400" b="1" i="1" dirty="0">
                <a:latin typeface="Verdana" pitchFamily="34" charset="0"/>
                <a:ea typeface="Verdana" pitchFamily="34" charset="0"/>
                <a:cs typeface="Verdana" pitchFamily="34" charset="0"/>
              </a:rPr>
              <a:t>La estrategia de crecimiento</a:t>
            </a:r>
            <a:r>
              <a:rPr lang="es-ES" sz="3400" dirty="0">
                <a:latin typeface="Verdana" pitchFamily="34" charset="0"/>
                <a:ea typeface="Verdana" pitchFamily="34" charset="0"/>
                <a:cs typeface="Verdana" pitchFamily="34" charset="0"/>
              </a:rPr>
              <a:t>. Sirve a la organización para tratar de elevar la cantidad de operaciones. El crecimiento puede adoptar la forma de aumento en los ingresos por concepto de ventas, de la cantidad de empleados o la participación en el mercado</a:t>
            </a:r>
          </a:p>
          <a:p>
            <a:r>
              <a:rPr lang="es-ES" sz="2800" b="1" i="1" dirty="0">
                <a:latin typeface="Verdana" pitchFamily="34" charset="0"/>
                <a:ea typeface="Verdana" pitchFamily="34" charset="0"/>
                <a:cs typeface="Verdana" pitchFamily="34" charset="0"/>
              </a:rPr>
              <a:t>Fusión:</a:t>
            </a:r>
            <a:r>
              <a:rPr lang="es-ES" sz="2800" dirty="0">
                <a:latin typeface="Verdana" pitchFamily="34" charset="0"/>
                <a:ea typeface="Verdana" pitchFamily="34" charset="0"/>
                <a:cs typeface="Verdana" pitchFamily="34" charset="0"/>
              </a:rPr>
              <a:t> cuando dos compañías combinan sus recursos para constituir una nueva empresa.</a:t>
            </a:r>
          </a:p>
          <a:p>
            <a:r>
              <a:rPr lang="es-ES" sz="2800" b="1" i="1" dirty="0">
                <a:latin typeface="Verdana" pitchFamily="34" charset="0"/>
                <a:ea typeface="Verdana" pitchFamily="34" charset="0"/>
                <a:cs typeface="Verdana" pitchFamily="34" charset="0"/>
              </a:rPr>
              <a:t>Adquisición:</a:t>
            </a:r>
            <a:r>
              <a:rPr lang="es-ES" sz="2800" dirty="0">
                <a:latin typeface="Verdana" pitchFamily="34" charset="0"/>
                <a:ea typeface="Verdana" pitchFamily="34" charset="0"/>
                <a:cs typeface="Verdana" pitchFamily="34" charset="0"/>
              </a:rPr>
              <a:t> cuando una compañía grande compra otra menor</a:t>
            </a:r>
          </a:p>
          <a:p>
            <a:endParaRPr lang="es-MX" sz="3400" dirty="0"/>
          </a:p>
        </p:txBody>
      </p:sp>
      <p:pic>
        <p:nvPicPr>
          <p:cNvPr id="7" name="Picture 2" descr="http://t1.gstatic.com/images?q=tbn:ANd9GcRKWbE87bO5NYT8sS591bA9CJ0qK6IDkP9EqlxzqbKROrwmoO3V"/>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4172" y="7161546"/>
            <a:ext cx="3251200" cy="24384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2297924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lIns="130046" tIns="65023" rIns="130046" bIns="65023">
            <a:normAutofit/>
          </a:bodyPr>
          <a:lstStyle/>
          <a:p>
            <a:r>
              <a:rPr lang="es-MX" sz="5700" dirty="0"/>
              <a:t>Estrategias de nivel corporativo</a:t>
            </a:r>
          </a:p>
        </p:txBody>
      </p:sp>
      <p:sp>
        <p:nvSpPr>
          <p:cNvPr id="5" name="4 Marcador de contenido"/>
          <p:cNvSpPr>
            <a:spLocks noGrp="1"/>
          </p:cNvSpPr>
          <p:nvPr>
            <p:ph idx="1"/>
          </p:nvPr>
        </p:nvSpPr>
        <p:spPr>
          <a:xfrm>
            <a:off x="664951" y="1906870"/>
            <a:ext cx="11704320" cy="3686810"/>
          </a:xfrm>
        </p:spPr>
        <p:txBody>
          <a:bodyPr lIns="130046" tIns="65023" rIns="130046" bIns="65023">
            <a:normAutofit/>
          </a:bodyPr>
          <a:lstStyle/>
          <a:p>
            <a:pPr marL="390138" indent="-390138">
              <a:buClr>
                <a:schemeClr val="accent3"/>
              </a:buClr>
              <a:buFont typeface="Wingdings 2"/>
              <a:buChar char=""/>
              <a:defRPr/>
            </a:pPr>
            <a:r>
              <a:rPr lang="es-ES" sz="3400" b="1" i="1" dirty="0">
                <a:latin typeface="Verdana" pitchFamily="34" charset="0"/>
                <a:ea typeface="Verdana" pitchFamily="34" charset="0"/>
                <a:cs typeface="Verdana" pitchFamily="34" charset="0"/>
              </a:rPr>
              <a:t>La estrategia de estabilidad. </a:t>
            </a:r>
            <a:r>
              <a:rPr lang="es-ES" sz="3400" dirty="0">
                <a:latin typeface="Verdana" pitchFamily="34" charset="0"/>
                <a:ea typeface="Verdana" pitchFamily="34" charset="0"/>
                <a:cs typeface="Verdana" pitchFamily="34" charset="0"/>
              </a:rPr>
              <a:t>Se caracteriza por la ausencia de cambios significativos. Esto quiere decir que la organización sigue sirviendo a sus clientes en su mismo mercado al tiempo que conserva su participación de mercado</a:t>
            </a:r>
          </a:p>
          <a:p>
            <a:endParaRPr lang="es-MX" sz="3400" dirty="0"/>
          </a:p>
        </p:txBody>
      </p:sp>
      <p:pic>
        <p:nvPicPr>
          <p:cNvPr id="6" name="Picture 2" descr="http://t0.gstatic.com/images?q=tbn:ANd9GcQWkSmUp8DyIpE741yVkZZPlcWf2oqJeXQBk-x6BD53MDtdHuG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1407" y="6310560"/>
            <a:ext cx="2628053" cy="223520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1396991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lIns="130046" tIns="65023" rIns="130046" bIns="65023">
            <a:normAutofit/>
          </a:bodyPr>
          <a:lstStyle/>
          <a:p>
            <a:r>
              <a:rPr lang="es-MX" sz="5700" dirty="0"/>
              <a:t>Estrategias de nivel corporativo</a:t>
            </a:r>
          </a:p>
        </p:txBody>
      </p:sp>
      <p:sp>
        <p:nvSpPr>
          <p:cNvPr id="5" name="4 Marcador de contenido"/>
          <p:cNvSpPr>
            <a:spLocks noGrp="1"/>
          </p:cNvSpPr>
          <p:nvPr>
            <p:ph idx="1"/>
          </p:nvPr>
        </p:nvSpPr>
        <p:spPr>
          <a:xfrm>
            <a:off x="664951" y="1906870"/>
            <a:ext cx="11704320" cy="3686810"/>
          </a:xfrm>
        </p:spPr>
        <p:txBody>
          <a:bodyPr lIns="130046" tIns="65023" rIns="130046" bIns="65023">
            <a:normAutofit lnSpcReduction="10000"/>
          </a:bodyPr>
          <a:lstStyle/>
          <a:p>
            <a:pPr marL="390138" indent="-390138">
              <a:buClr>
                <a:schemeClr val="accent3"/>
              </a:buClr>
              <a:buFont typeface="Wingdings 2"/>
              <a:buChar char=""/>
              <a:defRPr/>
            </a:pPr>
            <a:r>
              <a:rPr lang="es-ES" sz="3400" b="1" i="1" dirty="0">
                <a:latin typeface="Verdana" pitchFamily="34" charset="0"/>
                <a:ea typeface="Verdana" pitchFamily="34" charset="0"/>
                <a:cs typeface="Verdana" pitchFamily="34" charset="0"/>
              </a:rPr>
              <a:t>La estrategia de atrincheramiento. </a:t>
            </a:r>
            <a:r>
              <a:rPr lang="es-ES" sz="3400" dirty="0">
                <a:latin typeface="Verdana" pitchFamily="34" charset="0"/>
                <a:ea typeface="Verdana" pitchFamily="34" charset="0"/>
                <a:cs typeface="Verdana" pitchFamily="34" charset="0"/>
              </a:rPr>
              <a:t>Se caracteriza por recortar su tamaño o vendiendo líneas de producto, generalmente en un entorno de declinación</a:t>
            </a:r>
            <a:r>
              <a:rPr lang="es-ES" sz="3400" dirty="0">
                <a:solidFill>
                  <a:schemeClr val="accent1">
                    <a:lumMod val="60000"/>
                    <a:lumOff val="40000"/>
                  </a:schemeClr>
                </a:solidFill>
                <a:latin typeface="Verdana" pitchFamily="34" charset="0"/>
                <a:ea typeface="Verdana" pitchFamily="34" charset="0"/>
                <a:cs typeface="Verdana" pitchFamily="34" charset="0"/>
              </a:rPr>
              <a:t>.</a:t>
            </a:r>
          </a:p>
          <a:p>
            <a:pPr marL="390138" indent="-390138">
              <a:buClr>
                <a:schemeClr val="accent3"/>
              </a:buClr>
              <a:buFont typeface="Wingdings 2"/>
              <a:buChar char=""/>
              <a:defRPr/>
            </a:pPr>
            <a:r>
              <a:rPr lang="es-ES" sz="3400" b="1" i="1" dirty="0">
                <a:latin typeface="Verdana" pitchFamily="34" charset="0"/>
                <a:ea typeface="Verdana" pitchFamily="34" charset="0"/>
                <a:cs typeface="Verdana" pitchFamily="34" charset="0"/>
              </a:rPr>
              <a:t>Combinación de estrategias. </a:t>
            </a:r>
            <a:r>
              <a:rPr lang="es-ES" sz="3400" dirty="0">
                <a:latin typeface="Verdana" pitchFamily="34" charset="0"/>
                <a:ea typeface="Verdana" pitchFamily="34" charset="0"/>
                <a:cs typeface="Verdana" pitchFamily="34" charset="0"/>
              </a:rPr>
              <a:t>Ocurre cuando la organización sigue, al mismo tiempo, dos o más estrategias antes mencionadas</a:t>
            </a:r>
          </a:p>
          <a:p>
            <a:endParaRPr lang="es-MX" sz="3400" dirty="0"/>
          </a:p>
        </p:txBody>
      </p:sp>
      <p:pic>
        <p:nvPicPr>
          <p:cNvPr id="3074" name="Picture 2" descr="http://t1.gstatic.com/images?q=tbn:ANd9GcS0GoXzeSGq3vUyVoj4d9eVM0n2FLWfrPENbQwW9JDOyHj52iw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6584" y="6105736"/>
            <a:ext cx="3007360" cy="30750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4047772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lIns="130046" tIns="65023" rIns="130046" bIns="65023">
            <a:noAutofit/>
          </a:bodyPr>
          <a:lstStyle/>
          <a:p>
            <a:r>
              <a:rPr lang="es-MX" sz="5100" dirty="0"/>
              <a:t>Estrategias competitivas</a:t>
            </a:r>
            <a:br>
              <a:rPr lang="es-MX" sz="5100" dirty="0"/>
            </a:br>
            <a:r>
              <a:rPr lang="es-MX" sz="5100" dirty="0"/>
              <a:t>Michael Porter</a:t>
            </a:r>
          </a:p>
        </p:txBody>
      </p:sp>
      <p:sp>
        <p:nvSpPr>
          <p:cNvPr id="3" name="2 Marcador de contenido"/>
          <p:cNvSpPr>
            <a:spLocks noGrp="1"/>
          </p:cNvSpPr>
          <p:nvPr>
            <p:ph idx="1"/>
          </p:nvPr>
        </p:nvSpPr>
        <p:spPr>
          <a:xfrm>
            <a:off x="650240" y="2275842"/>
            <a:ext cx="11704320" cy="2805781"/>
          </a:xfrm>
        </p:spPr>
        <p:txBody>
          <a:bodyPr lIns="130046" tIns="65023" rIns="130046" bIns="65023"/>
          <a:lstStyle/>
          <a:p>
            <a:pPr marL="390138" indent="-390138">
              <a:buClr>
                <a:schemeClr val="accent3"/>
              </a:buClr>
              <a:defRPr/>
            </a:pPr>
            <a:r>
              <a:rPr lang="es-MX" sz="3400" b="1" i="1" dirty="0">
                <a:latin typeface="Verdana" pitchFamily="34" charset="0"/>
                <a:ea typeface="Verdana" pitchFamily="34" charset="0"/>
                <a:cs typeface="Verdana" pitchFamily="34" charset="0"/>
              </a:rPr>
              <a:t>Diferenciación</a:t>
            </a:r>
          </a:p>
          <a:p>
            <a:pPr marL="390138" indent="-390138">
              <a:buClr>
                <a:schemeClr val="accent3"/>
              </a:buClr>
              <a:defRPr/>
            </a:pPr>
            <a:r>
              <a:rPr lang="es-MX" sz="5100" b="1" i="1" dirty="0">
                <a:solidFill>
                  <a:schemeClr val="accent2"/>
                </a:solidFill>
                <a:latin typeface="Verdana" pitchFamily="34" charset="0"/>
              </a:rPr>
              <a:t>	</a:t>
            </a:r>
            <a:r>
              <a:rPr lang="es-MX" sz="3400" dirty="0">
                <a:latin typeface="Verdana" pitchFamily="34" charset="0"/>
                <a:ea typeface="Verdana" pitchFamily="34" charset="0"/>
                <a:cs typeface="Verdana" pitchFamily="34" charset="0"/>
              </a:rPr>
              <a:t>La organización trata de distinguir sus productos o servicios de los de la competencia</a:t>
            </a:r>
          </a:p>
          <a:p>
            <a:endParaRPr lang="es-MX" dirty="0"/>
          </a:p>
        </p:txBody>
      </p:sp>
      <p:pic>
        <p:nvPicPr>
          <p:cNvPr id="4098" name="Picture 2" descr="http://t3.gstatic.com/images?q=tbn:ANd9GcReADfriBnenGkxQBD2OjQBgpXj_5Ubn3aIrMilExTWb-1o-Tz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3819" y="6003326"/>
            <a:ext cx="2533227" cy="216746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41643429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lIns="130046" tIns="65023" rIns="130046" bIns="65023">
            <a:noAutofit/>
          </a:bodyPr>
          <a:lstStyle/>
          <a:p>
            <a:r>
              <a:rPr lang="es-MX" sz="5100" dirty="0"/>
              <a:t>Estrategias competitivas</a:t>
            </a:r>
            <a:br>
              <a:rPr lang="es-MX" sz="5100" dirty="0"/>
            </a:br>
            <a:r>
              <a:rPr lang="es-MX" sz="5100" dirty="0"/>
              <a:t>Michael Porter</a:t>
            </a:r>
          </a:p>
        </p:txBody>
      </p:sp>
      <p:sp>
        <p:nvSpPr>
          <p:cNvPr id="3" name="2 Marcador de contenido"/>
          <p:cNvSpPr>
            <a:spLocks noGrp="1"/>
          </p:cNvSpPr>
          <p:nvPr>
            <p:ph idx="1"/>
          </p:nvPr>
        </p:nvSpPr>
        <p:spPr>
          <a:xfrm>
            <a:off x="650240" y="2275842"/>
            <a:ext cx="11704320" cy="2805781"/>
          </a:xfrm>
        </p:spPr>
        <p:txBody>
          <a:bodyPr lIns="130046" tIns="65023" rIns="130046" bIns="65023">
            <a:normAutofit lnSpcReduction="10000"/>
          </a:bodyPr>
          <a:lstStyle/>
          <a:p>
            <a:pPr marL="390138" indent="-390138">
              <a:buClr>
                <a:schemeClr val="accent3"/>
              </a:buClr>
              <a:defRPr/>
            </a:pPr>
            <a:r>
              <a:rPr lang="es-MX" sz="3400" b="1" i="1" dirty="0">
                <a:latin typeface="Verdana" pitchFamily="34" charset="0"/>
                <a:ea typeface="Verdana" pitchFamily="34" charset="0"/>
                <a:cs typeface="Verdana" pitchFamily="34" charset="0"/>
              </a:rPr>
              <a:t>Liderazgo de costos</a:t>
            </a:r>
          </a:p>
          <a:p>
            <a:pPr marL="390138" indent="-390138">
              <a:buClr>
                <a:schemeClr val="accent3"/>
              </a:buClr>
              <a:defRPr/>
            </a:pPr>
            <a:r>
              <a:rPr lang="es-MX" sz="4000" b="1" i="1" dirty="0">
                <a:solidFill>
                  <a:schemeClr val="accent2"/>
                </a:solidFill>
                <a:latin typeface="Verdana" pitchFamily="34" charset="0"/>
              </a:rPr>
              <a:t>	</a:t>
            </a:r>
            <a:r>
              <a:rPr lang="es-MX" sz="3400" dirty="0">
                <a:latin typeface="Verdana" pitchFamily="34" charset="0"/>
                <a:ea typeface="Verdana" pitchFamily="34" charset="0"/>
                <a:cs typeface="Verdana" pitchFamily="34" charset="0"/>
              </a:rPr>
              <a:t>La organización busca en forma agresiva instalaciones eficientes, así como la reducción y control de costos para ser más efectiva que los competidores</a:t>
            </a:r>
          </a:p>
          <a:p>
            <a:endParaRPr lang="es-MX" dirty="0"/>
          </a:p>
        </p:txBody>
      </p:sp>
      <p:pic>
        <p:nvPicPr>
          <p:cNvPr id="5122" name="Picture 2" descr="http://t3.gstatic.com/images?q=tbn:ANd9GcRRkxflwftmnGx6wWqEBaJhgAppplvLdZxtPFpeqLj1WyTj66w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49350" y="5798503"/>
            <a:ext cx="2980267" cy="222165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3153601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lIns="130046" tIns="65023" rIns="130046" bIns="65023">
            <a:noAutofit/>
          </a:bodyPr>
          <a:lstStyle/>
          <a:p>
            <a:r>
              <a:rPr lang="es-MX" sz="5100" dirty="0"/>
              <a:t>Estrategias competitivas</a:t>
            </a:r>
            <a:br>
              <a:rPr lang="es-MX" sz="5100" dirty="0"/>
            </a:br>
            <a:r>
              <a:rPr lang="es-MX" sz="5100" dirty="0"/>
              <a:t>Michael Porter</a:t>
            </a:r>
          </a:p>
        </p:txBody>
      </p:sp>
      <p:sp>
        <p:nvSpPr>
          <p:cNvPr id="3" name="2 Marcador de contenido"/>
          <p:cNvSpPr>
            <a:spLocks noGrp="1"/>
          </p:cNvSpPr>
          <p:nvPr>
            <p:ph idx="1"/>
          </p:nvPr>
        </p:nvSpPr>
        <p:spPr>
          <a:xfrm>
            <a:off x="650240" y="2275842"/>
            <a:ext cx="11704320" cy="2805781"/>
          </a:xfrm>
        </p:spPr>
        <p:txBody>
          <a:bodyPr lIns="130046" tIns="65023" rIns="130046" bIns="65023">
            <a:normAutofit/>
          </a:bodyPr>
          <a:lstStyle/>
          <a:p>
            <a:pPr marL="390138" indent="-390138">
              <a:buClr>
                <a:schemeClr val="accent3"/>
              </a:buClr>
              <a:defRPr/>
            </a:pPr>
            <a:r>
              <a:rPr lang="es-MX" sz="3400" b="1" i="1" dirty="0">
                <a:latin typeface="Verdana" pitchFamily="34" charset="0"/>
                <a:ea typeface="Verdana" pitchFamily="34" charset="0"/>
                <a:cs typeface="Verdana" pitchFamily="34" charset="0"/>
              </a:rPr>
              <a:t>Estrategia de concentración</a:t>
            </a:r>
          </a:p>
          <a:p>
            <a:pPr marL="390138" indent="-390138">
              <a:buClr>
                <a:schemeClr val="accent3"/>
              </a:buClr>
              <a:defRPr/>
            </a:pPr>
            <a:r>
              <a:rPr lang="es-MX" sz="4000" b="1" i="1" dirty="0">
                <a:solidFill>
                  <a:schemeClr val="accent2"/>
                </a:solidFill>
                <a:latin typeface="Verdana" pitchFamily="34" charset="0"/>
              </a:rPr>
              <a:t>	</a:t>
            </a:r>
            <a:r>
              <a:rPr lang="es-MX" sz="3400" dirty="0">
                <a:latin typeface="Verdana" pitchFamily="34" charset="0"/>
                <a:ea typeface="Verdana" pitchFamily="34" charset="0"/>
                <a:cs typeface="Verdana" pitchFamily="34" charset="0"/>
              </a:rPr>
              <a:t>Pone de relieve la concentración sobre un mercado o grupo de compradores especifico</a:t>
            </a:r>
          </a:p>
          <a:p>
            <a:endParaRPr lang="es-MX" dirty="0"/>
          </a:p>
        </p:txBody>
      </p:sp>
      <p:pic>
        <p:nvPicPr>
          <p:cNvPr id="6146" name="Picture 2" descr="http://t3.gstatic.com/images?q=tbn:ANd9GcQebkv5WmVFCC6lKGLii3tSG6ItrQNDOVZ7KDvWmidFynPdUae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4173" y="5081623"/>
            <a:ext cx="30480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logo FCA"/>
          <p:cNvPicPr>
            <a:picLocks noChangeAspect="1" noChangeArrowheads="1"/>
          </p:cNvPicPr>
          <p:nvPr/>
        </p:nvPicPr>
        <p:blipFill>
          <a:blip r:embed="rId3" cstate="print"/>
          <a:srcRect/>
          <a:stretch>
            <a:fillRect/>
          </a:stretch>
        </p:blipFill>
        <p:spPr bwMode="auto">
          <a:xfrm>
            <a:off x="11315982" y="8256696"/>
            <a:ext cx="1230490" cy="1230488"/>
          </a:xfrm>
          <a:prstGeom prst="rect">
            <a:avLst/>
          </a:prstGeom>
          <a:noFill/>
          <a:ln w="9525">
            <a:noFill/>
            <a:miter lim="800000"/>
            <a:headEnd/>
            <a:tailEnd/>
          </a:ln>
        </p:spPr>
      </p:pic>
    </p:spTree>
    <p:extLst>
      <p:ext uri="{BB962C8B-B14F-4D97-AF65-F5344CB8AC3E}">
        <p14:creationId xmlns:p14="http://schemas.microsoft.com/office/powerpoint/2010/main" val="3247344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s-MX" altLang="es-MX" sz="5120" b="1" dirty="0">
                <a:solidFill>
                  <a:schemeClr val="tx1"/>
                </a:solidFill>
                <a:latin typeface="Verdana" panose="020B0604030504040204" pitchFamily="34" charset="0"/>
              </a:rPr>
              <a:t>LA MATRIZ DE PORTAFOLIO </a:t>
            </a:r>
            <a:r>
              <a:rPr lang="es-MX" altLang="es-MX" sz="5120" b="1" dirty="0">
                <a:solidFill>
                  <a:schemeClr val="tx1"/>
                </a:solidFill>
                <a:latin typeface="Verdana" panose="020B0604030504040204" pitchFamily="34" charset="0"/>
                <a:cs typeface="Arial" panose="020B0604020202020204" pitchFamily="34" charset="0"/>
              </a:rPr>
              <a:t>¹</a:t>
            </a:r>
          </a:p>
        </p:txBody>
      </p:sp>
      <p:sp>
        <p:nvSpPr>
          <p:cNvPr id="131076" name="Rectangle 4"/>
          <p:cNvSpPr>
            <a:spLocks noChangeArrowheads="1"/>
          </p:cNvSpPr>
          <p:nvPr/>
        </p:nvSpPr>
        <p:spPr bwMode="auto">
          <a:xfrm>
            <a:off x="3635022" y="3237654"/>
            <a:ext cx="6655929" cy="440492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sz="5120"/>
          </a:p>
        </p:txBody>
      </p:sp>
      <p:sp>
        <p:nvSpPr>
          <p:cNvPr id="131077" name="Line 5"/>
          <p:cNvSpPr>
            <a:spLocks noChangeShapeType="1"/>
          </p:cNvSpPr>
          <p:nvPr/>
        </p:nvSpPr>
        <p:spPr bwMode="auto">
          <a:xfrm>
            <a:off x="7014916" y="3237654"/>
            <a:ext cx="0" cy="4404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5120"/>
          </a:p>
        </p:txBody>
      </p:sp>
      <p:sp>
        <p:nvSpPr>
          <p:cNvPr id="131078" name="Line 6"/>
          <p:cNvSpPr>
            <a:spLocks noChangeShapeType="1"/>
          </p:cNvSpPr>
          <p:nvPr/>
        </p:nvSpPr>
        <p:spPr bwMode="auto">
          <a:xfrm>
            <a:off x="3635022" y="5389316"/>
            <a:ext cx="66559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5120"/>
          </a:p>
        </p:txBody>
      </p:sp>
      <p:sp>
        <p:nvSpPr>
          <p:cNvPr id="131079" name="Text Box 7"/>
          <p:cNvSpPr txBox="1">
            <a:spLocks noChangeArrowheads="1"/>
          </p:cNvSpPr>
          <p:nvPr/>
        </p:nvSpPr>
        <p:spPr bwMode="auto">
          <a:xfrm>
            <a:off x="4454596" y="4057228"/>
            <a:ext cx="1740746"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560" dirty="0">
                <a:solidFill>
                  <a:schemeClr val="tx1"/>
                </a:solidFill>
              </a:rPr>
              <a:t>Estrellas</a:t>
            </a:r>
            <a:r>
              <a:rPr lang="es-MX" altLang="es-MX" sz="5120" dirty="0"/>
              <a:t> </a:t>
            </a:r>
            <a:endParaRPr lang="es-ES" altLang="es-MX" sz="5120" dirty="0"/>
          </a:p>
        </p:txBody>
      </p:sp>
      <p:sp>
        <p:nvSpPr>
          <p:cNvPr id="131080" name="Text Box 8"/>
          <p:cNvSpPr txBox="1">
            <a:spLocks noChangeArrowheads="1"/>
          </p:cNvSpPr>
          <p:nvPr/>
        </p:nvSpPr>
        <p:spPr bwMode="auto">
          <a:xfrm>
            <a:off x="8141547" y="4158828"/>
            <a:ext cx="1329832"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5120" dirty="0">
                <a:solidFill>
                  <a:schemeClr val="tx1"/>
                </a:solidFill>
              </a:rPr>
              <a:t>?</a:t>
            </a:r>
            <a:endParaRPr lang="es-ES" altLang="es-MX" sz="5120" dirty="0">
              <a:solidFill>
                <a:schemeClr val="tx1"/>
              </a:solidFill>
            </a:endParaRPr>
          </a:p>
        </p:txBody>
      </p:sp>
      <p:sp>
        <p:nvSpPr>
          <p:cNvPr id="131081" name="Text Box 9"/>
          <p:cNvSpPr txBox="1">
            <a:spLocks noChangeArrowheads="1"/>
          </p:cNvSpPr>
          <p:nvPr/>
        </p:nvSpPr>
        <p:spPr bwMode="auto">
          <a:xfrm>
            <a:off x="4556195" y="6003433"/>
            <a:ext cx="1842347"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560" dirty="0">
                <a:solidFill>
                  <a:schemeClr val="tx1"/>
                </a:solidFill>
              </a:rPr>
              <a:t>Vacas lecheras</a:t>
            </a:r>
            <a:endParaRPr lang="es-ES" altLang="es-MX" sz="2560" dirty="0">
              <a:solidFill>
                <a:schemeClr val="tx1"/>
              </a:solidFill>
            </a:endParaRPr>
          </a:p>
        </p:txBody>
      </p:sp>
      <p:sp>
        <p:nvSpPr>
          <p:cNvPr id="131082" name="Text Box 10"/>
          <p:cNvSpPr txBox="1">
            <a:spLocks noChangeArrowheads="1"/>
          </p:cNvSpPr>
          <p:nvPr/>
        </p:nvSpPr>
        <p:spPr bwMode="auto">
          <a:xfrm>
            <a:off x="7936090" y="6003433"/>
            <a:ext cx="1844604"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560" dirty="0">
                <a:solidFill>
                  <a:schemeClr val="tx1"/>
                </a:solidFill>
              </a:rPr>
              <a:t>Perros</a:t>
            </a:r>
            <a:r>
              <a:rPr lang="es-MX" altLang="es-MX" sz="5120" dirty="0"/>
              <a:t> </a:t>
            </a:r>
            <a:endParaRPr lang="es-ES" altLang="es-MX" sz="5120" dirty="0"/>
          </a:p>
        </p:txBody>
      </p:sp>
      <p:sp>
        <p:nvSpPr>
          <p:cNvPr id="131083" name="Text Box 11"/>
          <p:cNvSpPr txBox="1">
            <a:spLocks noChangeArrowheads="1"/>
          </p:cNvSpPr>
          <p:nvPr/>
        </p:nvSpPr>
        <p:spPr bwMode="auto">
          <a:xfrm>
            <a:off x="4660054" y="7642579"/>
            <a:ext cx="1740747"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844" dirty="0">
                <a:solidFill>
                  <a:schemeClr val="tx1"/>
                </a:solidFill>
              </a:rPr>
              <a:t>Fuerte</a:t>
            </a:r>
            <a:r>
              <a:rPr lang="es-MX" altLang="es-MX" sz="5120" dirty="0"/>
              <a:t> </a:t>
            </a:r>
            <a:endParaRPr lang="es-ES" altLang="es-MX" sz="5120" dirty="0"/>
          </a:p>
        </p:txBody>
      </p:sp>
      <p:sp>
        <p:nvSpPr>
          <p:cNvPr id="131084" name="Text Box 12"/>
          <p:cNvSpPr txBox="1">
            <a:spLocks noChangeArrowheads="1"/>
          </p:cNvSpPr>
          <p:nvPr/>
        </p:nvSpPr>
        <p:spPr bwMode="auto">
          <a:xfrm>
            <a:off x="8037689" y="7744179"/>
            <a:ext cx="1844605"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844" dirty="0">
                <a:solidFill>
                  <a:schemeClr val="tx1"/>
                </a:solidFill>
              </a:rPr>
              <a:t>Débil</a:t>
            </a:r>
            <a:r>
              <a:rPr lang="es-MX" altLang="es-MX" sz="5120" dirty="0"/>
              <a:t> </a:t>
            </a:r>
            <a:endParaRPr lang="es-ES" altLang="es-MX" sz="5120" dirty="0"/>
          </a:p>
        </p:txBody>
      </p:sp>
      <p:sp>
        <p:nvSpPr>
          <p:cNvPr id="131085" name="Text Box 13"/>
          <p:cNvSpPr txBox="1">
            <a:spLocks noChangeArrowheads="1"/>
          </p:cNvSpPr>
          <p:nvPr/>
        </p:nvSpPr>
        <p:spPr bwMode="auto">
          <a:xfrm>
            <a:off x="4249138" y="8563752"/>
            <a:ext cx="6247272" cy="530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844" dirty="0">
                <a:solidFill>
                  <a:schemeClr val="tx1"/>
                </a:solidFill>
              </a:rPr>
              <a:t>Posición competitiva relativa</a:t>
            </a:r>
            <a:endParaRPr lang="es-ES" altLang="es-MX" sz="2844" dirty="0">
              <a:solidFill>
                <a:schemeClr val="tx1"/>
              </a:solidFill>
            </a:endParaRPr>
          </a:p>
        </p:txBody>
      </p:sp>
      <p:sp>
        <p:nvSpPr>
          <p:cNvPr id="131086" name="Text Box 14"/>
          <p:cNvSpPr txBox="1">
            <a:spLocks noChangeArrowheads="1"/>
          </p:cNvSpPr>
          <p:nvPr/>
        </p:nvSpPr>
        <p:spPr bwMode="auto">
          <a:xfrm rot="16200000">
            <a:off x="-2205753" y="5124309"/>
            <a:ext cx="7680960" cy="530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844" dirty="0">
                <a:solidFill>
                  <a:schemeClr val="tx1"/>
                </a:solidFill>
              </a:rPr>
              <a:t>Tasa de crecimiento de la industria</a:t>
            </a:r>
            <a:endParaRPr lang="es-ES" altLang="es-MX" sz="2844" dirty="0">
              <a:solidFill>
                <a:schemeClr val="tx1"/>
              </a:solidFill>
            </a:endParaRPr>
          </a:p>
        </p:txBody>
      </p:sp>
      <p:sp>
        <p:nvSpPr>
          <p:cNvPr id="131087" name="Text Box 15"/>
          <p:cNvSpPr txBox="1">
            <a:spLocks noChangeArrowheads="1"/>
          </p:cNvSpPr>
          <p:nvPr/>
        </p:nvSpPr>
        <p:spPr bwMode="auto">
          <a:xfrm>
            <a:off x="2609992" y="4158827"/>
            <a:ext cx="1332089" cy="530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844" dirty="0">
                <a:solidFill>
                  <a:schemeClr val="tx1"/>
                </a:solidFill>
              </a:rPr>
              <a:t>Alta</a:t>
            </a:r>
            <a:r>
              <a:rPr lang="es-MX" altLang="es-MX" sz="2844" dirty="0">
                <a:solidFill>
                  <a:schemeClr val="accent2"/>
                </a:solidFill>
              </a:rPr>
              <a:t> </a:t>
            </a:r>
            <a:endParaRPr lang="es-ES" altLang="es-MX" sz="2844" dirty="0">
              <a:solidFill>
                <a:schemeClr val="accent2"/>
              </a:solidFill>
            </a:endParaRPr>
          </a:p>
        </p:txBody>
      </p:sp>
      <p:sp>
        <p:nvSpPr>
          <p:cNvPr id="131088" name="Text Box 16"/>
          <p:cNvSpPr txBox="1">
            <a:spLocks noChangeArrowheads="1"/>
          </p:cNvSpPr>
          <p:nvPr/>
        </p:nvSpPr>
        <p:spPr bwMode="auto">
          <a:xfrm>
            <a:off x="2508392" y="6105032"/>
            <a:ext cx="1332089"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2844" dirty="0">
                <a:solidFill>
                  <a:schemeClr val="tx1"/>
                </a:solidFill>
              </a:rPr>
              <a:t>Baja</a:t>
            </a:r>
            <a:r>
              <a:rPr lang="es-MX" altLang="es-MX" sz="5120" dirty="0"/>
              <a:t> </a:t>
            </a:r>
            <a:endParaRPr lang="es-ES" altLang="es-MX" sz="5120" dirty="0"/>
          </a:p>
        </p:txBody>
      </p:sp>
      <p:sp>
        <p:nvSpPr>
          <p:cNvPr id="131089" name="Text Box 17"/>
          <p:cNvSpPr txBox="1">
            <a:spLocks noChangeArrowheads="1"/>
          </p:cNvSpPr>
          <p:nvPr/>
        </p:nvSpPr>
        <p:spPr bwMode="auto">
          <a:xfrm>
            <a:off x="8550205" y="2214881"/>
            <a:ext cx="3892409" cy="398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MX" sz="1991" dirty="0">
                <a:solidFill>
                  <a:schemeClr val="tx1"/>
                </a:solidFill>
              </a:rPr>
              <a:t>¹ Boston </a:t>
            </a:r>
            <a:r>
              <a:rPr lang="es-ES" altLang="es-MX" sz="1991" dirty="0" err="1">
                <a:solidFill>
                  <a:schemeClr val="tx1"/>
                </a:solidFill>
              </a:rPr>
              <a:t>Consulting</a:t>
            </a:r>
            <a:r>
              <a:rPr lang="es-ES" altLang="es-MX" sz="1991" dirty="0">
                <a:solidFill>
                  <a:schemeClr val="tx1"/>
                </a:solidFill>
              </a:rPr>
              <a:t> </a:t>
            </a:r>
            <a:r>
              <a:rPr lang="es-ES" altLang="es-MX" sz="1991" dirty="0" err="1">
                <a:solidFill>
                  <a:schemeClr val="tx1"/>
                </a:solidFill>
              </a:rPr>
              <a:t>Group</a:t>
            </a:r>
            <a:endParaRPr lang="es-ES" altLang="es-MX" sz="1991" dirty="0">
              <a:solidFill>
                <a:schemeClr val="tx1"/>
              </a:solidFill>
            </a:endParaRPr>
          </a:p>
        </p:txBody>
      </p:sp>
    </p:spTree>
    <p:extLst>
      <p:ext uri="{BB962C8B-B14F-4D97-AF65-F5344CB8AC3E}">
        <p14:creationId xmlns:p14="http://schemas.microsoft.com/office/powerpoint/2010/main" val="387948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3" name="Group 1"/>
          <p:cNvGrpSpPr>
            <a:grpSpLocks/>
          </p:cNvGrpSpPr>
          <p:nvPr/>
        </p:nvGrpSpPr>
        <p:grpSpPr bwMode="auto">
          <a:xfrm>
            <a:off x="10945813" y="238125"/>
            <a:ext cx="2058987" cy="1143000"/>
            <a:chOff x="0" y="0"/>
            <a:chExt cx="163" cy="90"/>
          </a:xfrm>
        </p:grpSpPr>
        <p:sp>
          <p:nvSpPr>
            <p:cNvPr id="8194"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8195"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8196"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dirty="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8197" name="AutoShape 5"/>
          <p:cNvSpPr>
            <a:spLocks/>
          </p:cNvSpPr>
          <p:nvPr/>
        </p:nvSpPr>
        <p:spPr bwMode="auto">
          <a:xfrm>
            <a:off x="11328400" y="530225"/>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r>
              <a:rPr lang="es-ES" sz="1600" dirty="0">
                <a:solidFill>
                  <a:srgbClr val="EFE4BD"/>
                </a:solidFill>
                <a:latin typeface="Helvetica Neue Light" charset="0"/>
                <a:ea typeface="Helvetica Neue Light" charset="0"/>
                <a:cs typeface="Helvetica Neue Light" charset="0"/>
                <a:sym typeface="Helvetica Neue Light" charset="0"/>
              </a:rPr>
              <a:t>UNAM</a:t>
            </a:r>
            <a:endParaRPr lang="es-ES" dirty="0"/>
          </a:p>
        </p:txBody>
      </p:sp>
      <p:sp>
        <p:nvSpPr>
          <p:cNvPr id="8198" name="Rectangle 6"/>
          <p:cNvSpPr>
            <a:spLocks noGrp="1"/>
          </p:cNvSpPr>
          <p:nvPr>
            <p:ph type="body" idx="1"/>
          </p:nvPr>
        </p:nvSpPr>
        <p:spPr bwMode="auto">
          <a:xfrm>
            <a:off x="869950" y="1012825"/>
            <a:ext cx="11264900" cy="7277100"/>
          </a:xfrm>
          <a:noFill/>
          <a:ln w="12700" cap="flat">
            <a:miter lim="0"/>
            <a:headEnd/>
            <a:tailEnd/>
          </a:ln>
        </p:spPr>
        <p:txBody>
          <a:bodyPr vert="horz" wrap="square" lIns="0" tIns="0" rIns="0" bIns="0" numCol="1" anchor="t" anchorCtr="0" compatLnSpc="1">
            <a:prstTxWarp prst="textNoShape">
              <a:avLst/>
            </a:prstTxWarp>
          </a:bodyPr>
          <a:lstStyle/>
          <a:p>
            <a:pPr marL="381000" indent="-381000" algn="l">
              <a:spcBef>
                <a:spcPts val="4200"/>
              </a:spcBef>
              <a:buFontTx/>
              <a:buChar char="•"/>
            </a:pPr>
            <a:r>
              <a:rPr lang="es-ES" sz="3800" dirty="0"/>
              <a:t>¿Por qué </a:t>
            </a:r>
            <a:r>
              <a:rPr lang="es-ES" sz="3800" dirty="0" err="1"/>
              <a:t>Walmart</a:t>
            </a:r>
            <a:r>
              <a:rPr lang="es-ES" sz="3800" dirty="0"/>
              <a:t> pudo superar de una manera consistente a sus rivales? </a:t>
            </a:r>
            <a:endParaRPr lang="es-ES" dirty="0"/>
          </a:p>
        </p:txBody>
      </p:sp>
      <p:sp>
        <p:nvSpPr>
          <p:cNvPr id="8199" name="AutoShape 7"/>
          <p:cNvSpPr>
            <a:spLocks/>
          </p:cNvSpPr>
          <p:nvPr/>
        </p:nvSpPr>
        <p:spPr bwMode="auto">
          <a:xfrm>
            <a:off x="211138" y="9296400"/>
            <a:ext cx="241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3FC4E22F-9E36-4EE7-B8D1-E3FB2820AF65}" type="slidenum">
              <a:rPr lang="es-ES" sz="1800">
                <a:solidFill>
                  <a:srgbClr val="FFFFFF"/>
                </a:solidFill>
              </a:rPr>
              <a:pPr/>
              <a:t>4</a:t>
            </a:fld>
            <a:endParaRPr lang="es-ES"/>
          </a:p>
        </p:txBody>
      </p:sp>
      <p:sp>
        <p:nvSpPr>
          <p:cNvPr id="2" name="CuadroTexto 1"/>
          <p:cNvSpPr txBox="1"/>
          <p:nvPr/>
        </p:nvSpPr>
        <p:spPr>
          <a:xfrm>
            <a:off x="1190474" y="2644552"/>
            <a:ext cx="11006140" cy="7294305"/>
          </a:xfrm>
          <a:prstGeom prst="rect">
            <a:avLst/>
          </a:prstGeom>
          <a:noFill/>
        </p:spPr>
        <p:txBody>
          <a:bodyPr wrap="square" rtlCol="0">
            <a:spAutoFit/>
          </a:bodyPr>
          <a:lstStyle/>
          <a:p>
            <a:pPr algn="l"/>
            <a:r>
              <a:rPr lang="es-MX" sz="2400" dirty="0"/>
              <a:t>Ventaja competitiva de </a:t>
            </a:r>
            <a:r>
              <a:rPr lang="es-MX" sz="2400" dirty="0" err="1"/>
              <a:t>Walmart</a:t>
            </a:r>
            <a:r>
              <a:rPr lang="es-MX" sz="2400" dirty="0"/>
              <a:t> </a:t>
            </a:r>
            <a:r>
              <a:rPr lang="es-MX" sz="2400" dirty="0" err="1"/>
              <a:t>Walmart</a:t>
            </a:r>
            <a:r>
              <a:rPr lang="es-MX" sz="2400" dirty="0"/>
              <a:t> es una de las experiencias de éxito más extraordinarias en la historia de los negocios.</a:t>
            </a:r>
          </a:p>
          <a:p>
            <a:pPr algn="l"/>
            <a:endParaRPr lang="es-MX" sz="2400" dirty="0"/>
          </a:p>
          <a:p>
            <a:pPr algn="l"/>
            <a:r>
              <a:rPr lang="es-MX" sz="2400" dirty="0"/>
              <a:t>Iniciada en 1962 por Sam </a:t>
            </a:r>
            <a:r>
              <a:rPr lang="es-MX" sz="2400" dirty="0" err="1"/>
              <a:t>Walton</a:t>
            </a:r>
            <a:r>
              <a:rPr lang="es-MX" sz="2400" dirty="0"/>
              <a:t>, </a:t>
            </a:r>
            <a:r>
              <a:rPr lang="es-MX" sz="2400" dirty="0" err="1"/>
              <a:t>Walmart</a:t>
            </a:r>
            <a:r>
              <a:rPr lang="es-MX" sz="2400" dirty="0"/>
              <a:t> a crecido hasta convertirse en la corporación más grande del mundo. En 2008, el minorista de descuento, cuyo Mantra es precios bajos todos los días, tuvo ventas por 410,000 millones de dólares, tiendas en 15 países y 2 millones de empleados. </a:t>
            </a:r>
            <a:r>
              <a:rPr lang="es-MX" sz="2400" dirty="0" err="1"/>
              <a:t>Walmart</a:t>
            </a:r>
            <a:r>
              <a:rPr lang="es-MX" sz="2400" dirty="0"/>
              <a:t> no sólo es grande; también es muy rentable. En 2008 la empresa logró un rendimiento sobre el capital invertido de 14%, mejor que sus bien administrado rivales como </a:t>
            </a:r>
            <a:r>
              <a:rPr lang="es-MX" sz="2400" dirty="0" err="1"/>
              <a:t>Cotsco</a:t>
            </a:r>
            <a:r>
              <a:rPr lang="es-MX" sz="2400" dirty="0"/>
              <a:t> y Target</a:t>
            </a:r>
          </a:p>
          <a:p>
            <a:pPr algn="l"/>
            <a:endParaRPr lang="es-MX" sz="2400" dirty="0"/>
          </a:p>
          <a:p>
            <a:pPr algn="l"/>
            <a:r>
              <a:rPr lang="es-MX" sz="2400" dirty="0"/>
              <a:t>Esta rentabilidad consistentemente superior de </a:t>
            </a:r>
            <a:r>
              <a:rPr lang="es-MX" sz="2400" dirty="0" err="1"/>
              <a:t>Walmart</a:t>
            </a:r>
            <a:r>
              <a:rPr lang="es-MX" sz="2400" dirty="0"/>
              <a:t> refleja una ventaja competitiva es que está basada en varias estrategias. Desde 1962, </a:t>
            </a:r>
            <a:r>
              <a:rPr lang="es-MX" sz="2400" dirty="0" err="1"/>
              <a:t>Wal</a:t>
            </a:r>
            <a:r>
              <a:rPr lang="es-MX" sz="2400" dirty="0"/>
              <a:t> </a:t>
            </a:r>
            <a:r>
              <a:rPr lang="es-MX" sz="2400" dirty="0" err="1"/>
              <a:t>Mart</a:t>
            </a:r>
            <a:r>
              <a:rPr lang="es-MX" sz="2400" dirty="0"/>
              <a:t> fue una de las primeras empresas en aplicar el modelo de negocios de supermercado de autoservicio que desarrollaron las cadenas de abarrotes para vender mercancías generales. A diferencia de rivales como </a:t>
            </a:r>
            <a:r>
              <a:rPr lang="es-MX" sz="2400" dirty="0" err="1"/>
              <a:t>Kmart</a:t>
            </a:r>
            <a:r>
              <a:rPr lang="es-MX" sz="2400" dirty="0"/>
              <a:t> y Target, que se enfocaron en áreas urbanas y suburbanas, el </a:t>
            </a:r>
            <a:r>
              <a:rPr lang="es-MX" sz="2400" dirty="0" err="1"/>
              <a:t>Walmart</a:t>
            </a:r>
            <a:r>
              <a:rPr lang="es-MX" sz="2400" dirty="0"/>
              <a:t> de San se concentró en pequeñas poblaciones.</a:t>
            </a:r>
          </a:p>
          <a:p>
            <a:endParaRPr lang="es-MX"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389832" y="1043523"/>
            <a:ext cx="10585176" cy="7417415"/>
          </a:xfrm>
          <a:prstGeom prst="rect">
            <a:avLst/>
          </a:prstGeom>
          <a:noFill/>
        </p:spPr>
        <p:txBody>
          <a:bodyPr wrap="square" rtlCol="0">
            <a:spAutoFit/>
          </a:bodyPr>
          <a:lstStyle/>
          <a:p>
            <a:pPr algn="l"/>
            <a:r>
              <a:rPr lang="es-MX" sz="2800" dirty="0"/>
              <a:t>Para 2001 </a:t>
            </a:r>
            <a:r>
              <a:rPr lang="es-MX" sz="2800" dirty="0" err="1"/>
              <a:t>Walmart</a:t>
            </a:r>
            <a:r>
              <a:rPr lang="es-MX" sz="2800" dirty="0"/>
              <a:t> se había convertido en la segunda compañía más grande del mundo en términos de ventas, sólo superada por Exxon </a:t>
            </a:r>
            <a:r>
              <a:rPr lang="es-MX" sz="2800" dirty="0" err="1"/>
              <a:t>Mobil</a:t>
            </a:r>
            <a:r>
              <a:rPr lang="es-MX" sz="2800" dirty="0"/>
              <a:t> es el patrón privado más grande del mundo y tiene uno de los sistemas de logística más sofisticados controlados por computadoras; sin embargo, sus oficinas principales están ubicadas en la pequeña población de </a:t>
            </a:r>
            <a:r>
              <a:rPr lang="es-MX" sz="2800" dirty="0" err="1"/>
              <a:t>Bentonville</a:t>
            </a:r>
            <a:r>
              <a:rPr lang="es-MX" sz="2800" dirty="0"/>
              <a:t>, Arkansas, Estados Unidos, la orientación pueblerina de su enfoque de negocios contribuyó a su historia de éxito Basada en valores </a:t>
            </a:r>
          </a:p>
          <a:p>
            <a:pPr algn="l"/>
            <a:endParaRPr lang="es-MX" sz="2800" dirty="0"/>
          </a:p>
          <a:p>
            <a:pPr algn="l"/>
            <a:r>
              <a:rPr lang="es-MX" sz="2800" dirty="0"/>
              <a:t>El éxito no llego por accidente se basan en una cuidadosa planeación de una estrategia única, una estructura de organización sencilla, una política de recursos humanos efectiva, una de un inspirador estilo de liderazgo y iniciado por Sam </a:t>
            </a:r>
            <a:r>
              <a:rPr lang="es-MX" sz="2800" dirty="0" err="1"/>
              <a:t>Walton</a:t>
            </a:r>
            <a:r>
              <a:rPr lang="es-MX" sz="2800" dirty="0"/>
              <a:t> (el fundador) y un hábil uso de la tecnología de la información para administrar sus inventarios, si la compañía cometió errores aprendía de ellos</a:t>
            </a:r>
          </a:p>
          <a:p>
            <a:pPr algn="l"/>
            <a:endParaRPr lang="es-MX" sz="2800" dirty="0"/>
          </a:p>
        </p:txBody>
      </p:sp>
    </p:spTree>
    <p:extLst>
      <p:ext uri="{BB962C8B-B14F-4D97-AF65-F5344CB8AC3E}">
        <p14:creationId xmlns:p14="http://schemas.microsoft.com/office/powerpoint/2010/main" val="182227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0241" name="Group 1"/>
          <p:cNvGrpSpPr>
            <a:grpSpLocks/>
          </p:cNvGrpSpPr>
          <p:nvPr/>
        </p:nvGrpSpPr>
        <p:grpSpPr bwMode="auto">
          <a:xfrm>
            <a:off x="10945813" y="330200"/>
            <a:ext cx="2058987" cy="1143000"/>
            <a:chOff x="0" y="0"/>
            <a:chExt cx="163" cy="90"/>
          </a:xfrm>
        </p:grpSpPr>
        <p:sp>
          <p:nvSpPr>
            <p:cNvPr id="10242"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0243"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0244"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0245" name="Rectangle 5"/>
          <p:cNvSpPr>
            <a:spLocks noGrp="1" noChangeArrowheads="1"/>
          </p:cNvSpPr>
          <p:nvPr>
            <p:ph type="body" idx="1"/>
          </p:nvPr>
        </p:nvSpPr>
        <p:spPr>
          <a:xfrm>
            <a:off x="1231900" y="1625600"/>
            <a:ext cx="11277600" cy="6756400"/>
          </a:xfrm>
        </p:spPr>
        <p:txBody>
          <a:bodyPr anchor="t"/>
          <a:lstStyle/>
          <a:p>
            <a:pPr marL="360363" indent="-360363" algn="l" defTabSz="622300">
              <a:lnSpc>
                <a:spcPct val="120000"/>
              </a:lnSpc>
              <a:spcBef>
                <a:spcPts val="1800"/>
              </a:spcBef>
              <a:buFontTx/>
              <a:buChar char="‣"/>
            </a:pPr>
            <a:r>
              <a:rPr lang="es-ES" sz="2500">
                <a:solidFill>
                  <a:srgbClr val="001940"/>
                </a:solidFill>
                <a:latin typeface="Heiti SC Light" charset="0"/>
                <a:ea typeface="Heiti SC Light" charset="0"/>
                <a:cs typeface="Heiti SC Light" charset="0"/>
                <a:sym typeface="Heiti SC Light" charset="0"/>
              </a:rPr>
              <a:t>El liderazgo estratégico supone la forma más eficaz de administrar el proceso de elaboración de estrategias de una empresa para crear una ventaja competitiva</a:t>
            </a:r>
          </a:p>
          <a:p>
            <a:pPr marL="360363" indent="-360363" algn="l" defTabSz="622300">
              <a:lnSpc>
                <a:spcPct val="120000"/>
              </a:lnSpc>
              <a:spcBef>
                <a:spcPts val="1800"/>
              </a:spcBef>
              <a:buFontTx/>
              <a:buChar char="‣"/>
            </a:pPr>
            <a:r>
              <a:rPr lang="es-ES" sz="2500">
                <a:solidFill>
                  <a:srgbClr val="001940"/>
                </a:solidFill>
                <a:latin typeface="Heiti SC Light" charset="0"/>
                <a:ea typeface="Heiti SC Light" charset="0"/>
                <a:cs typeface="Heiti SC Light" charset="0"/>
                <a:sym typeface="Heiti SC Light" charset="0"/>
              </a:rPr>
              <a:t>Y por consiguiente incrementar el valor de la empresa para sus propietarios y accionistas</a:t>
            </a:r>
          </a:p>
          <a:p>
            <a:pPr marL="360363" indent="-360363" algn="l" defTabSz="622300">
              <a:lnSpc>
                <a:spcPct val="120000"/>
              </a:lnSpc>
              <a:spcBef>
                <a:spcPts val="1800"/>
              </a:spcBef>
              <a:buFontTx/>
              <a:buChar char="‣"/>
            </a:pPr>
            <a:r>
              <a:rPr lang="es-ES" sz="2500">
                <a:solidFill>
                  <a:srgbClr val="001940"/>
                </a:solidFill>
                <a:latin typeface="Heiti SC Light" charset="0"/>
                <a:ea typeface="Heiti SC Light" charset="0"/>
                <a:cs typeface="Heiti SC Light" charset="0"/>
                <a:sym typeface="Heiti SC Light" charset="0"/>
              </a:rPr>
              <a:t>El término valor para el accionista se refiere a los rendimientos que los accionistas obtienen de la compra de acciones de una empresa. Estos rendimientos provienen de dos fuentes: 1) apreciación de capital en el valor de las acciones de una empresa y 2) pagos de dividendos </a:t>
            </a:r>
            <a:endParaRPr lang="es-ES"/>
          </a:p>
        </p:txBody>
      </p:sp>
      <p:sp>
        <p:nvSpPr>
          <p:cNvPr id="10246" name="AutoShape 6"/>
          <p:cNvSpPr>
            <a:spLocks/>
          </p:cNvSpPr>
          <p:nvPr/>
        </p:nvSpPr>
        <p:spPr bwMode="auto">
          <a:xfrm>
            <a:off x="211138" y="9296400"/>
            <a:ext cx="241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8DD6ECB7-489A-4B98-8137-06EE41A220E2}" type="slidenum">
              <a:rPr lang="es-ES" sz="1800">
                <a:solidFill>
                  <a:srgbClr val="FFFFFF"/>
                </a:solidFill>
              </a:rPr>
              <a:pPr/>
              <a:t>6</a:t>
            </a:fld>
            <a:endParaRPr lang="es-ES"/>
          </a:p>
        </p:txBody>
      </p:sp>
      <p:pic>
        <p:nvPicPr>
          <p:cNvPr id="10247" name="Picture 7" descr="asset.jpg"/>
          <p:cNvPicPr>
            <a:picLocks noChangeAspect="1"/>
          </p:cNvPicPr>
          <p:nvPr/>
        </p:nvPicPr>
        <p:blipFill>
          <a:blip r:embed="rId2" cstate="print"/>
          <a:srcRect/>
          <a:stretch>
            <a:fillRect/>
          </a:stretch>
        </p:blipFill>
        <p:spPr bwMode="auto">
          <a:xfrm>
            <a:off x="5134247" y="6383337"/>
            <a:ext cx="2655615" cy="2439988"/>
          </a:xfrm>
          <a:prstGeom prst="rect">
            <a:avLst/>
          </a:prstGeom>
          <a:noFill/>
          <a:ln w="12700" cap="flat" cmpd="sng">
            <a:noFill/>
            <a:prstDash val="solid"/>
            <a:miter lim="0"/>
            <a:headEnd type="none" w="med" len="med"/>
            <a:tailEnd type="none" w="med" len="med"/>
          </a:ln>
          <a:effectLst/>
        </p:spPr>
      </p:pic>
      <p:pic>
        <p:nvPicPr>
          <p:cNvPr id="9"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89" name="Group 1"/>
          <p:cNvGrpSpPr>
            <a:grpSpLocks/>
          </p:cNvGrpSpPr>
          <p:nvPr/>
        </p:nvGrpSpPr>
        <p:grpSpPr bwMode="auto">
          <a:xfrm>
            <a:off x="10945813" y="330200"/>
            <a:ext cx="2058987" cy="1143000"/>
            <a:chOff x="0" y="0"/>
            <a:chExt cx="163" cy="90"/>
          </a:xfrm>
        </p:grpSpPr>
        <p:sp>
          <p:nvSpPr>
            <p:cNvPr id="12290"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2291"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2292"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2293" name="AutoShape 5"/>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12294" name="Rectangle 6"/>
          <p:cNvSpPr>
            <a:spLocks noGrp="1" noChangeArrowheads="1"/>
          </p:cNvSpPr>
          <p:nvPr>
            <p:ph type="body" idx="1"/>
          </p:nvPr>
        </p:nvSpPr>
        <p:spPr>
          <a:xfrm>
            <a:off x="1231900" y="2644552"/>
            <a:ext cx="10731500" cy="5724748"/>
          </a:xfrm>
        </p:spPr>
        <p:txBody>
          <a:bodyPr anchor="t"/>
          <a:lstStyle/>
          <a:p>
            <a:pPr algn="l"/>
            <a:r>
              <a:rPr lang="es-ES" sz="3200" dirty="0" err="1">
                <a:solidFill>
                  <a:schemeClr val="tx1"/>
                </a:solidFill>
                <a:latin typeface="Heiti SC Light" charset="0"/>
                <a:ea typeface="Heiti SC Light" charset="0"/>
                <a:cs typeface="Heiti SC Light" charset="0"/>
                <a:sym typeface="Heiti SC Light" charset="0"/>
              </a:rPr>
              <a:t>Sun</a:t>
            </a:r>
            <a:r>
              <a:rPr lang="es-ES" sz="3200" dirty="0">
                <a:solidFill>
                  <a:schemeClr val="tx1"/>
                </a:solidFill>
                <a:latin typeface="Heiti SC Light" charset="0"/>
                <a:ea typeface="Heiti SC Light" charset="0"/>
                <a:cs typeface="Heiti SC Light" charset="0"/>
                <a:sym typeface="Heiti SC Light" charset="0"/>
              </a:rPr>
              <a:t> </a:t>
            </a:r>
            <a:r>
              <a:rPr lang="es-ES" sz="3200" dirty="0" err="1">
                <a:solidFill>
                  <a:schemeClr val="tx1"/>
                </a:solidFill>
                <a:latin typeface="Heiti SC Light" charset="0"/>
                <a:ea typeface="Heiti SC Light" charset="0"/>
                <a:cs typeface="Heiti SC Light" charset="0"/>
                <a:sym typeface="Heiti SC Light" charset="0"/>
              </a:rPr>
              <a:t>Tzu</a:t>
            </a:r>
            <a:r>
              <a:rPr lang="es-ES" sz="3200" dirty="0">
                <a:solidFill>
                  <a:schemeClr val="tx1"/>
                </a:solidFill>
                <a:latin typeface="Heiti SC Light" charset="0"/>
                <a:ea typeface="Heiti SC Light" charset="0"/>
                <a:cs typeface="Heiti SC Light" charset="0"/>
                <a:sym typeface="Heiti SC Light" charset="0"/>
              </a:rPr>
              <a:t>, el más antiguo de los estrategas modernos (siglo IV A.C) y que durante 25 siglos ha influido el pensamiento militar del mundo no conoció el término planeación estratégica, él hablaba de la estrategia ofensiva. En el Capítulo VIII (Las Nueve Variables), versículo 9, de su libro El Arte de la Guerra, dice: "El general (</a:t>
            </a:r>
            <a:r>
              <a:rPr lang="es-ES" sz="3200" dirty="0" err="1">
                <a:solidFill>
                  <a:schemeClr val="tx1"/>
                </a:solidFill>
                <a:latin typeface="Heiti SC Light" charset="0"/>
                <a:ea typeface="Heiti SC Light" charset="0"/>
                <a:cs typeface="Heiti SC Light" charset="0"/>
                <a:sym typeface="Heiti SC Light" charset="0"/>
              </a:rPr>
              <a:t>estrategos</a:t>
            </a:r>
            <a:r>
              <a:rPr lang="es-ES" sz="3200" dirty="0">
                <a:solidFill>
                  <a:schemeClr val="tx1"/>
                </a:solidFill>
                <a:latin typeface="Heiti SC Light" charset="0"/>
                <a:ea typeface="Heiti SC Light" charset="0"/>
                <a:cs typeface="Heiti SC Light" charset="0"/>
                <a:sym typeface="Heiti SC Light" charset="0"/>
              </a:rPr>
              <a:t>) debe estar seguro de poder explotar la situación en su provecho, según lo exijan las circunstancias." </a:t>
            </a:r>
          </a:p>
          <a:p>
            <a:pPr marL="317500" indent="-317500" algn="l" defTabSz="622300">
              <a:lnSpc>
                <a:spcPct val="120000"/>
              </a:lnSpc>
              <a:spcBef>
                <a:spcPts val="1800"/>
              </a:spcBef>
              <a:buFontTx/>
              <a:buChar char="‣"/>
            </a:pPr>
            <a:endParaRPr lang="es-ES" sz="2200" dirty="0">
              <a:solidFill>
                <a:srgbClr val="E3D9C3"/>
              </a:solidFill>
              <a:latin typeface="Heiti SC Light" charset="0"/>
              <a:ea typeface="Heiti SC Light" charset="0"/>
              <a:cs typeface="Heiti SC Light" charset="0"/>
              <a:sym typeface="Heiti SC Light" charset="0"/>
            </a:endParaRPr>
          </a:p>
        </p:txBody>
      </p:sp>
      <p:sp>
        <p:nvSpPr>
          <p:cNvPr id="12295" name="AutoShape 7"/>
          <p:cNvSpPr>
            <a:spLocks/>
          </p:cNvSpPr>
          <p:nvPr/>
        </p:nvSpPr>
        <p:spPr bwMode="auto">
          <a:xfrm>
            <a:off x="211138" y="9296400"/>
            <a:ext cx="241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079BE9C9-5635-471C-A07C-E7206D717AFE}" type="slidenum">
              <a:rPr lang="es-ES" sz="1800">
                <a:solidFill>
                  <a:srgbClr val="FFFFFF"/>
                </a:solidFill>
              </a:rPr>
              <a:pPr/>
              <a:t>7</a:t>
            </a:fld>
            <a:endParaRPr lang="es-ES"/>
          </a:p>
        </p:txBody>
      </p:sp>
      <p:sp>
        <p:nvSpPr>
          <p:cNvPr id="12296" name="Rectangle 8"/>
          <p:cNvSpPr>
            <a:spLocks noGrp="1" noChangeArrowheads="1"/>
          </p:cNvSpPr>
          <p:nvPr>
            <p:ph type="title"/>
          </p:nvPr>
        </p:nvSpPr>
        <p:spPr>
          <a:xfrm>
            <a:off x="1257300" y="711200"/>
            <a:ext cx="9182100" cy="1717328"/>
          </a:xfrm>
          <a:effectLst>
            <a:outerShdw dist="38100" dir="13080033" algn="ctr" rotWithShape="0">
              <a:srgbClr val="373C40">
                <a:alpha val="29999"/>
              </a:srgbClr>
            </a:outerShdw>
          </a:effectLst>
        </p:spPr>
        <p:txBody>
          <a:bodyPr anchor="b"/>
          <a:lstStyle/>
          <a:p>
            <a:pPr algn="l" defTabSz="622300">
              <a:lnSpc>
                <a:spcPct val="80000"/>
              </a:lnSpc>
            </a:pPr>
            <a:r>
              <a:rPr lang="es-ES" sz="9500" dirty="0">
                <a:solidFill>
                  <a:schemeClr val="tx1"/>
                </a:solidFill>
                <a:latin typeface="Heiti SC Light" charset="0"/>
                <a:ea typeface="Heiti SC Light" charset="0"/>
                <a:cs typeface="Heiti SC Light" charset="0"/>
                <a:sym typeface="Heiti SC Light" charset="0"/>
              </a:rPr>
              <a:t>Antecedentes</a:t>
            </a:r>
            <a:r>
              <a:rPr lang="es-ES" sz="9500" dirty="0">
                <a:solidFill>
                  <a:srgbClr val="EFE4BD"/>
                </a:solidFill>
                <a:latin typeface="Heiti SC Light" charset="0"/>
                <a:ea typeface="Heiti SC Light" charset="0"/>
                <a:cs typeface="Heiti SC Light" charset="0"/>
                <a:sym typeface="Heiti SC Light" charset="0"/>
              </a:rPr>
              <a:t> </a:t>
            </a:r>
          </a:p>
        </p:txBody>
      </p:sp>
      <p:pic>
        <p:nvPicPr>
          <p:cNvPr id="12299" name="Picture 11" descr="Enchoen27n3200.jpg">
            <a:hlinkClick r:id="rId2"/>
          </p:cNvPr>
          <p:cNvPicPr>
            <a:picLocks noChangeAspect="1" noChangeArrowheads="1"/>
          </p:cNvPicPr>
          <p:nvPr/>
        </p:nvPicPr>
        <p:blipFill>
          <a:blip r:embed="rId3" cstate="print"/>
          <a:srcRect/>
          <a:stretch>
            <a:fillRect/>
          </a:stretch>
        </p:blipFill>
        <p:spPr bwMode="auto">
          <a:xfrm>
            <a:off x="7682315" y="6100937"/>
            <a:ext cx="2427753" cy="3652664"/>
          </a:xfrm>
          <a:prstGeom prst="rect">
            <a:avLst/>
          </a:prstGeom>
          <a:noFill/>
        </p:spPr>
      </p:pic>
      <p:pic>
        <p:nvPicPr>
          <p:cNvPr id="11" name="Picture 30" descr="logo FCA"/>
          <p:cNvPicPr>
            <a:picLocks noChangeAspect="1" noChangeArrowheads="1"/>
          </p:cNvPicPr>
          <p:nvPr/>
        </p:nvPicPr>
        <p:blipFill>
          <a:blip r:embed="rId4" cstate="print"/>
          <a:srcRect/>
          <a:stretch>
            <a:fillRect/>
          </a:stretch>
        </p:blipFill>
        <p:spPr bwMode="auto">
          <a:xfrm>
            <a:off x="11470952" y="484312"/>
            <a:ext cx="865188" cy="865188"/>
          </a:xfrm>
          <a:prstGeom prst="rect">
            <a:avLst/>
          </a:prstGeom>
          <a:noFill/>
        </p:spPr>
      </p:pic>
      <p:pic>
        <p:nvPicPr>
          <p:cNvPr id="12" name="Picture 30" descr="logo FCA"/>
          <p:cNvPicPr>
            <a:picLocks noChangeAspect="1" noChangeArrowheads="1"/>
          </p:cNvPicPr>
          <p:nvPr/>
        </p:nvPicPr>
        <p:blipFill>
          <a:blip r:embed="rId4"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211138" y="9296400"/>
            <a:ext cx="241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040FDC0B-AB6D-4673-B6F4-F4E51D504B51}" type="slidenum">
              <a:rPr lang="es-ES" sz="1800">
                <a:solidFill>
                  <a:srgbClr val="FFFFFF"/>
                </a:solidFill>
              </a:rPr>
              <a:pPr/>
              <a:t>8</a:t>
            </a:fld>
            <a:endParaRPr lang="es-ES"/>
          </a:p>
        </p:txBody>
      </p:sp>
      <p:sp>
        <p:nvSpPr>
          <p:cNvPr id="3" name="2 Rectángulo"/>
          <p:cNvSpPr/>
          <p:nvPr/>
        </p:nvSpPr>
        <p:spPr>
          <a:xfrm>
            <a:off x="1101800" y="398651"/>
            <a:ext cx="11089232" cy="5078313"/>
          </a:xfrm>
          <a:prstGeom prst="rect">
            <a:avLst/>
          </a:prstGeom>
        </p:spPr>
        <p:txBody>
          <a:bodyPr wrap="square">
            <a:spAutoFit/>
          </a:bodyPr>
          <a:lstStyle/>
          <a:p>
            <a:pPr algn="l"/>
            <a:r>
              <a:rPr lang="es-ES" dirty="0"/>
              <a:t>En la época moderna, al finalizar la segunda guerra mundial, las empresas comenzaron a darse cuenta de algunos aspectos que no eran controlables: la incertidumbre, el riesgo, la inestabilidad y un ambiente cambiante. Surgió, entonces, la necesidad de tener control relativo sobre los cambios rápidos. Como respuesta a tales circunstancias los gerentes comienzan a utilizar la planificación (planeación) estratégica</a:t>
            </a:r>
          </a:p>
        </p:txBody>
      </p:sp>
      <p:pic>
        <p:nvPicPr>
          <p:cNvPr id="35842" name="Picture 2" descr="http://t1.gstatic.com/images?q=tbn:ANd9GcSatqAz7r0HlBYO32-OSSKSmKFzbMegzTIs49vHd9TDbC7UmWC0"/>
          <p:cNvPicPr>
            <a:picLocks noChangeAspect="1" noChangeArrowheads="1"/>
          </p:cNvPicPr>
          <p:nvPr/>
        </p:nvPicPr>
        <p:blipFill>
          <a:blip r:embed="rId2" cstate="print"/>
          <a:srcRect/>
          <a:stretch>
            <a:fillRect/>
          </a:stretch>
        </p:blipFill>
        <p:spPr bwMode="auto">
          <a:xfrm>
            <a:off x="4342160" y="5333723"/>
            <a:ext cx="5373053" cy="3575525"/>
          </a:xfrm>
          <a:prstGeom prst="rect">
            <a:avLst/>
          </a:prstGeom>
          <a:noFill/>
        </p:spPr>
      </p:pic>
      <p:pic>
        <p:nvPicPr>
          <p:cNvPr id="5" name="Picture 30" descr="logo FCA"/>
          <p:cNvPicPr>
            <a:picLocks noChangeAspect="1" noChangeArrowheads="1"/>
          </p:cNvPicPr>
          <p:nvPr/>
        </p:nvPicPr>
        <p:blipFill>
          <a:blip r:embed="rId3" cstate="print"/>
          <a:srcRect/>
          <a:stretch>
            <a:fillRect/>
          </a:stretch>
        </p:blipFill>
        <p:spPr bwMode="auto">
          <a:xfrm>
            <a:off x="11008924" y="8051235"/>
            <a:ext cx="1230490" cy="1230490"/>
          </a:xfrm>
          <a:prstGeom prst="rect">
            <a:avLst/>
          </a:prstGeom>
          <a:noFill/>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1"/>
          <p:cNvGrpSpPr>
            <a:grpSpLocks/>
          </p:cNvGrpSpPr>
          <p:nvPr/>
        </p:nvGrpSpPr>
        <p:grpSpPr bwMode="auto">
          <a:xfrm>
            <a:off x="10945813" y="330200"/>
            <a:ext cx="2058987" cy="1143000"/>
            <a:chOff x="0" y="0"/>
            <a:chExt cx="163" cy="90"/>
          </a:xfrm>
        </p:grpSpPr>
        <p:sp>
          <p:nvSpPr>
            <p:cNvPr id="14338" name="AutoShape 2"/>
            <p:cNvSpPr>
              <a:spLocks/>
            </p:cNvSpPr>
            <p:nvPr/>
          </p:nvSpPr>
          <p:spPr bwMode="auto">
            <a:xfrm flipH="1">
              <a:off x="21" y="0"/>
              <a:ext cx="142" cy="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18202"/>
                  </a:lnTo>
                  <a:lnTo>
                    <a:pt x="2211" y="18202"/>
                  </a:lnTo>
                  <a:lnTo>
                    <a:pt x="0" y="21600"/>
                  </a:lnTo>
                  <a:lnTo>
                    <a:pt x="0" y="18202"/>
                  </a:lnTo>
                  <a:lnTo>
                    <a:pt x="0" y="0"/>
                  </a:lnTo>
                  <a:close/>
                </a:path>
              </a:pathLst>
            </a:custGeom>
            <a:solidFill>
              <a:srgbClr val="373C40"/>
            </a:solidFill>
            <a:ln w="9525" cap="rnd"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4339" name="AutoShape 3"/>
            <p:cNvSpPr>
              <a:spLocks/>
            </p:cNvSpPr>
            <p:nvPr/>
          </p:nvSpPr>
          <p:spPr bwMode="auto">
            <a:xfrm>
              <a:off x="10" y="0"/>
              <a:ext cx="13"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7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sp>
          <p:nvSpPr>
            <p:cNvPr id="14340" name="AutoShape 4"/>
            <p:cNvSpPr>
              <a:spLocks/>
            </p:cNvSpPr>
            <p:nvPr/>
          </p:nvSpPr>
          <p:spPr bwMode="auto">
            <a:xfrm>
              <a:off x="0" y="0"/>
              <a:ext cx="10" cy="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373C40">
                <a:alpha val="39999"/>
              </a:srgbClr>
            </a:solidFill>
            <a:ln w="12700" cap="flat" cmpd="sng">
              <a:noFill/>
              <a:prstDash val="solid"/>
              <a:miter lim="0"/>
              <a:headEnd/>
              <a:tailEnd/>
            </a:ln>
            <a:effectLst/>
          </p:spPr>
          <p:txBody>
            <a:bodyPr lIns="0" tIns="0" rIns="0" bIns="0" anchor="ctr"/>
            <a:lstStyle/>
            <a:p>
              <a:pPr defTabSz="622300"/>
              <a:endParaRPr lang="es-ES" sz="3200">
                <a:solidFill>
                  <a:srgbClr val="FFFFFF"/>
                </a:solidFill>
                <a:effectLst>
                  <a:outerShdw blurRad="38100" dist="38100" dir="2700000" algn="tl">
                    <a:srgbClr val="000000"/>
                  </a:outerShdw>
                </a:effectLst>
                <a:latin typeface="Gill Sans" charset="0"/>
                <a:ea typeface="Gill Sans" charset="0"/>
                <a:cs typeface="Gill Sans" charset="0"/>
                <a:sym typeface="Gill Sans" charset="0"/>
              </a:endParaRPr>
            </a:p>
          </p:txBody>
        </p:sp>
      </p:grpSp>
      <p:sp>
        <p:nvSpPr>
          <p:cNvPr id="14341" name="AutoShape 5"/>
          <p:cNvSpPr>
            <a:spLocks/>
          </p:cNvSpPr>
          <p:nvPr/>
        </p:nvSpPr>
        <p:spPr bwMode="auto">
          <a:xfrm>
            <a:off x="11328400" y="622300"/>
            <a:ext cx="1676400"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nchor="ctr"/>
          <a:lstStyle/>
          <a:p>
            <a:pPr algn="l" defTabSz="622300">
              <a:lnSpc>
                <a:spcPct val="130000"/>
              </a:lnSpc>
            </a:pPr>
            <a:endParaRPr lang="es-ES" dirty="0"/>
          </a:p>
        </p:txBody>
      </p:sp>
      <p:sp>
        <p:nvSpPr>
          <p:cNvPr id="14342" name="Rectangle 6"/>
          <p:cNvSpPr>
            <a:spLocks noGrp="1"/>
          </p:cNvSpPr>
          <p:nvPr>
            <p:ph type="body" idx="1"/>
          </p:nvPr>
        </p:nvSpPr>
        <p:spPr bwMode="auto">
          <a:xfrm>
            <a:off x="1231900" y="1549400"/>
            <a:ext cx="10959132" cy="7162800"/>
          </a:xfrm>
          <a:noFill/>
          <a:ln w="12700" cap="flat">
            <a:miter lim="0"/>
            <a:headEnd/>
            <a:tailEnd/>
          </a:ln>
        </p:spPr>
        <p:txBody>
          <a:bodyPr vert="horz" wrap="square" lIns="0" tIns="0" rIns="0" bIns="0" numCol="1" anchor="t" anchorCtr="0" compatLnSpc="1">
            <a:prstTxWarp prst="textNoShape">
              <a:avLst/>
            </a:prstTxWarp>
          </a:bodyPr>
          <a:lstStyle/>
          <a:p>
            <a:pPr algn="l"/>
            <a:r>
              <a:rPr lang="es-ES" dirty="0"/>
              <a:t>Igor </a:t>
            </a:r>
            <a:r>
              <a:rPr lang="es-ES" dirty="0" err="1"/>
              <a:t>Ansoff</a:t>
            </a:r>
            <a:r>
              <a:rPr lang="es-ES" dirty="0"/>
              <a:t> (1980), gran teórico de la estrategia, identifica la aparición de la planificación </a:t>
            </a:r>
          </a:p>
          <a:p>
            <a:pPr algn="l"/>
            <a:r>
              <a:rPr lang="es-ES" dirty="0"/>
              <a:t>estratégica con la década de 1960 y la asocia a los cambios en los impulsos y capacidades estratégicas. </a:t>
            </a:r>
          </a:p>
          <a:p>
            <a:pPr algn="l"/>
            <a:r>
              <a:rPr lang="es-ES" dirty="0"/>
              <a:t>Los primeros estudiosos modernos que ligaron el concepto de estrategia a los negocios fueron Von </a:t>
            </a:r>
            <a:r>
              <a:rPr lang="es-ES" dirty="0" err="1"/>
              <a:t>Neuman</a:t>
            </a:r>
            <a:r>
              <a:rPr lang="es-ES" dirty="0"/>
              <a:t> y </a:t>
            </a:r>
            <a:r>
              <a:rPr lang="es-ES" dirty="0" err="1"/>
              <a:t>Morgenstern</a:t>
            </a:r>
            <a:r>
              <a:rPr lang="es-ES" dirty="0"/>
              <a:t> en su obra &lt;la teoría del juego&gt;; "una serie de actos que ejecuta una empresa, los cuales son seleccionados de acuerdo con una situación concreta". </a:t>
            </a:r>
          </a:p>
          <a:p>
            <a:pPr marL="317500" indent="-317500" algn="l" defTabSz="622300">
              <a:lnSpc>
                <a:spcPct val="120000"/>
              </a:lnSpc>
              <a:spcBef>
                <a:spcPts val="1800"/>
              </a:spcBef>
              <a:buFontTx/>
              <a:buChar char="‣"/>
            </a:pPr>
            <a:endParaRPr lang="es-ES" dirty="0">
              <a:solidFill>
                <a:srgbClr val="E3D9C3"/>
              </a:solidFill>
              <a:latin typeface="Heiti SC Light" charset="0"/>
              <a:ea typeface="Heiti SC Light" charset="0"/>
              <a:cs typeface="Heiti SC Light" charset="0"/>
              <a:sym typeface="Heiti SC Light" charset="0"/>
            </a:endParaRPr>
          </a:p>
        </p:txBody>
      </p:sp>
      <p:sp>
        <p:nvSpPr>
          <p:cNvPr id="14343" name="AutoShape 7"/>
          <p:cNvSpPr>
            <a:spLocks/>
          </p:cNvSpPr>
          <p:nvPr/>
        </p:nvSpPr>
        <p:spPr bwMode="auto">
          <a:xfrm>
            <a:off x="211138" y="9296400"/>
            <a:ext cx="2413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0" tIns="0" rIns="0" bIns="0"/>
          <a:lstStyle/>
          <a:p>
            <a:fld id="{F0D1B55A-DC33-419E-BE86-A703EA7DEE37}" type="slidenum">
              <a:rPr lang="es-ES" sz="1800">
                <a:solidFill>
                  <a:srgbClr val="FFFFFF"/>
                </a:solidFill>
              </a:rPr>
              <a:pPr/>
              <a:t>9</a:t>
            </a:fld>
            <a:endParaRPr lang="es-ES"/>
          </a:p>
        </p:txBody>
      </p:sp>
      <p:pic>
        <p:nvPicPr>
          <p:cNvPr id="9" name="Picture 30" descr="logo FCA"/>
          <p:cNvPicPr>
            <a:picLocks noChangeAspect="1" noChangeArrowheads="1"/>
          </p:cNvPicPr>
          <p:nvPr/>
        </p:nvPicPr>
        <p:blipFill>
          <a:blip r:embed="rId2" cstate="print"/>
          <a:srcRect/>
          <a:stretch>
            <a:fillRect/>
          </a:stretch>
        </p:blipFill>
        <p:spPr bwMode="auto">
          <a:xfrm>
            <a:off x="11008924" y="8051235"/>
            <a:ext cx="1230490" cy="1230490"/>
          </a:xfrm>
          <a:prstGeom prst="rect">
            <a:avLst/>
          </a:prstGeom>
          <a:noFill/>
        </p:spPr>
      </p:pic>
      <p:pic>
        <p:nvPicPr>
          <p:cNvPr id="36866" name="Picture 2" descr="http://t3.gstatic.com/images?q=tbn:ANd9GcRqoxuh_zhHcWd9YL9ZK6yvKcgkyhnK1K2R7eRlnJsc3NtUgsEP2Q"/>
          <p:cNvPicPr>
            <a:picLocks noChangeAspect="1" noChangeArrowheads="1"/>
          </p:cNvPicPr>
          <p:nvPr/>
        </p:nvPicPr>
        <p:blipFill>
          <a:blip r:embed="rId3" cstate="print"/>
          <a:srcRect/>
          <a:stretch>
            <a:fillRect/>
          </a:stretch>
        </p:blipFill>
        <p:spPr bwMode="auto">
          <a:xfrm>
            <a:off x="5854328" y="6532984"/>
            <a:ext cx="2808312" cy="2843862"/>
          </a:xfrm>
          <a:prstGeom prst="rect">
            <a:avLst/>
          </a:prstGeom>
          <a:noFill/>
        </p:spPr>
      </p:pic>
    </p:spTree>
  </p:cSld>
  <p:clrMapOvr>
    <a:masterClrMapping/>
  </p:clrMapOvr>
  <p:transition spd="med"/>
</p:sld>
</file>

<file path=ppt/theme/theme1.xml><?xml version="1.0" encoding="utf-8"?>
<a:theme xmlns:a="http://schemas.openxmlformats.org/drawingml/2006/main" name="Tema de Office">
  <a:themeElements>
    <a:clrScheme name="">
      <a:dk1>
        <a:srgbClr val="000000"/>
      </a:dk1>
      <a:lt1>
        <a:srgbClr val="FFFFFF"/>
      </a:lt1>
      <a:dk2>
        <a:srgbClr val="42464D"/>
      </a:dk2>
      <a:lt2>
        <a:srgbClr val="D4D6D9"/>
      </a:lt2>
      <a:accent1>
        <a:srgbClr val="095CC4"/>
      </a:accent1>
      <a:accent2>
        <a:srgbClr val="1B8518"/>
      </a:accent2>
      <a:accent3>
        <a:srgbClr val="FFFFFF"/>
      </a:accent3>
      <a:accent4>
        <a:srgbClr val="000000"/>
      </a:accent4>
      <a:accent5>
        <a:srgbClr val="AAB5DE"/>
      </a:accent5>
      <a:accent6>
        <a:srgbClr val="177815"/>
      </a:accent6>
      <a:hlink>
        <a:srgbClr val="0000FF"/>
      </a:hlink>
      <a:folHlink>
        <a:srgbClr val="FF00FF"/>
      </a:folHlink>
    </a:clrScheme>
    <a:fontScheme name="Tema de Offic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spDef>
    <a:ln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42464D"/>
      </a:dk2>
      <a:lt2>
        <a:srgbClr val="D4D6D9"/>
      </a:lt2>
      <a:accent1>
        <a:srgbClr val="095CC4"/>
      </a:accent1>
      <a:accent2>
        <a:srgbClr val="1B8518"/>
      </a:accent2>
      <a:accent3>
        <a:srgbClr val="FFFFFF"/>
      </a:accent3>
      <a:accent4>
        <a:srgbClr val="000000"/>
      </a:accent4>
      <a:accent5>
        <a:srgbClr val="AAB5DE"/>
      </a:accent5>
      <a:accent6>
        <a:srgbClr val="177815"/>
      </a:accent6>
      <a:hlink>
        <a:srgbClr val="0000FF"/>
      </a:hlink>
      <a:folHlink>
        <a:srgbClr val="FF00FF"/>
      </a:folHlink>
    </a:clrScheme>
    <a:fontScheme name="Tema de Offic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spDef>
    <a:ln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lnDef>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42464D"/>
      </a:dk2>
      <a:lt2>
        <a:srgbClr val="D4D6D9"/>
      </a:lt2>
      <a:accent1>
        <a:srgbClr val="095CC4"/>
      </a:accent1>
      <a:accent2>
        <a:srgbClr val="1B8518"/>
      </a:accent2>
      <a:accent3>
        <a:srgbClr val="FFFFFF"/>
      </a:accent3>
      <a:accent4>
        <a:srgbClr val="000000"/>
      </a:accent4>
      <a:accent5>
        <a:srgbClr val="AAB5DE"/>
      </a:accent5>
      <a:accent6>
        <a:srgbClr val="177815"/>
      </a:accent6>
      <a:hlink>
        <a:srgbClr val="0000FF"/>
      </a:hlink>
      <a:folHlink>
        <a:srgbClr val="FF00FF"/>
      </a:folHlink>
    </a:clrScheme>
    <a:fontScheme name="Tema de Offic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spDef>
    <a:ln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lnDef>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42464D"/>
      </a:dk2>
      <a:lt2>
        <a:srgbClr val="D4D6D9"/>
      </a:lt2>
      <a:accent1>
        <a:srgbClr val="095CC4"/>
      </a:accent1>
      <a:accent2>
        <a:srgbClr val="1B8518"/>
      </a:accent2>
      <a:accent3>
        <a:srgbClr val="FFFFFF"/>
      </a:accent3>
      <a:accent4>
        <a:srgbClr val="000000"/>
      </a:accent4>
      <a:accent5>
        <a:srgbClr val="AAB5DE"/>
      </a:accent5>
      <a:accent6>
        <a:srgbClr val="177815"/>
      </a:accent6>
      <a:hlink>
        <a:srgbClr val="0000FF"/>
      </a:hlink>
      <a:folHlink>
        <a:srgbClr val="FF00FF"/>
      </a:folHlink>
    </a:clrScheme>
    <a:fontScheme name="Tema de Offic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spDef>
    <a:ln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lnDef>
  </a:objectDefaults>
  <a:extraClrSchemeLst/>
</a:theme>
</file>

<file path=ppt/theme/theme5.xml><?xml version="1.0" encoding="utf-8"?>
<a:theme xmlns:a="http://schemas.openxmlformats.org/drawingml/2006/main" name="Tema de Office">
  <a:themeElements>
    <a:clrScheme name="">
      <a:dk1>
        <a:srgbClr val="572E2D"/>
      </a:dk1>
      <a:lt1>
        <a:srgbClr val="2A5657"/>
      </a:lt1>
      <a:dk2>
        <a:srgbClr val="42464D"/>
      </a:dk2>
      <a:lt2>
        <a:srgbClr val="D4D6D9"/>
      </a:lt2>
      <a:accent1>
        <a:srgbClr val="095CC4"/>
      </a:accent1>
      <a:accent2>
        <a:srgbClr val="1B8518"/>
      </a:accent2>
      <a:accent3>
        <a:srgbClr val="ACB4B4"/>
      </a:accent3>
      <a:accent4>
        <a:srgbClr val="492625"/>
      </a:accent4>
      <a:accent5>
        <a:srgbClr val="AAB5DE"/>
      </a:accent5>
      <a:accent6>
        <a:srgbClr val="17781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4081</TotalTime>
  <Words>2164</Words>
  <Application>Microsoft Office PowerPoint</Application>
  <PresentationFormat>Personalizado</PresentationFormat>
  <Paragraphs>173</Paragraphs>
  <Slides>36</Slides>
  <Notes>2</Notes>
  <HiddenSlides>0</HiddenSlides>
  <MMClips>0</MMClips>
  <ScaleCrop>false</ScaleCrop>
  <HeadingPairs>
    <vt:vector size="6" baseType="variant">
      <vt:variant>
        <vt:lpstr>Fuentes usadas</vt:lpstr>
      </vt:variant>
      <vt:variant>
        <vt:i4>8</vt:i4>
      </vt:variant>
      <vt:variant>
        <vt:lpstr>Tema</vt:lpstr>
      </vt:variant>
      <vt:variant>
        <vt:i4>4</vt:i4>
      </vt:variant>
      <vt:variant>
        <vt:lpstr>Títulos de diapositiva</vt:lpstr>
      </vt:variant>
      <vt:variant>
        <vt:i4>36</vt:i4>
      </vt:variant>
    </vt:vector>
  </HeadingPairs>
  <TitlesOfParts>
    <vt:vector size="48" baseType="lpstr">
      <vt:lpstr>Arial</vt:lpstr>
      <vt:lpstr>Gill Sans</vt:lpstr>
      <vt:lpstr>Heiti SC Light</vt:lpstr>
      <vt:lpstr>Helvetica Light</vt:lpstr>
      <vt:lpstr>Helvetica Neue Light</vt:lpstr>
      <vt:lpstr>Noteworthy Bold</vt:lpstr>
      <vt:lpstr>Verdana</vt:lpstr>
      <vt:lpstr>Wingdings 2</vt:lpstr>
      <vt:lpstr>Tema de Office</vt:lpstr>
      <vt:lpstr>Tema de Office</vt:lpstr>
      <vt:lpstr>Tema de Office</vt:lpstr>
      <vt:lpstr>Tema de Office</vt:lpstr>
      <vt:lpstr>TEMA III EL PLAN ESTRATÉGICO </vt:lpstr>
      <vt:lpstr>Subtemas </vt:lpstr>
      <vt:lpstr>Características del plan estratégico </vt:lpstr>
      <vt:lpstr>Presentación de PowerPoint</vt:lpstr>
      <vt:lpstr>Presentación de PowerPoint</vt:lpstr>
      <vt:lpstr>Presentación de PowerPoint</vt:lpstr>
      <vt:lpstr>Antecedentes </vt:lpstr>
      <vt:lpstr>Presentación de PowerPoint</vt:lpstr>
      <vt:lpstr>Presentación de PowerPoint</vt:lpstr>
      <vt:lpstr>Presentación de PowerPoint</vt:lpstr>
      <vt:lpstr>Presentación de PowerPoint</vt:lpstr>
      <vt:lpstr>Presentación de PowerPoint</vt:lpstr>
      <vt:lpstr>2. Análisis del medio ambiente interno y externo para el diseño de estrategias</vt:lpstr>
      <vt:lpstr>ANALISIS DEL MEDIO AMBIENTE</vt:lpstr>
      <vt:lpstr>FUENTES DE INFORMACION</vt:lpstr>
      <vt:lpstr>Presentación de PowerPoint</vt:lpstr>
      <vt:lpstr>EL AMBIENTE EXTERNO</vt:lpstr>
      <vt:lpstr>Presentación de PowerPoint</vt:lpstr>
      <vt:lpstr>EL AMBIENTE INTERNO</vt:lpstr>
      <vt:lpstr>Cultura </vt:lpstr>
      <vt:lpstr>NIVELES DE CULTURA CORPORATIVA</vt:lpstr>
      <vt:lpstr>3. La ventaja competitiva como factor en el diseño de estrategias</vt:lpstr>
      <vt:lpstr>Presentación de PowerPoint</vt:lpstr>
      <vt:lpstr>Las raíces de la ventaja competitiva</vt:lpstr>
      <vt:lpstr>Presentación de PowerPoint</vt:lpstr>
      <vt:lpstr>Presentación de PowerPoint</vt:lpstr>
      <vt:lpstr>Presentación de PowerPoint</vt:lpstr>
      <vt:lpstr>MODELO DE CINCO FUERZAS DE PORTER</vt:lpstr>
      <vt:lpstr>Diferentes enfoques en el diseño de estrategias    </vt:lpstr>
      <vt:lpstr>Estrategias de nivel corporativo</vt:lpstr>
      <vt:lpstr>Estrategias de nivel corporativo</vt:lpstr>
      <vt:lpstr>Estrategias de nivel corporativo</vt:lpstr>
      <vt:lpstr>Estrategias competitivas Michael Porter</vt:lpstr>
      <vt:lpstr>Estrategias competitivas Michael Porter</vt:lpstr>
      <vt:lpstr>Estrategias competitivas Michael Porter</vt:lpstr>
      <vt:lpstr>LA MATRIZ DE PORTAFOLIO 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III EL PLAN ESTRATÉGICO</dc:title>
  <dc:creator>Jaime</dc:creator>
  <cp:lastModifiedBy>Jaime Zarza</cp:lastModifiedBy>
  <cp:revision>59</cp:revision>
  <dcterms:modified xsi:type="dcterms:W3CDTF">2016-03-04T17:20:21Z</dcterms:modified>
</cp:coreProperties>
</file>