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7007225" cy="92884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55EA-5491-4E2A-8B38-FCF51314AC98}" type="datetimeFigureOut">
              <a:rPr lang="es-ES" smtClean="0"/>
              <a:pPr/>
              <a:t>30/06/2015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FF0A7-1CAD-4979-8721-1E4BDD297D78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55EA-5491-4E2A-8B38-FCF51314AC98}" type="datetimeFigureOut">
              <a:rPr lang="es-ES" smtClean="0"/>
              <a:pPr/>
              <a:t>30/06/2015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FF0A7-1CAD-4979-8721-1E4BDD297D78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55EA-5491-4E2A-8B38-FCF51314AC98}" type="datetimeFigureOut">
              <a:rPr lang="es-ES" smtClean="0"/>
              <a:pPr/>
              <a:t>30/06/2015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FF0A7-1CAD-4979-8721-1E4BDD297D78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55EA-5491-4E2A-8B38-FCF51314AC98}" type="datetimeFigureOut">
              <a:rPr lang="es-ES" smtClean="0"/>
              <a:pPr/>
              <a:t>30/06/2015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FF0A7-1CAD-4979-8721-1E4BDD297D78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55EA-5491-4E2A-8B38-FCF51314AC98}" type="datetimeFigureOut">
              <a:rPr lang="es-ES" smtClean="0"/>
              <a:pPr/>
              <a:t>30/06/2015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FF0A7-1CAD-4979-8721-1E4BDD297D78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55EA-5491-4E2A-8B38-FCF51314AC98}" type="datetimeFigureOut">
              <a:rPr lang="es-ES" smtClean="0"/>
              <a:pPr/>
              <a:t>30/06/2015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FF0A7-1CAD-4979-8721-1E4BDD297D78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55EA-5491-4E2A-8B38-FCF51314AC98}" type="datetimeFigureOut">
              <a:rPr lang="es-ES" smtClean="0"/>
              <a:pPr/>
              <a:t>30/06/2015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FF0A7-1CAD-4979-8721-1E4BDD297D78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55EA-5491-4E2A-8B38-FCF51314AC98}" type="datetimeFigureOut">
              <a:rPr lang="es-ES" smtClean="0"/>
              <a:pPr/>
              <a:t>30/06/2015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FF0A7-1CAD-4979-8721-1E4BDD297D78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55EA-5491-4E2A-8B38-FCF51314AC98}" type="datetimeFigureOut">
              <a:rPr lang="es-ES" smtClean="0"/>
              <a:pPr/>
              <a:t>30/06/2015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FF0A7-1CAD-4979-8721-1E4BDD297D78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55EA-5491-4E2A-8B38-FCF51314AC98}" type="datetimeFigureOut">
              <a:rPr lang="es-ES" smtClean="0"/>
              <a:pPr/>
              <a:t>30/06/2015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FF0A7-1CAD-4979-8721-1E4BDD297D78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55EA-5491-4E2A-8B38-FCF51314AC98}" type="datetimeFigureOut">
              <a:rPr lang="es-ES" smtClean="0"/>
              <a:pPr/>
              <a:t>30/06/2015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FF0A7-1CAD-4979-8721-1E4BDD297D78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855EA-5491-4E2A-8B38-FCF51314AC98}" type="datetimeFigureOut">
              <a:rPr lang="es-ES" smtClean="0"/>
              <a:pPr/>
              <a:t>30/06/2015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FF0A7-1CAD-4979-8721-1E4BDD297D78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53" name="Picture 3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642918"/>
            <a:ext cx="4229100" cy="316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142844" y="476672"/>
            <a:ext cx="4214841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/>
            <a:r>
              <a:rPr lang="es-ES_tradnl" sz="1600" b="1" dirty="0">
                <a:solidFill>
                  <a:srgbClr val="C00000"/>
                </a:solidFill>
              </a:rPr>
              <a:t> </a:t>
            </a:r>
          </a:p>
          <a:p>
            <a:pPr marL="457200" indent="-457200"/>
            <a:r>
              <a:rPr lang="es-ES_tradnl" sz="1200" b="1" dirty="0"/>
              <a:t>IDENTIFICA LAS PARTES DEL VOLCÁN, </a:t>
            </a:r>
            <a:r>
              <a:rPr lang="es-ES_tradnl" sz="1200" b="1" dirty="0" smtClean="0"/>
              <a:t>COLOCANDO</a:t>
            </a:r>
          </a:p>
          <a:p>
            <a:pPr marL="457200" indent="-457200"/>
            <a:r>
              <a:rPr lang="es-ES_tradnl" sz="1200" b="1" dirty="0" smtClean="0"/>
              <a:t> </a:t>
            </a:r>
            <a:r>
              <a:rPr lang="es-ES_tradnl" sz="1200" b="1" dirty="0"/>
              <a:t>LA LETRA EN EL PARÉNTESIS </a:t>
            </a:r>
            <a:r>
              <a:rPr lang="es-ES_tradnl" sz="1200" b="1" dirty="0" smtClean="0"/>
              <a:t>CORRESPONDIENTE</a:t>
            </a:r>
          </a:p>
          <a:p>
            <a:pPr marL="457200" indent="-457200"/>
            <a:endParaRPr lang="es-ES_tradnl" sz="800" b="1" dirty="0"/>
          </a:p>
          <a:p>
            <a:pPr marL="457200" indent="-457200"/>
            <a:r>
              <a:rPr lang="es-ES_tradnl" sz="1400" dirty="0"/>
              <a:t>(   ) Cono volcánico</a:t>
            </a:r>
          </a:p>
          <a:p>
            <a:pPr marL="457200" indent="-457200"/>
            <a:r>
              <a:rPr lang="es-ES_tradnl" sz="1400" dirty="0"/>
              <a:t>(   ) Cráter principal</a:t>
            </a:r>
          </a:p>
          <a:p>
            <a:pPr marL="457200" indent="-457200"/>
            <a:r>
              <a:rPr lang="es-ES_tradnl" sz="1400" dirty="0"/>
              <a:t>(   ) Cráter secundario o adventicio</a:t>
            </a:r>
          </a:p>
          <a:p>
            <a:pPr marL="457200" indent="-457200"/>
            <a:r>
              <a:rPr lang="es-ES_tradnl" sz="1400" dirty="0"/>
              <a:t>(   ) Chimenea o conducto principal</a:t>
            </a:r>
          </a:p>
          <a:p>
            <a:pPr marL="457200" indent="-457200"/>
            <a:r>
              <a:rPr lang="es-ES_tradnl" sz="1400" dirty="0"/>
              <a:t>(   ) Chimenea o conducto secundario </a:t>
            </a:r>
          </a:p>
          <a:p>
            <a:pPr marL="457200" indent="-457200"/>
            <a:r>
              <a:rPr lang="es-ES_tradnl" sz="1400" dirty="0"/>
              <a:t>(   ) Estratos ígneos </a:t>
            </a:r>
          </a:p>
          <a:p>
            <a:pPr marL="457200" indent="-457200"/>
            <a:r>
              <a:rPr lang="es-ES_tradnl" sz="1400" dirty="0"/>
              <a:t>      (capas de lava y cenizas)</a:t>
            </a:r>
          </a:p>
          <a:p>
            <a:pPr marL="457200" indent="-457200"/>
            <a:r>
              <a:rPr lang="es-ES_tradnl" sz="1400" dirty="0"/>
              <a:t>(   ) Material </a:t>
            </a:r>
            <a:r>
              <a:rPr lang="es-ES_tradnl" sz="1400" dirty="0" err="1"/>
              <a:t>piroclástico</a:t>
            </a:r>
            <a:r>
              <a:rPr lang="es-ES_tradnl" sz="1400" dirty="0"/>
              <a:t>: cenizas, bombas </a:t>
            </a:r>
          </a:p>
          <a:p>
            <a:pPr marL="457200" indent="-457200"/>
            <a:r>
              <a:rPr lang="es-ES_tradnl" sz="1400" dirty="0"/>
              <a:t>(   ) Cámara </a:t>
            </a:r>
            <a:r>
              <a:rPr lang="es-ES_tradnl" sz="1400" dirty="0" err="1"/>
              <a:t>magmática</a:t>
            </a:r>
            <a:endParaRPr lang="es-ES_tradnl" sz="1400" dirty="0"/>
          </a:p>
          <a:p>
            <a:pPr marL="457200" indent="-457200"/>
            <a:r>
              <a:rPr lang="es-ES_tradnl" sz="1400" dirty="0"/>
              <a:t>(   ) Nube de  gases (fumarola)</a:t>
            </a:r>
          </a:p>
          <a:p>
            <a:pPr marL="457200" indent="-457200"/>
            <a:r>
              <a:rPr lang="es-ES_tradnl" sz="1400" dirty="0"/>
              <a:t>(   ) Lava</a:t>
            </a:r>
          </a:p>
        </p:txBody>
      </p:sp>
      <p:sp>
        <p:nvSpPr>
          <p:cNvPr id="5124" name="Text Box 10"/>
          <p:cNvSpPr txBox="1">
            <a:spLocks noChangeArrowheads="1"/>
          </p:cNvSpPr>
          <p:nvPr/>
        </p:nvSpPr>
        <p:spPr bwMode="auto">
          <a:xfrm>
            <a:off x="5436096" y="4077072"/>
            <a:ext cx="3600400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1400" b="1" dirty="0" smtClean="0"/>
              <a:t>ANOTA LOS </a:t>
            </a:r>
            <a:r>
              <a:rPr lang="es-ES" sz="1400" b="1" dirty="0" smtClean="0"/>
              <a:t>VOLCANES DEL MAPA   </a:t>
            </a:r>
            <a:r>
              <a:rPr lang="es-ES" sz="1100" b="1" dirty="0" smtClean="0"/>
              <a:t>E </a:t>
            </a:r>
            <a:r>
              <a:rPr lang="es-ES" sz="1100" b="1" dirty="0" smtClean="0"/>
              <a:t>INVESTIGA</a:t>
            </a:r>
            <a:endParaRPr lang="es-ES" sz="1100" b="1" dirty="0" smtClean="0"/>
          </a:p>
          <a:p>
            <a:pPr algn="ctr"/>
            <a:r>
              <a:rPr lang="es-ES" sz="1100" b="1" u="sng" dirty="0" smtClean="0"/>
              <a:t>LAS</a:t>
            </a:r>
            <a:r>
              <a:rPr lang="es-ES" sz="1100" b="1" u="sng" dirty="0" smtClean="0"/>
              <a:t> PRINCIPALES CARACTERÍSTICAS</a:t>
            </a:r>
            <a:r>
              <a:rPr lang="es-ES" sz="1100" b="1" dirty="0" smtClean="0"/>
              <a:t> </a:t>
            </a:r>
            <a:r>
              <a:rPr lang="es-ES" sz="1100" b="1" u="sng" dirty="0" smtClean="0"/>
              <a:t>EN TU CUADERNO </a:t>
            </a:r>
            <a:endParaRPr lang="es-ES" sz="1100" b="1" u="sng" dirty="0" smtClean="0"/>
          </a:p>
          <a:p>
            <a:endParaRPr lang="es-ES" sz="300" b="1" dirty="0" smtClean="0"/>
          </a:p>
          <a:p>
            <a:pPr algn="ctr"/>
            <a:r>
              <a:rPr lang="es-ES" sz="1200" dirty="0" smtClean="0"/>
              <a:t>          </a:t>
            </a:r>
            <a:r>
              <a:rPr lang="es-ES" sz="900" b="1" dirty="0"/>
              <a:t>NOMBRE                                  </a:t>
            </a:r>
            <a:endParaRPr lang="es-ES" sz="1200" b="1" dirty="0"/>
          </a:p>
          <a:p>
            <a:pPr algn="ctr"/>
            <a:r>
              <a:rPr lang="es-ES" sz="1200" dirty="0"/>
              <a:t>1.____________________  </a:t>
            </a:r>
          </a:p>
          <a:p>
            <a:pPr algn="ctr"/>
            <a:r>
              <a:rPr lang="es-ES" sz="1200" dirty="0"/>
              <a:t>2.____________________   </a:t>
            </a:r>
          </a:p>
          <a:p>
            <a:pPr algn="ctr"/>
            <a:r>
              <a:rPr lang="es-ES" sz="1200" dirty="0"/>
              <a:t>3.____________________   </a:t>
            </a:r>
          </a:p>
          <a:p>
            <a:pPr algn="ctr"/>
            <a:r>
              <a:rPr lang="es-ES" sz="1200" dirty="0"/>
              <a:t>4. ____________________   </a:t>
            </a:r>
          </a:p>
          <a:p>
            <a:pPr algn="ctr"/>
            <a:r>
              <a:rPr lang="es-ES" sz="1200" dirty="0"/>
              <a:t>5. ____________________   </a:t>
            </a:r>
          </a:p>
          <a:p>
            <a:pPr algn="ctr"/>
            <a:r>
              <a:rPr lang="es-ES" sz="1200" dirty="0"/>
              <a:t>6. ____________________   </a:t>
            </a:r>
          </a:p>
          <a:p>
            <a:pPr algn="ctr"/>
            <a:r>
              <a:rPr lang="es-ES" sz="1200" dirty="0"/>
              <a:t>7. ____________________   </a:t>
            </a:r>
            <a:endParaRPr lang="es-ES" sz="1200" dirty="0" smtClean="0"/>
          </a:p>
          <a:p>
            <a:pPr algn="ctr"/>
            <a:r>
              <a:rPr lang="es-ES" sz="1200" dirty="0" smtClean="0"/>
              <a:t>8. ____________________   </a:t>
            </a:r>
          </a:p>
          <a:p>
            <a:pPr algn="ctr"/>
            <a:r>
              <a:rPr lang="es-ES" sz="1200" dirty="0"/>
              <a:t>9</a:t>
            </a:r>
            <a:r>
              <a:rPr lang="es-ES" sz="1200" dirty="0" smtClean="0"/>
              <a:t>. ____________________   </a:t>
            </a:r>
          </a:p>
          <a:p>
            <a:pPr algn="ctr"/>
            <a:r>
              <a:rPr lang="es-ES" sz="1200" dirty="0" smtClean="0"/>
              <a:t>10. ____________________  </a:t>
            </a:r>
          </a:p>
          <a:p>
            <a:pPr algn="ctr"/>
            <a:r>
              <a:rPr lang="es-ES" sz="1200" dirty="0" smtClean="0"/>
              <a:t>11. ____________________   </a:t>
            </a:r>
            <a:endParaRPr lang="es-ES" sz="1200" dirty="0"/>
          </a:p>
          <a:p>
            <a:endParaRPr lang="es-ES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0" y="31812"/>
            <a:ext cx="650082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1100" b="1" dirty="0" smtClean="0"/>
              <a:t>MATERIAL DIDÁCTICO DE </a:t>
            </a:r>
            <a:r>
              <a:rPr lang="es-ES" sz="1100" b="1" dirty="0" smtClean="0"/>
              <a:t>GEOGRAFÍ</a:t>
            </a:r>
            <a:r>
              <a:rPr lang="es-ES" sz="1200" b="1" dirty="0" smtClean="0"/>
              <a:t>A GENERAL </a:t>
            </a:r>
            <a:r>
              <a:rPr lang="es-ES" sz="1200" b="1" dirty="0" smtClean="0"/>
              <a:t>  </a:t>
            </a:r>
            <a:r>
              <a:rPr lang="es-ES" sz="1200" b="1" dirty="0" smtClean="0"/>
              <a:t>Unidad 3   </a:t>
            </a:r>
            <a:r>
              <a:rPr lang="es-ES" sz="1200" b="1" dirty="0" err="1"/>
              <a:t>Profra</a:t>
            </a:r>
            <a:r>
              <a:rPr lang="es-ES" sz="1200" b="1" dirty="0"/>
              <a:t>. Ligia </a:t>
            </a:r>
            <a:r>
              <a:rPr lang="es-ES" sz="1200" b="1" dirty="0" err="1"/>
              <a:t>Kamss</a:t>
            </a:r>
            <a:r>
              <a:rPr lang="es-ES" sz="1200" b="1" dirty="0"/>
              <a:t> </a:t>
            </a:r>
            <a:r>
              <a:rPr lang="es-ES" sz="1200" b="1" dirty="0" smtClean="0"/>
              <a:t>Paniagua     </a:t>
            </a:r>
            <a:endParaRPr lang="es-ES" sz="1200" b="1" dirty="0"/>
          </a:p>
        </p:txBody>
      </p:sp>
      <p:grpSp>
        <p:nvGrpSpPr>
          <p:cNvPr id="2" name="30 Grupo"/>
          <p:cNvGrpSpPr>
            <a:grpSpLocks/>
          </p:cNvGrpSpPr>
          <p:nvPr/>
        </p:nvGrpSpPr>
        <p:grpSpPr bwMode="auto">
          <a:xfrm>
            <a:off x="214282" y="3643314"/>
            <a:ext cx="5221814" cy="3143250"/>
            <a:chOff x="285720" y="3714752"/>
            <a:chExt cx="4714908" cy="3143248"/>
          </a:xfrm>
        </p:grpSpPr>
        <p:pic>
          <p:nvPicPr>
            <p:cNvPr id="5151" name="Picture 1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5720" y="3990975"/>
              <a:ext cx="4686300" cy="2867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52" name="9 CuadroTexto"/>
            <p:cNvSpPr txBox="1">
              <a:spLocks noChangeArrowheads="1"/>
            </p:cNvSpPr>
            <p:nvPr/>
          </p:nvSpPr>
          <p:spPr bwMode="auto">
            <a:xfrm>
              <a:off x="428596" y="3714752"/>
              <a:ext cx="457203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ES" sz="1200" b="1"/>
                <a:t>PRINCIPALES VOLCANES DE MÉXICO</a:t>
              </a:r>
            </a:p>
          </p:txBody>
        </p:sp>
      </p:grpSp>
      <p:sp>
        <p:nvSpPr>
          <p:cNvPr id="11" name="10 Rectángulo"/>
          <p:cNvSpPr/>
          <p:nvPr/>
        </p:nvSpPr>
        <p:spPr>
          <a:xfrm>
            <a:off x="6709054" y="142852"/>
            <a:ext cx="2292102" cy="369332"/>
          </a:xfrm>
          <a:prstGeom prst="rect">
            <a:avLst/>
          </a:prstGeom>
          <a:gradFill>
            <a:gsLst>
              <a:gs pos="0">
                <a:srgbClr val="92D050">
                  <a:alpha val="65000"/>
                </a:srgbClr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cmpd="dbl"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contourW="12700">
            <a:bevelT prst="relaxedInset"/>
            <a:contourClr>
              <a:srgbClr val="FFC000"/>
            </a:contourClr>
          </a:sp3d>
        </p:spPr>
        <p:txBody>
          <a:bodyPr wrap="none">
            <a:normAutofit/>
          </a:bodyPr>
          <a:lstStyle/>
          <a:p>
            <a:pPr>
              <a:defRPr/>
            </a:pPr>
            <a:r>
              <a:rPr lang="es-ES_tradnl" b="1" dirty="0">
                <a:solidFill>
                  <a:srgbClr val="C00000"/>
                </a:solidFill>
              </a:rPr>
              <a:t>V U L C A N I S M O</a:t>
            </a:r>
            <a:endParaRPr lang="es-ES" dirty="0"/>
          </a:p>
        </p:txBody>
      </p:sp>
      <p:grpSp>
        <p:nvGrpSpPr>
          <p:cNvPr id="3" name="32 Grupo"/>
          <p:cNvGrpSpPr/>
          <p:nvPr/>
        </p:nvGrpSpPr>
        <p:grpSpPr>
          <a:xfrm>
            <a:off x="3929063" y="548680"/>
            <a:ext cx="4781550" cy="3633787"/>
            <a:chOff x="3929063" y="642938"/>
            <a:chExt cx="4781550" cy="3633787"/>
          </a:xfrm>
        </p:grpSpPr>
        <p:sp>
          <p:nvSpPr>
            <p:cNvPr id="5130" name="12 CuadroTexto"/>
            <p:cNvSpPr txBox="1">
              <a:spLocks noChangeArrowheads="1"/>
            </p:cNvSpPr>
            <p:nvPr/>
          </p:nvSpPr>
          <p:spPr bwMode="auto">
            <a:xfrm>
              <a:off x="7429500" y="1571625"/>
              <a:ext cx="357188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" sz="1200">
                  <a:latin typeface="Berlin Sans FB Demi" pitchFamily="34" charset="0"/>
                </a:rPr>
                <a:t>A</a:t>
              </a:r>
            </a:p>
          </p:txBody>
        </p:sp>
        <p:sp>
          <p:nvSpPr>
            <p:cNvPr id="5131" name="13 Rectángulo"/>
            <p:cNvSpPr>
              <a:spLocks noChangeArrowheads="1"/>
            </p:cNvSpPr>
            <p:nvPr/>
          </p:nvSpPr>
          <p:spPr bwMode="auto">
            <a:xfrm flipH="1">
              <a:off x="7572375" y="1857375"/>
              <a:ext cx="28575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" sz="1200">
                  <a:latin typeface="Berlin Sans FB Demi" pitchFamily="34" charset="0"/>
                </a:rPr>
                <a:t>B</a:t>
              </a:r>
            </a:p>
          </p:txBody>
        </p:sp>
        <p:sp>
          <p:nvSpPr>
            <p:cNvPr id="5132" name="14 Rectángulo"/>
            <p:cNvSpPr>
              <a:spLocks noChangeArrowheads="1"/>
            </p:cNvSpPr>
            <p:nvPr/>
          </p:nvSpPr>
          <p:spPr bwMode="auto">
            <a:xfrm>
              <a:off x="3929063" y="2143125"/>
              <a:ext cx="280987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200">
                  <a:latin typeface="Berlin Sans FB Demi" pitchFamily="34" charset="0"/>
                </a:rPr>
                <a:t>C</a:t>
              </a:r>
            </a:p>
          </p:txBody>
        </p:sp>
        <p:sp>
          <p:nvSpPr>
            <p:cNvPr id="5133" name="15 Rectángulo"/>
            <p:cNvSpPr>
              <a:spLocks noChangeArrowheads="1"/>
            </p:cNvSpPr>
            <p:nvPr/>
          </p:nvSpPr>
          <p:spPr bwMode="auto">
            <a:xfrm>
              <a:off x="6643688" y="4000500"/>
              <a:ext cx="293687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200">
                  <a:latin typeface="Berlin Sans FB Demi" pitchFamily="34" charset="0"/>
                </a:rPr>
                <a:t>D</a:t>
              </a:r>
            </a:p>
          </p:txBody>
        </p:sp>
        <p:cxnSp>
          <p:nvCxnSpPr>
            <p:cNvPr id="20" name="19 Conector recto de flecha"/>
            <p:cNvCxnSpPr/>
            <p:nvPr/>
          </p:nvCxnSpPr>
          <p:spPr>
            <a:xfrm>
              <a:off x="5000625" y="1285875"/>
              <a:ext cx="1285875" cy="785813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22 Conector recto de flecha"/>
            <p:cNvCxnSpPr/>
            <p:nvPr/>
          </p:nvCxnSpPr>
          <p:spPr>
            <a:xfrm>
              <a:off x="4214813" y="2286000"/>
              <a:ext cx="642937" cy="28575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24 Conector recto de flecha"/>
            <p:cNvCxnSpPr/>
            <p:nvPr/>
          </p:nvCxnSpPr>
          <p:spPr>
            <a:xfrm rot="10800000" flipV="1">
              <a:off x="7072313" y="1071563"/>
              <a:ext cx="1357312" cy="42862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Conector recto de flecha"/>
            <p:cNvCxnSpPr/>
            <p:nvPr/>
          </p:nvCxnSpPr>
          <p:spPr>
            <a:xfrm rot="10800000">
              <a:off x="6000750" y="3571875"/>
              <a:ext cx="714375" cy="500063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38" name="21 Rectángulo"/>
            <p:cNvSpPr>
              <a:spLocks noChangeArrowheads="1"/>
            </p:cNvSpPr>
            <p:nvPr/>
          </p:nvSpPr>
          <p:spPr bwMode="auto">
            <a:xfrm>
              <a:off x="8439150" y="928688"/>
              <a:ext cx="271463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200">
                  <a:latin typeface="Berlin Sans FB Demi" pitchFamily="34" charset="0"/>
                </a:rPr>
                <a:t>E</a:t>
              </a:r>
            </a:p>
          </p:txBody>
        </p:sp>
        <p:sp>
          <p:nvSpPr>
            <p:cNvPr id="5139" name="23 Rectángulo"/>
            <p:cNvSpPr>
              <a:spLocks noChangeArrowheads="1"/>
            </p:cNvSpPr>
            <p:nvPr/>
          </p:nvSpPr>
          <p:spPr bwMode="auto">
            <a:xfrm>
              <a:off x="4857750" y="1714500"/>
              <a:ext cx="271463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200">
                  <a:latin typeface="Berlin Sans FB Demi" pitchFamily="34" charset="0"/>
                </a:rPr>
                <a:t>F</a:t>
              </a:r>
            </a:p>
          </p:txBody>
        </p:sp>
        <p:sp>
          <p:nvSpPr>
            <p:cNvPr id="5140" name="31 Rectángulo"/>
            <p:cNvSpPr>
              <a:spLocks noChangeArrowheads="1"/>
            </p:cNvSpPr>
            <p:nvPr/>
          </p:nvSpPr>
          <p:spPr bwMode="auto">
            <a:xfrm>
              <a:off x="5429250" y="1000125"/>
              <a:ext cx="300038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200">
                  <a:latin typeface="Berlin Sans FB Demi" pitchFamily="34" charset="0"/>
                </a:rPr>
                <a:t>H</a:t>
              </a:r>
            </a:p>
          </p:txBody>
        </p:sp>
        <p:cxnSp>
          <p:nvCxnSpPr>
            <p:cNvPr id="34" name="33 Conector recto"/>
            <p:cNvCxnSpPr/>
            <p:nvPr/>
          </p:nvCxnSpPr>
          <p:spPr>
            <a:xfrm rot="10800000">
              <a:off x="4143375" y="1857375"/>
              <a:ext cx="1428750" cy="50006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36 Conector recto de flecha"/>
            <p:cNvCxnSpPr/>
            <p:nvPr/>
          </p:nvCxnSpPr>
          <p:spPr>
            <a:xfrm flipV="1">
              <a:off x="5572125" y="2286000"/>
              <a:ext cx="357188" cy="7143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43" name="37 Rectángulo"/>
            <p:cNvSpPr>
              <a:spLocks noChangeArrowheads="1"/>
            </p:cNvSpPr>
            <p:nvPr/>
          </p:nvSpPr>
          <p:spPr bwMode="auto">
            <a:xfrm>
              <a:off x="3929063" y="1643063"/>
              <a:ext cx="28575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200">
                  <a:latin typeface="Berlin Sans FB Demi" pitchFamily="34" charset="0"/>
                </a:rPr>
                <a:t>K</a:t>
              </a:r>
            </a:p>
          </p:txBody>
        </p:sp>
        <p:sp>
          <p:nvSpPr>
            <p:cNvPr id="5144" name="38 Rectángulo"/>
            <p:cNvSpPr>
              <a:spLocks noChangeArrowheads="1"/>
            </p:cNvSpPr>
            <p:nvPr/>
          </p:nvSpPr>
          <p:spPr bwMode="auto">
            <a:xfrm>
              <a:off x="7358063" y="857250"/>
              <a:ext cx="419100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" sz="1200">
                  <a:latin typeface="Berlin Sans FB Demi" pitchFamily="34" charset="0"/>
                </a:rPr>
                <a:t>L</a:t>
              </a:r>
            </a:p>
          </p:txBody>
        </p:sp>
        <p:sp>
          <p:nvSpPr>
            <p:cNvPr id="40" name="39 Cerrar llave"/>
            <p:cNvSpPr/>
            <p:nvPr/>
          </p:nvSpPr>
          <p:spPr>
            <a:xfrm rot="18853799">
              <a:off x="7218362" y="1146176"/>
              <a:ext cx="447675" cy="2120900"/>
            </a:xfrm>
            <a:prstGeom prst="rightBrace">
              <a:avLst>
                <a:gd name="adj1" fmla="val 58926"/>
                <a:gd name="adj2" fmla="val 51445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5146" name="42 Rectángulo"/>
            <p:cNvSpPr>
              <a:spLocks noChangeArrowheads="1"/>
            </p:cNvSpPr>
            <p:nvPr/>
          </p:nvSpPr>
          <p:spPr bwMode="auto">
            <a:xfrm>
              <a:off x="4714875" y="1143000"/>
              <a:ext cx="31115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200">
                  <a:latin typeface="Berlin Sans FB Demi" pitchFamily="34" charset="0"/>
                </a:rPr>
                <a:t>M</a:t>
              </a:r>
            </a:p>
          </p:txBody>
        </p:sp>
        <p:cxnSp>
          <p:nvCxnSpPr>
            <p:cNvPr id="45" name="44 Conector recto"/>
            <p:cNvCxnSpPr/>
            <p:nvPr/>
          </p:nvCxnSpPr>
          <p:spPr>
            <a:xfrm>
              <a:off x="6929438" y="857250"/>
              <a:ext cx="500062" cy="142875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47 Conector recto de flecha"/>
            <p:cNvCxnSpPr/>
            <p:nvPr/>
          </p:nvCxnSpPr>
          <p:spPr>
            <a:xfrm>
              <a:off x="5072063" y="1852613"/>
              <a:ext cx="657225" cy="14763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50 Conector recto de flecha"/>
            <p:cNvCxnSpPr/>
            <p:nvPr/>
          </p:nvCxnSpPr>
          <p:spPr>
            <a:xfrm>
              <a:off x="4357688" y="785813"/>
              <a:ext cx="1785937" cy="7143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50" name="51 Rectángulo"/>
            <p:cNvSpPr>
              <a:spLocks noChangeArrowheads="1"/>
            </p:cNvSpPr>
            <p:nvPr/>
          </p:nvSpPr>
          <p:spPr bwMode="auto">
            <a:xfrm>
              <a:off x="4143375" y="642938"/>
              <a:ext cx="300038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200">
                  <a:latin typeface="Berlin Sans FB Demi" pitchFamily="34" charset="0"/>
                </a:rPr>
                <a:t>O</a:t>
              </a:r>
            </a:p>
          </p:txBody>
        </p:sp>
      </p:grpSp>
      <p:sp>
        <p:nvSpPr>
          <p:cNvPr id="31" name="30 CuadroTexto"/>
          <p:cNvSpPr txBox="1"/>
          <p:nvPr/>
        </p:nvSpPr>
        <p:spPr>
          <a:xfrm>
            <a:off x="0" y="357166"/>
            <a:ext cx="6572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/>
              <a:t>     Nombre del alumno </a:t>
            </a:r>
            <a:r>
              <a:rPr lang="es-ES" sz="1200" dirty="0" smtClean="0"/>
              <a:t>(a) _______________________________________________</a:t>
            </a:r>
            <a:endParaRPr lang="es-E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166</Words>
  <Application>Microsoft Office PowerPoint</Application>
  <PresentationFormat>On-screen Show (4:3)</PresentationFormat>
  <Paragraphs>45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Tema de Office</vt:lpstr>
      <vt:lpstr>Slide 1</vt:lpstr>
    </vt:vector>
  </TitlesOfParts>
  <Company>Elements v3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</dc:creator>
  <cp:lastModifiedBy>Francisco Garcia</cp:lastModifiedBy>
  <cp:revision>3</cp:revision>
  <dcterms:created xsi:type="dcterms:W3CDTF">2011-11-17T00:24:35Z</dcterms:created>
  <dcterms:modified xsi:type="dcterms:W3CDTF">2015-06-30T16:24:49Z</dcterms:modified>
</cp:coreProperties>
</file>