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58" r:id="rId5"/>
    <p:sldId id="260" r:id="rId6"/>
    <p:sldId id="261" r:id="rId7"/>
    <p:sldId id="264" r:id="rId8"/>
    <p:sldId id="265" r:id="rId9"/>
    <p:sldId id="266" r:id="rId10"/>
    <p:sldId id="262" r:id="rId11"/>
    <p:sldId id="263"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8" r:id="rId32"/>
    <p:sldId id="289"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49" autoAdjust="0"/>
  </p:normalViewPr>
  <p:slideViewPr>
    <p:cSldViewPr>
      <p:cViewPr varScale="1">
        <p:scale>
          <a:sx n="82" d="100"/>
          <a:sy n="82" d="100"/>
        </p:scale>
        <p:origin x="-17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CF4003-5C27-4DDE-94D3-7B3A44F72F42}" type="datetimeFigureOut">
              <a:rPr lang="es-MX" smtClean="0"/>
              <a:t>25/05/11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26196-608F-45A5-96F9-F71126C65DB1}" type="slidenum">
              <a:rPr lang="es-MX" smtClean="0"/>
              <a:t>‹Nr.›</a:t>
            </a:fld>
            <a:endParaRPr lang="es-MX"/>
          </a:p>
        </p:txBody>
      </p:sp>
    </p:spTree>
    <p:extLst>
      <p:ext uri="{BB962C8B-B14F-4D97-AF65-F5344CB8AC3E}">
        <p14:creationId xmlns:p14="http://schemas.microsoft.com/office/powerpoint/2010/main" val="1513698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12</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13</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14</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15</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16</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17</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18</a:t>
            </a:fld>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19</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a:t>
            </a:fld>
            <a:endParaRPr lang="es-MX"/>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20</a:t>
            </a:fld>
            <a:endParaRPr 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21</a:t>
            </a:fld>
            <a:endParaRPr 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22</a:t>
            </a:fld>
            <a:endParaRPr 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23</a:t>
            </a:fld>
            <a:endParaRPr lang="es-MX"/>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24</a:t>
            </a:fld>
            <a:endParaRPr lang="es-MX"/>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25</a:t>
            </a:fld>
            <a:endParaRPr lang="es-MX"/>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26</a:t>
            </a:fld>
            <a:endParaRPr lang="es-MX"/>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27</a:t>
            </a:fld>
            <a:endParaRPr lang="es-MX"/>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28</a:t>
            </a:fld>
            <a:endParaRPr lang="es-MX"/>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29</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3</a:t>
            </a:fld>
            <a:endParaRPr lang="es-MX"/>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30</a:t>
            </a:fld>
            <a:endParaRPr lang="es-MX"/>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31</a:t>
            </a:fld>
            <a:endParaRPr lang="es-MX"/>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32</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A126196-608F-45A5-96F9-F71126C65DB1}" type="slidenum">
              <a:rPr lang="es-MX" smtClean="0"/>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09800"/>
            <a:ext cx="7772400" cy="1143000"/>
          </a:xfrm>
        </p:spPr>
        <p:txBody>
          <a:bodyPr/>
          <a:lstStyle>
            <a:lvl1pPr>
              <a:defRPr sz="5400"/>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1371600" y="3505200"/>
            <a:ext cx="6400800" cy="1066800"/>
          </a:xfrm>
        </p:spPr>
        <p:txBody>
          <a:bodyPr/>
          <a:lstStyle>
            <a:lvl1pPr marL="0" indent="0" algn="ctr">
              <a:buFontTx/>
              <a:buNone/>
              <a:defRPr sz="3600" b="1"/>
            </a:lvl1pPr>
          </a:lstStyle>
          <a:p>
            <a:r>
              <a:rPr lang="es-ES" smtClean="0"/>
              <a:t>Haga clic para modificar el estilo de subtítulo del patrón</a:t>
            </a:r>
            <a:endParaRPr lang="en-US"/>
          </a:p>
        </p:txBody>
      </p:sp>
      <p:sp>
        <p:nvSpPr>
          <p:cNvPr id="3076" name="Rectangle 4"/>
          <p:cNvSpPr>
            <a:spLocks noGrp="1" noChangeArrowheads="1"/>
          </p:cNvSpPr>
          <p:nvPr>
            <p:ph type="dt" sz="half" idx="2"/>
          </p:nvPr>
        </p:nvSpPr>
        <p:spPr>
          <a:xfrm>
            <a:off x="685800" y="6096000"/>
            <a:ext cx="1905000" cy="3810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096000"/>
            <a:ext cx="2895600" cy="3810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096000"/>
            <a:ext cx="1905000" cy="381000"/>
          </a:xfrm>
        </p:spPr>
        <p:txBody>
          <a:bodyPr/>
          <a:lstStyle>
            <a:lvl1pPr>
              <a:defRPr/>
            </a:lvl1pPr>
          </a:lstStyle>
          <a:p>
            <a:fld id="{A60397DA-AA6A-4BA1-BF5F-0EEA707346FC}"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A111F207-B949-4DB3-B18E-C687ECA73738}"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43700" y="838200"/>
            <a:ext cx="2171700" cy="54102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28600" y="838200"/>
            <a:ext cx="63627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DFC43726-77EC-466E-A375-C0887A78CCCC}"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F935A1CA-D390-4526-B462-6CCEC0055BB3}"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4F88FAF2-8883-4184-825B-51DD9389DD23}"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28600" y="1676400"/>
            <a:ext cx="4267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76400"/>
            <a:ext cx="4267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6198ABA1-28B9-4A97-98AD-59990A2B686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BDD88088-8EAD-407C-B7C2-C427345958DA}"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E46A47CF-71C7-40CB-81D5-B37BB776D31B}"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1ED0E41A-8611-49A5-87A6-9D88FB009FB6}"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2A7B6F49-18C2-4E6D-9BA0-6851192A4D5D}"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3D133FBE-89CF-4BD7-B85F-E22EDD5CF902}"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838200"/>
            <a:ext cx="86868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Rectangle 3"/>
          <p:cNvSpPr>
            <a:spLocks noGrp="1" noChangeArrowheads="1"/>
          </p:cNvSpPr>
          <p:nvPr>
            <p:ph type="body" idx="1"/>
          </p:nvPr>
        </p:nvSpPr>
        <p:spPr bwMode="auto">
          <a:xfrm>
            <a:off x="228600" y="1676400"/>
            <a:ext cx="86868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8" name="Rectangle 4"/>
          <p:cNvSpPr>
            <a:spLocks noGrp="1" noChangeArrowheads="1"/>
          </p:cNvSpPr>
          <p:nvPr>
            <p:ph type="dt" sz="half" idx="2"/>
          </p:nvPr>
        </p:nvSpPr>
        <p:spPr bwMode="auto">
          <a:xfrm>
            <a:off x="304800" y="63246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029" name="Rectangle 5"/>
          <p:cNvSpPr>
            <a:spLocks noGrp="1" noChangeArrowheads="1"/>
          </p:cNvSpPr>
          <p:nvPr>
            <p:ph type="ftr" sz="quarter" idx="3"/>
          </p:nvPr>
        </p:nvSpPr>
        <p:spPr bwMode="auto">
          <a:xfrm>
            <a:off x="3200400" y="63246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30" name="Rectangle 6"/>
          <p:cNvSpPr>
            <a:spLocks noGrp="1" noChangeArrowheads="1"/>
          </p:cNvSpPr>
          <p:nvPr>
            <p:ph type="sldNum" sz="quarter" idx="4"/>
          </p:nvPr>
        </p:nvSpPr>
        <p:spPr bwMode="auto">
          <a:xfrm>
            <a:off x="7010400" y="63246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D0A9F4C5-98EB-44ED-9CB0-95030C7EA0FE}" type="slidenum">
              <a:rPr lang="en-US"/>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Black" pitchFamily="34" charset="0"/>
        </a:defRPr>
      </a:lvl2pPr>
      <a:lvl3pPr algn="ctr" rtl="0" eaLnBrk="1" fontAlgn="base" hangingPunct="1">
        <a:spcBef>
          <a:spcPct val="0"/>
        </a:spcBef>
        <a:spcAft>
          <a:spcPct val="0"/>
        </a:spcAft>
        <a:defRPr sz="4000">
          <a:solidFill>
            <a:schemeClr val="tx2"/>
          </a:solidFill>
          <a:latin typeface="Arial Black" pitchFamily="34" charset="0"/>
        </a:defRPr>
      </a:lvl3pPr>
      <a:lvl4pPr algn="ctr" rtl="0" eaLnBrk="1" fontAlgn="base" hangingPunct="1">
        <a:spcBef>
          <a:spcPct val="0"/>
        </a:spcBef>
        <a:spcAft>
          <a:spcPct val="0"/>
        </a:spcAft>
        <a:defRPr sz="4000">
          <a:solidFill>
            <a:schemeClr val="tx2"/>
          </a:solidFill>
          <a:latin typeface="Arial Black" pitchFamily="34" charset="0"/>
        </a:defRPr>
      </a:lvl4pPr>
      <a:lvl5pPr algn="ctr" rtl="0" eaLnBrk="1" fontAlgn="base" hangingPunct="1">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0.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4.jpe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25.png"/><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6.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7.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2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2571752"/>
            <a:ext cx="7772400" cy="1143000"/>
          </a:xfrm>
        </p:spPr>
        <p:txBody>
          <a:bodyPr/>
          <a:lstStyle/>
          <a:p>
            <a:r>
              <a:rPr lang="es-MX" sz="4000" dirty="0" smtClean="0"/>
              <a:t>Programas de Apoyo al Desarrollo Empresarial de la Secretaría de Hacienda y Crédito Público</a:t>
            </a:r>
            <a:endParaRPr lang="es-MX" sz="4000" dirty="0"/>
          </a:p>
        </p:txBody>
      </p:sp>
      <p:sp>
        <p:nvSpPr>
          <p:cNvPr id="3" name="2 Subtítulo"/>
          <p:cNvSpPr>
            <a:spLocks noGrp="1"/>
          </p:cNvSpPr>
          <p:nvPr>
            <p:ph type="subTitle" idx="1"/>
          </p:nvPr>
        </p:nvSpPr>
        <p:spPr>
          <a:xfrm>
            <a:off x="1357290" y="4433902"/>
            <a:ext cx="6400800" cy="781048"/>
          </a:xfrm>
        </p:spPr>
        <p:txBody>
          <a:bodyPr/>
          <a:lstStyle/>
          <a:p>
            <a:r>
              <a:rPr lang="es-MX" dirty="0" smtClean="0"/>
              <a:t>Comercio Exterior</a:t>
            </a:r>
            <a:endParaRPr lang="es-MX"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8600" y="1000108"/>
            <a:ext cx="8686800" cy="5715040"/>
          </a:xfrm>
        </p:spPr>
        <p:txBody>
          <a:bodyPr>
            <a:normAutofit fontScale="77500" lnSpcReduction="20000"/>
          </a:bodyPr>
          <a:lstStyle/>
          <a:p>
            <a:r>
              <a:rPr lang="es-MX" sz="1600" dirty="0" smtClean="0">
                <a:solidFill>
                  <a:schemeClr val="bg1"/>
                </a:solidFill>
                <a:latin typeface="+mn-lt"/>
                <a:ea typeface="+mn-ea"/>
                <a:cs typeface="+mn-cs"/>
              </a:rPr>
              <a:t>También podrán aplicar este estímulo fiscal, los contribuyentes que adquieran diesel para su consumo final que se utilice exclusivamente como combustible en maquinaria fija de combustión interna, maquinaria de flama abierta y locomotoras, independientemente del sector al que pertenezcan. En lugar del estímulo fiscal anterior, las personas que utilicen diesel en las actividades agropecuarias o silvícolas señaladas en el inciso c) podrán acreditar un monto equivalente a la cantidad que resulte de multiplicar el precio de adquisición del diesel en las estaciones de servicio y que conste en el comprobante correspondiente, incluido el IVA, por el factor 0.355 o, en su caso, solicitar la devolución del </a:t>
            </a:r>
            <a:r>
              <a:rPr lang="es-MX" sz="1600" dirty="0" err="1" smtClean="0">
                <a:solidFill>
                  <a:schemeClr val="bg1"/>
                </a:solidFill>
                <a:latin typeface="+mn-lt"/>
                <a:ea typeface="+mn-ea"/>
                <a:cs typeface="+mn-cs"/>
              </a:rPr>
              <a:t>IEPS</a:t>
            </a:r>
            <a:r>
              <a:rPr lang="es-MX" sz="1600" dirty="0" smtClean="0">
                <a:solidFill>
                  <a:schemeClr val="bg1"/>
                </a:solidFill>
                <a:latin typeface="+mn-lt"/>
                <a:ea typeface="+mn-ea"/>
                <a:cs typeface="+mn-cs"/>
              </a:rPr>
              <a:t> que tuvieran derecho a acreditar, siempre que se trate de:</a:t>
            </a:r>
            <a:endParaRPr lang="es-MX" sz="1400" dirty="0" smtClean="0">
              <a:solidFill>
                <a:schemeClr val="bg1"/>
              </a:solidFill>
              <a:latin typeface="+mn-lt"/>
              <a:ea typeface="+mn-ea"/>
              <a:cs typeface="+mn-cs"/>
            </a:endParaRPr>
          </a:p>
          <a:p>
            <a:pPr>
              <a:buNone/>
            </a:pPr>
            <a:endParaRPr lang="es-MX" sz="1400" dirty="0" smtClean="0">
              <a:solidFill>
                <a:schemeClr val="bg1"/>
              </a:solidFill>
              <a:latin typeface="+mn-lt"/>
              <a:ea typeface="+mn-ea"/>
              <a:cs typeface="+mn-cs"/>
            </a:endParaRPr>
          </a:p>
          <a:p>
            <a:pPr lvl="0"/>
            <a:r>
              <a:rPr lang="es-MX" sz="1600" dirty="0" smtClean="0">
                <a:solidFill>
                  <a:schemeClr val="bg1"/>
                </a:solidFill>
                <a:latin typeface="+mn-lt"/>
                <a:ea typeface="+mn-ea"/>
                <a:cs typeface="+mn-cs"/>
              </a:rPr>
              <a:t>personas físicas con ingresos en el ejercicio inmediato anterior menores a 20 </a:t>
            </a:r>
            <a:r>
              <a:rPr lang="es-MX" sz="1600" dirty="0" err="1" smtClean="0">
                <a:solidFill>
                  <a:schemeClr val="bg1"/>
                </a:solidFill>
                <a:latin typeface="+mn-lt"/>
                <a:ea typeface="+mn-ea"/>
                <a:cs typeface="+mn-cs"/>
              </a:rPr>
              <a:t>s.m.</a:t>
            </a:r>
            <a:r>
              <a:rPr lang="es-MX" sz="1600" dirty="0" smtClean="0">
                <a:solidFill>
                  <a:schemeClr val="bg1"/>
                </a:solidFill>
                <a:latin typeface="+mn-lt"/>
                <a:ea typeface="+mn-ea"/>
                <a:cs typeface="+mn-cs"/>
              </a:rPr>
              <a:t> elevados al año. En ningún caso la devolución excederá de $747.69 mensuales por cada persona física, salvo que se trate de personas físicas que registren sus operaciones en el cuaderno de entradas y salidas previsto para el Régimen Simplificado en la Ley del Impuesto Sobre la Renta, en cuyo caso podrán solicitar la devolución de hasta $1,495.39 mensuales.</a:t>
            </a:r>
            <a:endParaRPr lang="es-MX" sz="1400" dirty="0" smtClean="0">
              <a:solidFill>
                <a:schemeClr val="bg1"/>
              </a:solidFill>
              <a:latin typeface="+mn-lt"/>
              <a:ea typeface="+mn-ea"/>
              <a:cs typeface="+mn-cs"/>
            </a:endParaRPr>
          </a:p>
          <a:p>
            <a:pPr lvl="0"/>
            <a:r>
              <a:rPr lang="es-MX" sz="1600" dirty="0" err="1" smtClean="0">
                <a:solidFill>
                  <a:schemeClr val="bg1"/>
                </a:solidFill>
                <a:latin typeface="+mn-lt"/>
                <a:ea typeface="+mn-ea"/>
                <a:cs typeface="+mn-cs"/>
              </a:rPr>
              <a:t>ii</a:t>
            </a:r>
            <a:r>
              <a:rPr lang="es-MX" sz="1600" dirty="0" smtClean="0">
                <a:solidFill>
                  <a:schemeClr val="bg1"/>
                </a:solidFill>
                <a:latin typeface="+mn-lt"/>
                <a:ea typeface="+mn-ea"/>
                <a:cs typeface="+mn-cs"/>
              </a:rPr>
              <a:t>) Personas morales con ingresos en el ejercicio inmediato anterior menores a 20 </a:t>
            </a:r>
            <a:r>
              <a:rPr lang="es-MX" sz="1600" dirty="0" err="1" smtClean="0">
                <a:solidFill>
                  <a:schemeClr val="bg1"/>
                </a:solidFill>
                <a:latin typeface="+mn-lt"/>
                <a:ea typeface="+mn-ea"/>
                <a:cs typeface="+mn-cs"/>
              </a:rPr>
              <a:t>s.m.</a:t>
            </a:r>
            <a:r>
              <a:rPr lang="es-MX" sz="1600" dirty="0" smtClean="0">
                <a:solidFill>
                  <a:schemeClr val="bg1"/>
                </a:solidFill>
                <a:latin typeface="+mn-lt"/>
                <a:ea typeface="+mn-ea"/>
                <a:cs typeface="+mn-cs"/>
              </a:rPr>
              <a:t> elevados al año por cada uno de los socios, sin exceder de 200 veces dicho salario mínimo. El monto de la devolución no podrá ser superior a $747.69 mensuales por cada uno de los socios o asociados sin que exceda en su totalidad de $7,884.96 mensuales, salvo que se trate de personas morales que registren sus operaciones en el cuaderno de entradas y salidas previsto para el Régimen Simplificado en la Ley del Impuesto Sobre la Renta, en cuyo caso podrán solicitar la devolución de hasta $1,495.39 mensuales por cada uno de los socios o asociados, sin que en este último caso exceda en su totalidad de $14,947.81 mensuales.</a:t>
            </a:r>
            <a:endParaRPr lang="es-MX" sz="1400" dirty="0">
              <a:solidFill>
                <a:schemeClr val="bg1"/>
              </a:solidFill>
            </a:endParaRPr>
          </a:p>
          <a:p>
            <a:pPr lvl="0">
              <a:buNone/>
            </a:pPr>
            <a:r>
              <a:rPr lang="es-MX" sz="1600" dirty="0" smtClean="0">
                <a:solidFill>
                  <a:schemeClr val="bg1"/>
                </a:solidFill>
                <a:latin typeface="+mn-lt"/>
                <a:ea typeface="+mn-ea"/>
                <a:cs typeface="+mn-cs"/>
              </a:rPr>
              <a:t> </a:t>
            </a:r>
            <a:endParaRPr lang="es-MX" sz="1400" dirty="0" smtClean="0">
              <a:solidFill>
                <a:schemeClr val="bg1"/>
              </a:solidFill>
              <a:latin typeface="+mn-lt"/>
              <a:ea typeface="+mn-ea"/>
              <a:cs typeface="+mn-cs"/>
            </a:endParaRPr>
          </a:p>
          <a:p>
            <a:r>
              <a:rPr lang="es-MX" sz="1600" dirty="0" smtClean="0">
                <a:solidFill>
                  <a:schemeClr val="bg1"/>
                </a:solidFill>
                <a:latin typeface="+mn-lt"/>
                <a:ea typeface="+mn-ea"/>
                <a:cs typeface="+mn-cs"/>
              </a:rPr>
              <a:t>La solicitud de devolución será presentada trimestralmente en los meses de abril, julio, octubre del mismo año y enero del ejercicio siguiente.</a:t>
            </a:r>
            <a:endParaRPr lang="es-MX" sz="1400" dirty="0" smtClean="0">
              <a:solidFill>
                <a:schemeClr val="bg1"/>
              </a:solidFill>
              <a:latin typeface="+mn-lt"/>
              <a:ea typeface="+mn-ea"/>
              <a:cs typeface="+mn-cs"/>
            </a:endParaRPr>
          </a:p>
          <a:p>
            <a:endParaRPr lang="es-MX" sz="1400" dirty="0" smtClean="0">
              <a:solidFill>
                <a:schemeClr val="bg1"/>
              </a:solidFill>
              <a:latin typeface="+mn-lt"/>
              <a:ea typeface="+mn-ea"/>
              <a:cs typeface="+mn-cs"/>
            </a:endParaRPr>
          </a:p>
          <a:p>
            <a:pPr>
              <a:buNone/>
            </a:pPr>
            <a:r>
              <a:rPr lang="es-MX" sz="1600" i="1" u="sng" dirty="0" smtClean="0">
                <a:solidFill>
                  <a:schemeClr val="bg1"/>
                </a:solidFill>
                <a:latin typeface="+mn-lt"/>
                <a:ea typeface="+mn-ea"/>
                <a:cs typeface="+mn-cs"/>
              </a:rPr>
              <a:t>Beneficiarios:</a:t>
            </a:r>
            <a:r>
              <a:rPr lang="es-MX" sz="1600" dirty="0" smtClean="0">
                <a:solidFill>
                  <a:schemeClr val="bg1"/>
                </a:solidFill>
                <a:latin typeface="+mn-lt"/>
                <a:ea typeface="+mn-ea"/>
                <a:cs typeface="+mn-cs"/>
              </a:rPr>
              <a:t> Personas físicas y morales de los sectores agrícola, ganadero, pesquero, minero, agropecuario o silvícola según corresponda, así como los contribuyentes que utilicen diesel exclusivamente como combustible en maquinaria fija de combustión interna, maquinaria de flama abierta y locomotoras, independientemente del sector al que pertenezcan.</a:t>
            </a:r>
            <a:endParaRPr lang="es-MX" sz="1400" dirty="0" smtClean="0">
              <a:solidFill>
                <a:schemeClr val="bg1"/>
              </a:solidFill>
              <a:latin typeface="+mn-lt"/>
              <a:ea typeface="+mn-ea"/>
              <a:cs typeface="+mn-cs"/>
            </a:endParaRPr>
          </a:p>
          <a:p>
            <a:endParaRPr lang="es-MX" sz="1400" dirty="0" smtClean="0">
              <a:solidFill>
                <a:schemeClr val="bg1"/>
              </a:solidFill>
              <a:latin typeface="+mn-lt"/>
              <a:ea typeface="+mn-ea"/>
              <a:cs typeface="+mn-cs"/>
            </a:endParaRPr>
          </a:p>
          <a:p>
            <a:pPr>
              <a:buNone/>
            </a:pPr>
            <a:r>
              <a:rPr lang="es-MX" sz="1600" i="1" u="sng" dirty="0" smtClean="0">
                <a:solidFill>
                  <a:schemeClr val="bg1"/>
                </a:solidFill>
                <a:latin typeface="+mn-lt"/>
                <a:ea typeface="+mn-ea"/>
                <a:cs typeface="+mn-cs"/>
              </a:rPr>
              <a:t>Costos al beneficiario:</a:t>
            </a:r>
            <a:r>
              <a:rPr lang="es-MX" sz="1600" dirty="0" smtClean="0">
                <a:solidFill>
                  <a:schemeClr val="bg1"/>
                </a:solidFill>
                <a:latin typeface="+mn-lt"/>
                <a:ea typeface="+mn-ea"/>
                <a:cs typeface="+mn-cs"/>
              </a:rPr>
              <a:t> Los servicios de orientación y asesoría proporcionados son gratuitos.</a:t>
            </a:r>
            <a:endParaRPr lang="es-MX" sz="1500" dirty="0" smtClean="0">
              <a:solidFill>
                <a:schemeClr val="bg1"/>
              </a:solidFill>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al transporte público de personas o carga</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850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Producción /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16, fracción IX de la Ley de Ingresos de la Federación, de vigencia anual, se otorga un estímulo fiscal a los contribuyentes que adquieran diesel para su consumo final y que sea para uso automotriz en vehículos que se destinen exclusivamente al transporte público y privado de personas o carga, o al transporte doméstico público o privado, a través de carreteras o caminos del país, consistente en permitir el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del </a:t>
            </a:r>
            <a:r>
              <a:rPr lang="es-MX" sz="1600" dirty="0" err="1">
                <a:solidFill>
                  <a:schemeClr val="bg1"/>
                </a:solidFill>
                <a:latin typeface="+mn-lt"/>
                <a:ea typeface="+mn-ea"/>
                <a:cs typeface="+mn-cs"/>
              </a:rPr>
              <a:t>IEPS</a:t>
            </a:r>
            <a:r>
              <a:rPr lang="es-MX" sz="1600" dirty="0">
                <a:solidFill>
                  <a:schemeClr val="bg1"/>
                </a:solidFill>
                <a:latin typeface="+mn-lt"/>
                <a:ea typeface="+mn-ea"/>
                <a:cs typeface="+mn-cs"/>
              </a:rPr>
              <a:t> (que Petróleos Mexicanos (PEMEX) y sus organismos subsidiarios hayan causado por la enajenación de este combustible), contra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que cause o retenga el contribuyente, o 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que se deba enterar.</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 morales dedicadas exclusivamente al transporte público de personas o carga a través de carreteras o caminos.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Para ser beneficiario de dicho estímulo fiscal, conforme a la Regla 11.8 de la Resolución Miscelánea Fiscal para 2005 el pago por la adquisición del diesel se deberá efectuar con tarjeta de crédito o débito, expedida a favor del contribuyente que pretenda hacer el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con cheque nominativo para abono en cuenta del enajenante expedido por el adquirente o bien, mediante transferencia electrónica de fondos en instituciones de crédito o casas de bolsa.</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r>
              <a:rPr lang="es-MX" sz="1600" dirty="0" smtClean="0">
                <a:solidFill>
                  <a:schemeClr val="bg1"/>
                </a:solidFill>
                <a:latin typeface="+mn-lt"/>
                <a:ea typeface="+mn-ea"/>
                <a:cs typeface="+mn-cs"/>
              </a:rPr>
              <a:t>.</a:t>
            </a: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al transporte terrestre de carga o pasaje</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4857784"/>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16, fracción X de la Ley de Ingresos de </a:t>
            </a:r>
            <a:r>
              <a:rPr lang="es-MX" sz="1600" dirty="0" smtClean="0">
                <a:solidFill>
                  <a:schemeClr val="bg1"/>
                </a:solidFill>
                <a:latin typeface="+mn-lt"/>
                <a:ea typeface="+mn-ea"/>
                <a:cs typeface="+mn-cs"/>
              </a:rPr>
              <a:t>la Federación</a:t>
            </a:r>
            <a:r>
              <a:rPr lang="es-MX" sz="1600" dirty="0">
                <a:solidFill>
                  <a:schemeClr val="bg1"/>
                </a:solidFill>
                <a:latin typeface="+mn-lt"/>
                <a:ea typeface="+mn-ea"/>
                <a:cs typeface="+mn-cs"/>
              </a:rPr>
              <a:t>, de vigencia anual, se otorga un estímulo fiscal a los contribuyentes que se dediquen exclusivamente al transporte terrestre de carga o pasaje, así como al transporte privado de carga, de pasajeros, o al transporte doméstico público o privado, que utilizan la Red Nacional de Autopistas de Cuota, consistente en permitir un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contra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o 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de los gastos realizados en el pago de los servicios por el uso de la infraestructura carretera de cuota hasta en un 50% del gasto total erogado por este concepto. En la Regla 11.9 de la Resolución Miscelánea Fiscal para 2005 se listan las carreteras, así como el porcentaje máximo de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sobre gasto erogado por tramo carretero.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 morales dedicadas exclusivamente al transporte terrestre de </a:t>
            </a:r>
            <a:r>
              <a:rPr lang="es-MX" sz="1600" dirty="0" smtClean="0">
                <a:solidFill>
                  <a:schemeClr val="bg1"/>
                </a:solidFill>
                <a:latin typeface="+mn-lt"/>
                <a:ea typeface="+mn-ea"/>
                <a:cs typeface="+mn-cs"/>
              </a:rPr>
              <a:t>carga o </a:t>
            </a:r>
            <a:r>
              <a:rPr lang="es-MX" sz="1600" dirty="0">
                <a:solidFill>
                  <a:schemeClr val="bg1"/>
                </a:solidFill>
                <a:latin typeface="+mn-lt"/>
                <a:ea typeface="+mn-ea"/>
                <a:cs typeface="+mn-cs"/>
              </a:rPr>
              <a:t>pasaje.</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376198"/>
            <a:ext cx="7415234" cy="623910"/>
          </a:xfrm>
        </p:spPr>
        <p:txBody>
          <a:bodyPr/>
          <a:lstStyle/>
          <a:p>
            <a:pPr algn="l"/>
            <a:r>
              <a:rPr lang="es-MX" sz="2000" b="1" cap="small" dirty="0">
                <a:solidFill>
                  <a:schemeClr val="tx2"/>
                </a:solidFill>
                <a:latin typeface="+mj-lt"/>
                <a:ea typeface="+mj-ea"/>
                <a:cs typeface="+mj-cs"/>
              </a:rPr>
              <a:t>Apoyos fiscales a la inversión en todo el país, excepto las áreas metropolitanas del </a:t>
            </a:r>
            <a:r>
              <a:rPr lang="es-MX" sz="2000" b="1" cap="small" dirty="0" err="1">
                <a:solidFill>
                  <a:schemeClr val="tx2"/>
                </a:solidFill>
                <a:latin typeface="+mj-lt"/>
                <a:ea typeface="+mj-ea"/>
                <a:cs typeface="+mj-cs"/>
              </a:rPr>
              <a:t>d.f.</a:t>
            </a:r>
            <a:r>
              <a:rPr lang="es-MX" sz="2000" b="1" cap="small" dirty="0">
                <a:solidFill>
                  <a:schemeClr val="tx2"/>
                </a:solidFill>
                <a:latin typeface="+mj-lt"/>
                <a:ea typeface="+mj-ea"/>
                <a:cs typeface="+mj-cs"/>
              </a:rPr>
              <a:t>, monterrey y </a:t>
            </a:r>
            <a:r>
              <a:rPr lang="es-MX" sz="2000" b="1" cap="small" dirty="0" err="1">
                <a:solidFill>
                  <a:schemeClr val="tx2"/>
                </a:solidFill>
                <a:latin typeface="+mj-lt"/>
                <a:ea typeface="+mj-ea"/>
                <a:cs typeface="+mj-cs"/>
              </a:rPr>
              <a:t>guadalajara</a:t>
            </a:r>
            <a:r>
              <a:rPr lang="es-MX" sz="2000" b="1" cap="small" dirty="0">
                <a:solidFill>
                  <a:schemeClr val="tx2"/>
                </a:solidFill>
                <a:latin typeface="+mj-lt"/>
                <a:ea typeface="+mj-ea"/>
                <a:cs typeface="+mj-cs"/>
              </a:rPr>
              <a:t>.</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4857784"/>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Finanzas/Producción</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220 de la Ley del Impuesto Sobre </a:t>
            </a:r>
            <a:r>
              <a:rPr lang="es-MX" sz="1600" dirty="0" smtClean="0">
                <a:solidFill>
                  <a:schemeClr val="bg1"/>
                </a:solidFill>
                <a:latin typeface="+mn-lt"/>
                <a:ea typeface="+mn-ea"/>
                <a:cs typeface="+mn-cs"/>
              </a:rPr>
              <a:t>la Renta</a:t>
            </a:r>
            <a:r>
              <a:rPr lang="es-MX" sz="1600" dirty="0">
                <a:solidFill>
                  <a:schemeClr val="bg1"/>
                </a:solidFill>
                <a:latin typeface="+mn-lt"/>
                <a:ea typeface="+mn-ea"/>
                <a:cs typeface="+mn-cs"/>
              </a:rPr>
              <a:t>, se establece la opción de aplicar en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la deducción inmediata de las inversiones realizadas fuera de las zonas metropolitanas de Guadalajara, el Distrito Federal y Monterrey, definidas en la Ley del Impuesto sobre la Renta. Este mecanismo es accesible en dichas áreas cuando se trate de empresas que no requieran de uso intensivo de agua en sus procesos productivos, utilicen tecnologías limpias en sus emisiones de contaminantes, y obtengan además, de la Unidad Competente de la Secretaría de Medio Ambiente y Recursos Naturales, constancia que reúne dicho requisito. Los porcientos de deducción inmediata durante 2006, serán los establecidos en el Decreto publicado en el </a:t>
            </a:r>
            <a:r>
              <a:rPr lang="es-MX" sz="1600" dirty="0" err="1">
                <a:solidFill>
                  <a:schemeClr val="bg1"/>
                </a:solidFill>
                <a:latin typeface="+mn-lt"/>
                <a:ea typeface="+mn-ea"/>
                <a:cs typeface="+mn-cs"/>
              </a:rPr>
              <a:t>DOF</a:t>
            </a:r>
            <a:r>
              <a:rPr lang="es-MX" sz="1600" dirty="0">
                <a:solidFill>
                  <a:schemeClr val="bg1"/>
                </a:solidFill>
                <a:latin typeface="+mn-lt"/>
                <a:ea typeface="+mn-ea"/>
                <a:cs typeface="+mn-cs"/>
              </a:rPr>
              <a:t> el 20 de junio de 2003.</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Los contribuyentes personas morales y las personas físicas con </a:t>
            </a:r>
            <a:r>
              <a:rPr lang="es-MX" sz="1600" dirty="0" smtClean="0">
                <a:solidFill>
                  <a:schemeClr val="bg1"/>
                </a:solidFill>
                <a:latin typeface="+mn-lt"/>
                <a:ea typeface="+mn-ea"/>
                <a:cs typeface="+mn-cs"/>
              </a:rPr>
              <a:t>actividades empresariales </a:t>
            </a:r>
            <a:r>
              <a:rPr lang="es-MX" sz="1600" dirty="0">
                <a:solidFill>
                  <a:schemeClr val="bg1"/>
                </a:solidFill>
                <a:latin typeface="+mn-lt"/>
                <a:ea typeface="+mn-ea"/>
                <a:cs typeface="+mn-cs"/>
              </a:rPr>
              <a:t>y profesionales que realicen inversiones en bienes nuevos de activo fijo.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por los proyectos en investigación y desarrollo de tecnología</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77500" lnSpcReduction="2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219 de la Ley del Impuesto Sobre la Renta, se otorga un estímulo fiscal a los contribuyentes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consistente en aplicar un crédito fiscal de 30 por ciento de los gastos e inversiones realizados en el ejercicio en Investigación y Desarrollo de Tecnología, acreditable contra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causado en el ejercicio en que se determine dicho crédito, sólo a proyectos que califiquen, teniendo hasta 10 ejercicios para agotarlo. De conformidad con la fracción IV del artículo 16 de la Ley de Ingresos de la Federación para la aplicación del estímulo a que hace referencia el artículo 219 de la Ley del Impuesto Sobre Renta, el monto total del estímulo a distribuir entre los aspirantes del beneficio, no excederá de $4,000 millones de pesos en el ejercicio fiscal de 2006; los cuales serán distribuidos de la siguiente forma: i)750 millones de pesos a proyectos de investigación y desarrollo de tecnología en fuentes alternativas de energía, así como a proyectos de investigación y desarrollo de la micro y pequeña empresa; </a:t>
            </a:r>
            <a:r>
              <a:rPr lang="es-MX" sz="1600" dirty="0" err="1">
                <a:solidFill>
                  <a:schemeClr val="bg1"/>
                </a:solidFill>
                <a:latin typeface="+mn-lt"/>
                <a:ea typeface="+mn-ea"/>
                <a:cs typeface="+mn-cs"/>
              </a:rPr>
              <a:t>ii</a:t>
            </a:r>
            <a:r>
              <a:rPr lang="es-MX" sz="1600" dirty="0">
                <a:solidFill>
                  <a:schemeClr val="bg1"/>
                </a:solidFill>
                <a:latin typeface="+mn-lt"/>
                <a:ea typeface="+mn-ea"/>
                <a:cs typeface="+mn-cs"/>
              </a:rPr>
              <a:t>) 750 millones a proyectos de creación de infraestructura especializada para centros de investigación y </a:t>
            </a:r>
            <a:r>
              <a:rPr lang="es-MX" sz="1600" dirty="0" err="1">
                <a:solidFill>
                  <a:schemeClr val="bg1"/>
                </a:solidFill>
                <a:latin typeface="+mn-lt"/>
                <a:ea typeface="+mn-ea"/>
                <a:cs typeface="+mn-cs"/>
              </a:rPr>
              <a:t>iii</a:t>
            </a:r>
            <a:r>
              <a:rPr lang="es-MX" sz="1600" dirty="0">
                <a:solidFill>
                  <a:schemeClr val="bg1"/>
                </a:solidFill>
                <a:latin typeface="+mn-lt"/>
                <a:ea typeface="+mn-ea"/>
                <a:cs typeface="+mn-cs"/>
              </a:rPr>
              <a:t>) 2,500 millones de pesos entre el resto de los solicitantes.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Las personas físicas y morales, podrán acceder al apoyo siempre que consideren como investigación y desarrollo de tecnología, los gastos e inversiones en territorio nacional, destinados directa y exclusivamente a la ejecución de proyectos propios del contribuyente que se encuentren dirigidos al desarrollo de productos, materiales o procesos de producción, que representen un avance científico, o tecnológico, de conformidad con las reglas generales que publique el Comité Interinstitucional a que se refiere la Ley de Ingresos de la Federación.</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para la marina mercante</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Finanzas/Producción</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16, fracción XII de la Ley de Ingresos de la Federación, con vigencia anual, se otorga un estímulo fiscal a los contribuyentes que adquieran diesel marino especial, utilizado como combustible en embarcaciones destinadas en actividades propias de la marina mercante, consistente en permitir el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del </a:t>
            </a:r>
            <a:r>
              <a:rPr lang="es-MX" sz="1600" dirty="0" err="1">
                <a:solidFill>
                  <a:schemeClr val="bg1"/>
                </a:solidFill>
                <a:latin typeface="+mn-lt"/>
                <a:ea typeface="+mn-ea"/>
                <a:cs typeface="+mn-cs"/>
              </a:rPr>
              <a:t>IEPS</a:t>
            </a:r>
            <a:r>
              <a:rPr lang="es-MX" sz="1600" dirty="0">
                <a:solidFill>
                  <a:schemeClr val="bg1"/>
                </a:solidFill>
                <a:latin typeface="+mn-lt"/>
                <a:ea typeface="+mn-ea"/>
                <a:cs typeface="+mn-cs"/>
              </a:rPr>
              <a:t> (que Petróleos Mexicanos (PEMEX) y sus organismos subsidiarios hayan causado por la enajenación de este combustible) contra el IVA,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o 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 morales.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para el Transporte Aéreo y Marítimo</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dirty="0">
                <a:solidFill>
                  <a:schemeClr val="bg1"/>
                </a:solidFill>
                <a:latin typeface="+mn-lt"/>
                <a:ea typeface="+mn-ea"/>
                <a:cs typeface="+mn-cs"/>
              </a:rPr>
              <a:t>Los contribuyentes residentes en México que se dediquen al transporte aéreo o marítimo de personas o bienes por los aviones o embarcaciones que tengan concesión o permiso del Gobierno federal para ser explotados comercialmente reciben los siguientes apoyos fiscales en el impuesto al activo:</a:t>
            </a:r>
          </a:p>
          <a:p>
            <a:pPr lvl="0"/>
            <a:r>
              <a:rPr lang="es-MX" sz="1600" dirty="0">
                <a:solidFill>
                  <a:schemeClr val="bg1"/>
                </a:solidFill>
                <a:latin typeface="+mn-lt"/>
                <a:ea typeface="+mn-ea"/>
                <a:cs typeface="+mn-cs"/>
              </a:rPr>
              <a:t>Tratándose de aviones o embarcaciones arrendados, acreditarán contra el impuesto al activo, el impuesto sobre la renta que se hubiera retenido de aplicarse la tasa del 21% en lugar de la tasa del 5%, que establece el artículo 149 de la Ley del Impuesto Sobre la Renta a los pagos por el uso o goce de dichos bienes.</a:t>
            </a:r>
          </a:p>
          <a:p>
            <a:pPr lvl="0"/>
            <a:r>
              <a:rPr lang="es-MX" sz="1600" dirty="0">
                <a:solidFill>
                  <a:schemeClr val="bg1"/>
                </a:solidFill>
                <a:latin typeface="+mn-lt"/>
                <a:ea typeface="+mn-ea"/>
                <a:cs typeface="+mn-cs"/>
              </a:rPr>
              <a:t>En el caso de aviones o embarcaciones propiedad del contribuyente, el valor de los activos que se determine conforme a la fracción II artículo 2 de la Ley del Impuesto al</a:t>
            </a:r>
          </a:p>
          <a:p>
            <a:pPr lvl="0"/>
            <a:r>
              <a:rPr lang="es-MX" sz="1600" dirty="0">
                <a:solidFill>
                  <a:schemeClr val="bg1"/>
                </a:solidFill>
                <a:latin typeface="+mn-lt"/>
                <a:ea typeface="+mn-ea"/>
                <a:cs typeface="+mn-cs"/>
              </a:rPr>
              <a:t>Activo, se multiplicará por el factor de 0.1 tratándose de aviones y por el factor de 0.2 tratándose de embarcaciones y el monto que resulte será el que se utilizará para determinar el valor del activo.</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376198"/>
            <a:ext cx="7415234" cy="623910"/>
          </a:xfrm>
        </p:spPr>
        <p:txBody>
          <a:bodyPr/>
          <a:lstStyle/>
          <a:p>
            <a:pPr algn="l"/>
            <a:r>
              <a:rPr lang="es-MX" sz="2000" b="1" cap="small" dirty="0">
                <a:solidFill>
                  <a:schemeClr val="tx2"/>
                </a:solidFill>
                <a:latin typeface="+mj-lt"/>
                <a:ea typeface="+mj-ea"/>
                <a:cs typeface="+mj-cs"/>
              </a:rPr>
              <a:t>Apoyos fiscales para adaptaciones que faciliten a las personas con capacidades diferentes el uso de las instalaciones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40 Fracción XIII de la Ley del Impuesto Sobre la Renta, se permite depreciar al 100% en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las adaptaciones que se realicen a instalaciones que impliquen adiciones o mejoras al activo fijo, con la finalidad de facilitar a las personas con capacidades diferentes, el acceso y uso de las instalaciones del contribuyente.</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pic>
        <p:nvPicPr>
          <p:cNvPr id="58370"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5720" y="285728"/>
            <a:ext cx="1143008" cy="1143008"/>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519074"/>
            <a:ext cx="7415234" cy="623910"/>
          </a:xfrm>
        </p:spPr>
        <p:txBody>
          <a:bodyPr/>
          <a:lstStyle/>
          <a:p>
            <a:pPr algn="l"/>
            <a:r>
              <a:rPr lang="es-MX" sz="2000" b="1" cap="small" dirty="0">
                <a:solidFill>
                  <a:schemeClr val="tx2"/>
                </a:solidFill>
                <a:latin typeface="+mj-lt"/>
                <a:ea typeface="+mj-ea"/>
                <a:cs typeface="+mj-cs"/>
              </a:rPr>
              <a:t>Apoyos fiscales a patrones que contraten a personas que padezcan discapacidad motriz, mental auditiva o de lenguaje o invidentes</a:t>
            </a:r>
            <a:r>
              <a:rPr lang="es-MX" sz="2000" dirty="0">
                <a:solidFill>
                  <a:schemeClr val="tx2"/>
                </a:solidFill>
                <a:latin typeface="+mj-lt"/>
                <a:ea typeface="+mj-ea"/>
                <a:cs typeface="+mj-cs"/>
              </a:rPr>
              <a:t/>
            </a:r>
            <a:br>
              <a:rPr lang="es-MX" sz="2000" dirty="0">
                <a:solidFill>
                  <a:schemeClr val="tx2"/>
                </a:solidFill>
                <a:latin typeface="+mj-lt"/>
                <a:ea typeface="+mj-ea"/>
                <a:cs typeface="+mj-cs"/>
              </a:rPr>
            </a:br>
            <a:r>
              <a:rPr lang="es-MX" sz="2000" dirty="0">
                <a:solidFill>
                  <a:schemeClr val="tx2"/>
                </a:solidFill>
                <a:latin typeface="+mj-lt"/>
                <a:ea typeface="+mj-ea"/>
                <a:cs typeface="+mj-cs"/>
              </a:rPr>
              <a:t> </a:t>
            </a:r>
          </a:p>
        </p:txBody>
      </p:sp>
      <p:sp>
        <p:nvSpPr>
          <p:cNvPr id="3" name="2 Marcador de contenido"/>
          <p:cNvSpPr>
            <a:spLocks noGrp="1"/>
          </p:cNvSpPr>
          <p:nvPr>
            <p:ph idx="1"/>
          </p:nvPr>
        </p:nvSpPr>
        <p:spPr>
          <a:xfrm>
            <a:off x="228600" y="1500174"/>
            <a:ext cx="8686800" cy="5214974"/>
          </a:xfrm>
        </p:spPr>
        <p:txBody>
          <a:bodyPr>
            <a:normAutofit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222 de la Ley del Impuesto Sobre la Renta, se permite a patrones que contraten a personas que padezcan discapacidad motriz, mental auditiva o de lenguaje o invidentes, deducir de sus ingresos un monto equivalente al 100%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de estos trabajadores retenido y enterado.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Criterios de elegibilidad: Para la aplicación de este estímulo, los contribuyentes deberán de cumplir con: i) el aseguramiento del empleado (artículo 12 de la Ley del Seguro Social) y </a:t>
            </a:r>
            <a:r>
              <a:rPr lang="es-MX" sz="1600" dirty="0" err="1">
                <a:solidFill>
                  <a:schemeClr val="bg1"/>
                </a:solidFill>
                <a:latin typeface="+mn-lt"/>
                <a:ea typeface="+mn-ea"/>
                <a:cs typeface="+mn-cs"/>
              </a:rPr>
              <a:t>ii</a:t>
            </a:r>
            <a:r>
              <a:rPr lang="es-MX" sz="1600" dirty="0">
                <a:solidFill>
                  <a:schemeClr val="bg1"/>
                </a:solidFill>
                <a:latin typeface="+mn-lt"/>
                <a:ea typeface="+mn-ea"/>
                <a:cs typeface="+mn-cs"/>
              </a:rPr>
              <a:t>) obtención del certificado de discapacidad del trabajador expedido por el IMSS. Cabe mencionar que, las personas contratadas por el patrón deberán tener una discapacidad en un 80% o más de la capacidad normal o ser invidentes.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pic>
        <p:nvPicPr>
          <p:cNvPr id="56321"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5720" y="214290"/>
            <a:ext cx="1143008" cy="1143008"/>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err="1">
                <a:solidFill>
                  <a:schemeClr val="tx2"/>
                </a:solidFill>
                <a:latin typeface="+mj-lt"/>
                <a:ea typeface="+mj-ea"/>
                <a:cs typeface="+mj-cs"/>
              </a:rPr>
              <a:t>Acreditamiento</a:t>
            </a:r>
            <a:r>
              <a:rPr lang="es-MX" sz="2000" b="1" cap="small" dirty="0">
                <a:solidFill>
                  <a:schemeClr val="tx2"/>
                </a:solidFill>
                <a:latin typeface="+mj-lt"/>
                <a:ea typeface="+mj-ea"/>
                <a:cs typeface="+mj-cs"/>
              </a:rPr>
              <a:t> del 10% del </a:t>
            </a:r>
            <a:r>
              <a:rPr lang="es-MX" sz="2000" b="1" cap="small" dirty="0" err="1">
                <a:solidFill>
                  <a:schemeClr val="tx2"/>
                </a:solidFill>
                <a:latin typeface="+mj-lt"/>
                <a:ea typeface="+mj-ea"/>
                <a:cs typeface="+mj-cs"/>
              </a:rPr>
              <a:t>isr</a:t>
            </a:r>
            <a:r>
              <a:rPr lang="es-MX" sz="2000" b="1" cap="small" dirty="0">
                <a:solidFill>
                  <a:schemeClr val="tx2"/>
                </a:solidFill>
                <a:latin typeface="+mj-lt"/>
                <a:ea typeface="+mj-ea"/>
                <a:cs typeface="+mj-cs"/>
              </a:rPr>
              <a:t> por las inversiones en la producción cinematográfica nacional.</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226 de la Ley del Impuesto Sobre la Renta, se otorga un estímulo fiscal a las personas físicas o morales, con independencia de la actividad que desempeñen, por los proyectos de inversión productiva que realicen en el ejercicio fiscal correspondiente, consistente en acreditar el 10%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que se cause en el ejercicio por las inversiones en la producción cinematográfica nacional. El monto total del estímulo a distribuir entre los aspirantes del mismo no excederá de la cantidad de 500 millones de pesos anuales.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 </a:t>
            </a:r>
            <a:r>
              <a:rPr lang="es-MX" sz="1600" dirty="0">
                <a:solidFill>
                  <a:schemeClr val="bg1"/>
                </a:solidFill>
                <a:latin typeface="+mn-lt"/>
                <a:ea typeface="+mn-ea"/>
                <a:cs typeface="+mn-cs"/>
              </a:rPr>
              <a:t>Personas físicas y/o morales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Las personas físicas y morales interesadas, accederán al apoyo por los proyectos de inversión productiva para la producción de películas cinematográficas nacionales autorizados por los Comités Técnicos del Fondo de Inversión y Estímulos al Cine y del Fondo para la Producción Cinematográfica de Calidad, en términos de sus respectivas competencias y en base a sus reglas de operación e indicadores de gestión y evaluación.</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pic>
        <p:nvPicPr>
          <p:cNvPr id="54273"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5720" y="285728"/>
            <a:ext cx="1143008" cy="1143008"/>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cap="small" dirty="0" smtClean="0"/>
              <a:t>Servicio de asistencia al contribuyente (</a:t>
            </a:r>
            <a:r>
              <a:rPr lang="es-MX" sz="2000" cap="small" dirty="0" err="1" smtClean="0"/>
              <a:t>sac</a:t>
            </a:r>
            <a:r>
              <a:rPr lang="es-MX" sz="2000" cap="small" dirty="0" smtClean="0"/>
              <a:t>)</a:t>
            </a:r>
            <a:endParaRPr lang="es-MX" sz="2000" cap="small" dirty="0"/>
          </a:p>
        </p:txBody>
      </p:sp>
      <p:sp>
        <p:nvSpPr>
          <p:cNvPr id="3" name="2 Marcador de contenido"/>
          <p:cNvSpPr>
            <a:spLocks noGrp="1"/>
          </p:cNvSpPr>
          <p:nvPr>
            <p:ph idx="1"/>
          </p:nvPr>
        </p:nvSpPr>
        <p:spPr>
          <a:xfrm>
            <a:off x="228600" y="1500174"/>
            <a:ext cx="8686800" cy="5214974"/>
          </a:xfrm>
        </p:spPr>
        <p:txBody>
          <a:bodyPr>
            <a:noAutofit/>
          </a:bodyPr>
          <a:lstStyle/>
          <a:p>
            <a:pPr>
              <a:buNone/>
            </a:pPr>
            <a:r>
              <a:rPr lang="es-MX" sz="930" i="1" u="sng" dirty="0">
                <a:solidFill>
                  <a:schemeClr val="bg1"/>
                </a:solidFill>
                <a:latin typeface="+mn-lt"/>
                <a:ea typeface="+mn-ea"/>
                <a:cs typeface="+mn-cs"/>
              </a:rPr>
              <a:t>Área empresarial atendida</a:t>
            </a:r>
            <a:r>
              <a:rPr lang="es-MX" sz="930" u="sng" dirty="0">
                <a:solidFill>
                  <a:schemeClr val="bg1"/>
                </a:solidFill>
                <a:latin typeface="+mn-lt"/>
                <a:ea typeface="+mn-ea"/>
                <a:cs typeface="+mn-cs"/>
              </a:rPr>
              <a:t>:</a:t>
            </a:r>
            <a:r>
              <a:rPr lang="es-MX" sz="930" dirty="0">
                <a:solidFill>
                  <a:schemeClr val="bg1"/>
                </a:solidFill>
                <a:latin typeface="+mn-lt"/>
                <a:ea typeface="+mn-ea"/>
                <a:cs typeface="+mn-cs"/>
              </a:rPr>
              <a:t> Planeación/Finanzas</a:t>
            </a:r>
          </a:p>
          <a:p>
            <a:pPr>
              <a:buNone/>
            </a:pPr>
            <a:r>
              <a:rPr lang="es-MX" sz="930" i="1" dirty="0" smtClean="0">
                <a:solidFill>
                  <a:schemeClr val="bg1"/>
                </a:solidFill>
                <a:latin typeface="+mn-lt"/>
                <a:ea typeface="+mn-ea"/>
                <a:cs typeface="+mn-cs"/>
              </a:rPr>
              <a:t> </a:t>
            </a:r>
            <a:endParaRPr lang="es-MX" sz="930" dirty="0" smtClean="0">
              <a:solidFill>
                <a:schemeClr val="bg1"/>
              </a:solidFill>
              <a:latin typeface="+mn-lt"/>
              <a:ea typeface="+mn-ea"/>
              <a:cs typeface="+mn-cs"/>
            </a:endParaRPr>
          </a:p>
          <a:p>
            <a:pPr>
              <a:buNone/>
            </a:pPr>
            <a:r>
              <a:rPr lang="es-MX" sz="930" i="1" u="sng" dirty="0" smtClean="0">
                <a:solidFill>
                  <a:schemeClr val="bg1"/>
                </a:solidFill>
                <a:latin typeface="+mn-lt"/>
                <a:ea typeface="+mn-ea"/>
                <a:cs typeface="+mn-cs"/>
              </a:rPr>
              <a:t>Tipo de instrumento</a:t>
            </a:r>
            <a:r>
              <a:rPr lang="es-MX" sz="930" u="sng" dirty="0" smtClean="0">
                <a:solidFill>
                  <a:schemeClr val="bg1"/>
                </a:solidFill>
                <a:latin typeface="+mn-lt"/>
                <a:ea typeface="+mn-ea"/>
                <a:cs typeface="+mn-cs"/>
              </a:rPr>
              <a:t>:</a:t>
            </a:r>
            <a:r>
              <a:rPr lang="es-MX" sz="930" dirty="0" smtClean="0">
                <a:solidFill>
                  <a:schemeClr val="bg1"/>
                </a:solidFill>
                <a:latin typeface="+mn-lt"/>
                <a:ea typeface="+mn-ea"/>
                <a:cs typeface="+mn-cs"/>
              </a:rPr>
              <a:t> Información / Orientación y </a:t>
            </a:r>
            <a:r>
              <a:rPr lang="es-MX" sz="930" dirty="0" err="1" smtClean="0">
                <a:solidFill>
                  <a:schemeClr val="bg1"/>
                </a:solidFill>
                <a:latin typeface="+mn-lt"/>
                <a:ea typeface="+mn-ea"/>
                <a:cs typeface="+mn-cs"/>
              </a:rPr>
              <a:t>Autodiagnóstico</a:t>
            </a:r>
            <a:endParaRPr lang="es-MX" sz="930" dirty="0" smtClean="0">
              <a:solidFill>
                <a:schemeClr val="bg1"/>
              </a:solidFill>
              <a:latin typeface="+mn-lt"/>
              <a:ea typeface="+mn-ea"/>
              <a:cs typeface="+mn-cs"/>
            </a:endParaRPr>
          </a:p>
          <a:p>
            <a:pPr>
              <a:buNone/>
            </a:pPr>
            <a:r>
              <a:rPr lang="es-MX" sz="930" i="1" dirty="0" smtClean="0">
                <a:solidFill>
                  <a:schemeClr val="bg1"/>
                </a:solidFill>
                <a:latin typeface="+mn-lt"/>
                <a:ea typeface="+mn-ea"/>
                <a:cs typeface="+mn-cs"/>
              </a:rPr>
              <a:t> </a:t>
            </a:r>
            <a:endParaRPr lang="es-MX" sz="930" dirty="0" smtClean="0">
              <a:solidFill>
                <a:schemeClr val="bg1"/>
              </a:solidFill>
              <a:latin typeface="+mn-lt"/>
              <a:ea typeface="+mn-ea"/>
              <a:cs typeface="+mn-cs"/>
            </a:endParaRPr>
          </a:p>
          <a:p>
            <a:pPr>
              <a:buNone/>
            </a:pPr>
            <a:r>
              <a:rPr lang="es-MX" sz="930" i="1" u="sng" dirty="0" smtClean="0">
                <a:solidFill>
                  <a:schemeClr val="bg1"/>
                </a:solidFill>
                <a:latin typeface="+mn-lt"/>
                <a:ea typeface="+mn-ea"/>
                <a:cs typeface="+mn-cs"/>
              </a:rPr>
              <a:t>Institución responsable</a:t>
            </a:r>
            <a:r>
              <a:rPr lang="es-MX" sz="930" dirty="0" smtClean="0">
                <a:solidFill>
                  <a:schemeClr val="bg1"/>
                </a:solidFill>
                <a:latin typeface="+mn-lt"/>
                <a:ea typeface="+mn-ea"/>
                <a:cs typeface="+mn-cs"/>
              </a:rPr>
              <a:t>. Secretaría de Hacienda y Crédito Público (SHCP); Servicio de Administración Tributaria (</a:t>
            </a:r>
            <a:r>
              <a:rPr lang="es-MX" sz="930" dirty="0" err="1" smtClean="0">
                <a:solidFill>
                  <a:schemeClr val="bg1"/>
                </a:solidFill>
                <a:latin typeface="+mn-lt"/>
                <a:ea typeface="+mn-ea"/>
                <a:cs typeface="+mn-cs"/>
              </a:rPr>
              <a:t>SAT</a:t>
            </a:r>
            <a:r>
              <a:rPr lang="es-MX" sz="930" dirty="0" smtClean="0">
                <a:solidFill>
                  <a:schemeClr val="bg1"/>
                </a:solidFill>
                <a:latin typeface="+mn-lt"/>
                <a:ea typeface="+mn-ea"/>
                <a:cs typeface="+mn-cs"/>
              </a:rPr>
              <a:t>).</a:t>
            </a:r>
          </a:p>
          <a:p>
            <a:pPr>
              <a:buNone/>
            </a:pPr>
            <a:r>
              <a:rPr lang="es-MX" sz="930" i="1" dirty="0" smtClean="0">
                <a:solidFill>
                  <a:schemeClr val="bg1"/>
                </a:solidFill>
                <a:latin typeface="+mn-lt"/>
                <a:ea typeface="+mn-ea"/>
                <a:cs typeface="+mn-cs"/>
              </a:rPr>
              <a:t> </a:t>
            </a:r>
            <a:endParaRPr lang="es-MX" sz="930" dirty="0" smtClean="0">
              <a:solidFill>
                <a:schemeClr val="bg1"/>
              </a:solidFill>
              <a:latin typeface="+mn-lt"/>
              <a:ea typeface="+mn-ea"/>
              <a:cs typeface="+mn-cs"/>
            </a:endParaRPr>
          </a:p>
          <a:p>
            <a:pPr>
              <a:buNone/>
            </a:pPr>
            <a:r>
              <a:rPr lang="es-MX" sz="930" i="1" u="sng" dirty="0" smtClean="0">
                <a:solidFill>
                  <a:schemeClr val="bg1"/>
                </a:solidFill>
                <a:latin typeface="+mn-lt"/>
                <a:ea typeface="+mn-ea"/>
                <a:cs typeface="+mn-cs"/>
              </a:rPr>
              <a:t>Descripción del programa</a:t>
            </a:r>
            <a:r>
              <a:rPr lang="es-MX" sz="930" i="1" dirty="0" smtClean="0">
                <a:solidFill>
                  <a:schemeClr val="bg1"/>
                </a:solidFill>
                <a:latin typeface="+mn-lt"/>
                <a:ea typeface="+mn-ea"/>
                <a:cs typeface="+mn-cs"/>
              </a:rPr>
              <a:t>:</a:t>
            </a:r>
            <a:r>
              <a:rPr lang="es-MX" sz="930" dirty="0" smtClean="0">
                <a:solidFill>
                  <a:schemeClr val="bg1"/>
                </a:solidFill>
                <a:latin typeface="+mn-lt"/>
                <a:ea typeface="+mn-ea"/>
                <a:cs typeface="+mn-cs"/>
              </a:rPr>
              <a:t> El </a:t>
            </a:r>
            <a:r>
              <a:rPr lang="es-MX" sz="930" dirty="0" err="1" smtClean="0">
                <a:solidFill>
                  <a:schemeClr val="bg1"/>
                </a:solidFill>
                <a:latin typeface="+mn-lt"/>
                <a:ea typeface="+mn-ea"/>
                <a:cs typeface="+mn-cs"/>
              </a:rPr>
              <a:t>SAT</a:t>
            </a:r>
            <a:r>
              <a:rPr lang="es-MX" sz="930" dirty="0" smtClean="0">
                <a:solidFill>
                  <a:schemeClr val="bg1"/>
                </a:solidFill>
                <a:latin typeface="+mn-lt"/>
                <a:ea typeface="+mn-ea"/>
                <a:cs typeface="+mn-cs"/>
              </a:rPr>
              <a:t> presta diversos servicios de información, orientación y asesoría, en los rubros que a continuación se mencionan, con el objetivo de facilitar tanto el cumplimiento de las obligaciones fiscales de los contribuyentes, como el ejercicio de sus derechos:</a:t>
            </a:r>
          </a:p>
          <a:p>
            <a:pPr lvl="0"/>
            <a:r>
              <a:rPr lang="es-MX" sz="930" dirty="0" smtClean="0">
                <a:solidFill>
                  <a:schemeClr val="bg1"/>
                </a:solidFill>
                <a:latin typeface="+mn-lt"/>
                <a:ea typeface="+mn-ea"/>
                <a:cs typeface="+mn-cs"/>
              </a:rPr>
              <a:t>Leyes fiscales, reglamentos y normatividad. Marco jurídico fiscal básico, los reglamentos de las leyes, así como normas, criterios y publicaciones del Diario Oficial de la Federación relacionados con la materia fiscal.</a:t>
            </a:r>
          </a:p>
          <a:p>
            <a:pPr lvl="0"/>
            <a:r>
              <a:rPr lang="es-MX" sz="930" dirty="0" smtClean="0">
                <a:solidFill>
                  <a:schemeClr val="bg1"/>
                </a:solidFill>
                <a:latin typeface="+mn-lt"/>
                <a:ea typeface="+mn-ea"/>
                <a:cs typeface="+mn-cs"/>
              </a:rPr>
              <a:t>Servicios al contribuyente en toda la República. Información de los servicios disponibles para el contribuyente a nivel nacional. Prensa, radio y televisión, folletos y publicaciones gratuitas, información telefónica las 24 horas del día, los 365 días del año, a través de Audio Respuesta, información disponible en Internet, atención personalizada en los Módulos de Atención Integral a los Contribuyentes ubicados en diversos puntos del Territorio Nacional, entre otros.</a:t>
            </a:r>
          </a:p>
          <a:p>
            <a:pPr lvl="0"/>
            <a:r>
              <a:rPr lang="es-MX" sz="930" dirty="0" smtClean="0">
                <a:solidFill>
                  <a:schemeClr val="bg1"/>
                </a:solidFill>
                <a:latin typeface="+mn-lt"/>
                <a:ea typeface="+mn-ea"/>
                <a:cs typeface="+mn-cs"/>
              </a:rPr>
              <a:t>Publicaciones gratuitas y software para uso libre. Materiales impresos y electrónicos apropiados para facilitar la consulta y el ejercicio de los procedimientos fiscales propios del cumplimiento de las obligaciones tributarias y del ejercicio de los derechos del contribuyente.</a:t>
            </a:r>
          </a:p>
          <a:p>
            <a:pPr lvl="0"/>
            <a:r>
              <a:rPr lang="es-MX" sz="930" dirty="0" smtClean="0">
                <a:solidFill>
                  <a:schemeClr val="bg1"/>
                </a:solidFill>
                <a:latin typeface="+mn-lt"/>
                <a:ea typeface="+mn-ea"/>
                <a:cs typeface="+mn-cs"/>
              </a:rPr>
              <a:t>Obligaciones de los contribuyentes. Información dirigida a personas físicas y morales sobre trámites fiscales, requisitos y procedimientos para el cumplimiento de obligaciones, casos prácticos, calendario de obligaciones, entre otros.</a:t>
            </a:r>
          </a:p>
          <a:p>
            <a:pPr lvl="0"/>
            <a:r>
              <a:rPr lang="es-MX" sz="930" dirty="0" smtClean="0">
                <a:solidFill>
                  <a:schemeClr val="bg1"/>
                </a:solidFill>
                <a:latin typeface="+mn-lt"/>
                <a:ea typeface="+mn-ea"/>
                <a:cs typeface="+mn-cs"/>
              </a:rPr>
              <a:t>Derechos de los contribuyentes. Información y acciones de apoyo directo al contribuyente para el ejercicio de sus derechos ante la autoridad; instancias que le ayudan a solucionar sus problemas de índole fiscal; programa “Síndicos del Contribuyente”, derechos del contribuyente al momento de ser auditado (Carta de Derechos del Contribuyente Auditado), entre otros.</a:t>
            </a:r>
          </a:p>
          <a:p>
            <a:pPr lvl="0"/>
            <a:r>
              <a:rPr lang="es-MX" sz="930" dirty="0" smtClean="0">
                <a:solidFill>
                  <a:schemeClr val="bg1"/>
                </a:solidFill>
                <a:latin typeface="+mn-lt"/>
                <a:ea typeface="+mn-ea"/>
                <a:cs typeface="+mn-cs"/>
              </a:rPr>
              <a:t>Indicadores económicos. Índice nacional de precios al consumidor, tasas de recargos; salarios mínimos; porcentajes de acumulación; deducción de intereses; crédito general; tipos de cambio; </a:t>
            </a:r>
            <a:r>
              <a:rPr lang="es-MX" sz="930" dirty="0" err="1" smtClean="0">
                <a:solidFill>
                  <a:schemeClr val="bg1"/>
                </a:solidFill>
                <a:latin typeface="+mn-lt"/>
                <a:ea typeface="+mn-ea"/>
                <a:cs typeface="+mn-cs"/>
              </a:rPr>
              <a:t>UDIs</a:t>
            </a:r>
            <a:r>
              <a:rPr lang="es-MX" sz="930" dirty="0" smtClean="0">
                <a:solidFill>
                  <a:schemeClr val="bg1"/>
                </a:solidFill>
                <a:latin typeface="+mn-lt"/>
                <a:ea typeface="+mn-ea"/>
                <a:cs typeface="+mn-cs"/>
              </a:rPr>
              <a:t>; tablas y tarifas en general, aplicables a los diferentes regímenes impositivos.</a:t>
            </a:r>
          </a:p>
          <a:p>
            <a:pPr lvl="0"/>
            <a:r>
              <a:rPr lang="es-MX" sz="930" dirty="0" smtClean="0">
                <a:solidFill>
                  <a:schemeClr val="bg1"/>
                </a:solidFill>
                <a:latin typeface="+mn-lt"/>
                <a:ea typeface="+mn-ea"/>
                <a:cs typeface="+mn-cs"/>
              </a:rPr>
              <a:t>Comercio exterior y despacho aduanero. Información de utilidad para los importadores, exportadores e interesados en la materia; normatividad, disposiciones, criterios, avisos, entre otros.</a:t>
            </a:r>
          </a:p>
          <a:p>
            <a:pPr lvl="0"/>
            <a:r>
              <a:rPr lang="es-MX" sz="930" dirty="0" smtClean="0">
                <a:solidFill>
                  <a:schemeClr val="bg1"/>
                </a:solidFill>
                <a:latin typeface="+mn-lt"/>
                <a:ea typeface="+mn-ea"/>
                <a:cs typeface="+mn-cs"/>
              </a:rPr>
              <a:t>Novedades, avisos y comunicación. Información relacionada con programas especiales; temas novedosos en todas las materias relacionadas con la Administración Tributaria; avisos, boletines y cápsulas informativas.</a:t>
            </a:r>
          </a:p>
          <a:p>
            <a:r>
              <a:rPr lang="es-MX" sz="930" i="1" dirty="0" smtClean="0">
                <a:solidFill>
                  <a:schemeClr val="bg1"/>
                </a:solidFill>
                <a:latin typeface="+mn-lt"/>
                <a:ea typeface="+mn-ea"/>
                <a:cs typeface="+mn-cs"/>
              </a:rPr>
              <a:t> </a:t>
            </a:r>
            <a:endParaRPr lang="es-MX" sz="930" dirty="0" smtClean="0">
              <a:solidFill>
                <a:schemeClr val="bg1"/>
              </a:solidFill>
              <a:latin typeface="+mn-lt"/>
              <a:ea typeface="+mn-ea"/>
              <a:cs typeface="+mn-cs"/>
            </a:endParaRPr>
          </a:p>
          <a:p>
            <a:pPr>
              <a:buNone/>
            </a:pPr>
            <a:r>
              <a:rPr lang="es-MX" sz="930" i="1" u="sng" dirty="0" smtClean="0">
                <a:solidFill>
                  <a:schemeClr val="bg1"/>
                </a:solidFill>
                <a:latin typeface="+mn-lt"/>
                <a:ea typeface="+mn-ea"/>
                <a:cs typeface="+mn-cs"/>
              </a:rPr>
              <a:t>Beneficiarios:</a:t>
            </a:r>
            <a:r>
              <a:rPr lang="es-MX" sz="930" dirty="0" smtClean="0">
                <a:solidFill>
                  <a:schemeClr val="bg1"/>
                </a:solidFill>
                <a:latin typeface="+mn-lt"/>
                <a:ea typeface="+mn-ea"/>
                <a:cs typeface="+mn-cs"/>
              </a:rPr>
              <a:t> Personas físicas y morales, así como público en general.</a:t>
            </a:r>
          </a:p>
          <a:p>
            <a:r>
              <a:rPr lang="es-MX" sz="930" dirty="0" smtClean="0">
                <a:solidFill>
                  <a:schemeClr val="bg1"/>
                </a:solidFill>
                <a:latin typeface="+mn-lt"/>
                <a:ea typeface="+mn-ea"/>
                <a:cs typeface="+mn-cs"/>
              </a:rPr>
              <a:t>Criterios de elegibilidad: No existen requisitos para la prestación de estos servicios.</a:t>
            </a:r>
          </a:p>
          <a:p>
            <a:pPr>
              <a:buNone/>
            </a:pPr>
            <a:r>
              <a:rPr lang="es-MX" sz="930" i="1" dirty="0" smtClean="0">
                <a:solidFill>
                  <a:schemeClr val="bg1"/>
                </a:solidFill>
                <a:latin typeface="+mn-lt"/>
                <a:ea typeface="+mn-ea"/>
                <a:cs typeface="+mn-cs"/>
              </a:rPr>
              <a:t> </a:t>
            </a:r>
            <a:endParaRPr lang="es-MX" sz="930" dirty="0" smtClean="0">
              <a:solidFill>
                <a:schemeClr val="bg1"/>
              </a:solidFill>
              <a:latin typeface="+mn-lt"/>
              <a:ea typeface="+mn-ea"/>
              <a:cs typeface="+mn-cs"/>
            </a:endParaRPr>
          </a:p>
          <a:p>
            <a:pPr>
              <a:buNone/>
            </a:pPr>
            <a:r>
              <a:rPr lang="es-MX" sz="930" i="1" u="sng" dirty="0" smtClean="0">
                <a:solidFill>
                  <a:schemeClr val="bg1"/>
                </a:solidFill>
                <a:latin typeface="+mn-lt"/>
                <a:ea typeface="+mn-ea"/>
                <a:cs typeface="+mn-cs"/>
              </a:rPr>
              <a:t>Costos al beneficiario</a:t>
            </a:r>
            <a:r>
              <a:rPr lang="es-MX" sz="930" dirty="0" smtClean="0">
                <a:solidFill>
                  <a:schemeClr val="bg1"/>
                </a:solidFill>
                <a:latin typeface="+mn-lt"/>
                <a:ea typeface="+mn-ea"/>
                <a:cs typeface="+mn-cs"/>
              </a:rPr>
              <a:t>: Los servicios proporcionados por el </a:t>
            </a:r>
            <a:r>
              <a:rPr lang="es-MX" sz="930" dirty="0" err="1" smtClean="0">
                <a:solidFill>
                  <a:schemeClr val="bg1"/>
                </a:solidFill>
                <a:latin typeface="+mn-lt"/>
                <a:ea typeface="+mn-ea"/>
                <a:cs typeface="+mn-cs"/>
              </a:rPr>
              <a:t>SAT</a:t>
            </a:r>
            <a:r>
              <a:rPr lang="es-MX" sz="930" dirty="0" smtClean="0">
                <a:solidFill>
                  <a:schemeClr val="bg1"/>
                </a:solidFill>
                <a:latin typeface="+mn-lt"/>
                <a:ea typeface="+mn-ea"/>
                <a:cs typeface="+mn-cs"/>
              </a:rPr>
              <a:t> son gratuitos.</a:t>
            </a: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para prevenir y controlar la contaminación ambiental</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41 Fracción XIV de la Ley del Impuesto Sobre la Renta, se permite depreciar al 100% en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la maquinaria y equipo utilizado en la conversión a consumo de gas natural y para prevenir y controlar la contaminación ambiental, en cumplimiento de las disposiciones legales respectivas.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para la generación de energía a partir de fuentes renovables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92500" lnSpcReduction="2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40 Fracción XII de la Ley del Impuesto Sobre la Renta, se permite depreciar al 100% la maquinaria y equipo utilizado para la generación de energía a partir de fuentes renovables, tales como: energía solar en todas sus formas, energía eólica, energía hidráulica tanto cinética como potencial, de cualquier cuerpo de agua natural o artificial, la energía de los océanos en sus distintas formas, la energía geotérmica, y la energía proveniente de la biomasa, o de los residuos; asimismo, la conversión sucesiva de la energía de las fuentes renovables en otras formas de energía.</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 </a:t>
            </a:r>
            <a:r>
              <a:rPr lang="es-MX" sz="1600" dirty="0">
                <a:solidFill>
                  <a:schemeClr val="bg1"/>
                </a:solidFill>
                <a:latin typeface="+mn-lt"/>
                <a:ea typeface="+mn-ea"/>
                <a:cs typeface="+mn-cs"/>
              </a:rPr>
              <a:t>Las personas físicas y morales interesadas podrán acceder al apoyo, siempre que la maquinaria y equipo se encuentre en operación o funcionamiento durante un periodo mínimo de 5 años inmediatos siguientes al ejercicio en el que se efectúe la deducción, o en su caso deberán cubrir el impuesto correspondiente a la diferencia que resulte entre el monto deducido y el monto que se debió deducir en cada ejercicio, de no haber aplicado la deducción del 100%.</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a la construcción y enajenación de desarrollos inmobiliarios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225 de la Ley del Impuesto Sobre la Renta, se otorga un estímulo fiscal a los contribuyentes que se dediquen a la construcción y enajenación de desarrollos inmobiliarios, consistente en poder deducir el costo de adquisición de los terrenos en el ejercicio en que los adquieran, siempre y cuando cumplan con los requisitos que establece el citado artículo.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Las personas físicas y morales interesadas podrán acceder a esta deducción, siempre y cuando lo hagan respecto de todos sus terrenos que formen parte de su activo circulante, por un periodo mínimo de 5 años contados a partir del ejercicio en el que ejerzan la opción a que se refiere esta deducción.</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r>
              <a:rPr lang="es-MX" sz="1600" dirty="0">
                <a:solidFill>
                  <a:schemeClr val="bg1"/>
                </a:solidFill>
                <a:latin typeface="+mn-lt"/>
                <a:ea typeface="+mn-ea"/>
                <a:cs typeface="+mn-cs"/>
              </a:rPr>
              <a:t> </a:t>
            </a:r>
          </a:p>
          <a:p>
            <a:pPr>
              <a:buNone/>
            </a:pPr>
            <a:endParaRPr lang="es-MX" sz="1600" dirty="0">
              <a:solidFill>
                <a:schemeClr val="bg1"/>
              </a:solidFill>
              <a:latin typeface="+mn-lt"/>
              <a:ea typeface="+mn-ea"/>
              <a:cs typeface="+mn-cs"/>
            </a:endParaRPr>
          </a:p>
        </p:txBody>
      </p:sp>
      <p:pic>
        <p:nvPicPr>
          <p:cNvPr id="48129"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5720" y="285728"/>
            <a:ext cx="1143007" cy="1214446"/>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376198"/>
            <a:ext cx="7415234" cy="623910"/>
          </a:xfrm>
        </p:spPr>
        <p:txBody>
          <a:bodyPr/>
          <a:lstStyle/>
          <a:p>
            <a:pPr algn="l"/>
            <a:r>
              <a:rPr lang="es-MX" sz="2000" b="1" cap="small" dirty="0">
                <a:solidFill>
                  <a:schemeClr val="tx2"/>
                </a:solidFill>
                <a:latin typeface="+mj-lt"/>
                <a:ea typeface="+mj-ea"/>
                <a:cs typeface="+mj-cs"/>
              </a:rPr>
              <a:t>Apoyos fiscales a personas físicas o morales con ingresos totales que no excedan de cuatro millones de pesos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Con fundamento en el artículo 16, fracción II de la Ley de </a:t>
            </a:r>
            <a:r>
              <a:rPr lang="es-MX" sz="1600" dirty="0" smtClean="0">
                <a:solidFill>
                  <a:schemeClr val="bg1"/>
                </a:solidFill>
                <a:latin typeface="+mn-lt"/>
                <a:ea typeface="+mn-ea"/>
                <a:cs typeface="+mn-cs"/>
              </a:rPr>
              <a:t>Ingresos de </a:t>
            </a:r>
            <a:r>
              <a:rPr lang="es-MX" sz="1600" dirty="0">
                <a:solidFill>
                  <a:schemeClr val="bg1"/>
                </a:solidFill>
                <a:latin typeface="+mn-lt"/>
                <a:ea typeface="+mn-ea"/>
                <a:cs typeface="+mn-cs"/>
              </a:rPr>
              <a:t>la Federación, se otorga un estímulo fiscal en 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a las personas físicas y morales, cuyos ingresos totales en el ejercicio inmediato anterior no hubieran excedido de cuatro millones de pesos, consistente en el monto total del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que hubieren causado.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 morales.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Beneficios fiscales para sociedades mercantiles constructoras o adquirente de inmuebles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224-A, de la Ley del Impuesto Sobre la Renta, las sociedades mercantiles que tributen en los términos del Título de las</a:t>
            </a:r>
          </a:p>
          <a:p>
            <a:r>
              <a:rPr lang="es-MX" sz="1600" dirty="0">
                <a:solidFill>
                  <a:schemeClr val="bg1"/>
                </a:solidFill>
                <a:latin typeface="+mn-lt"/>
                <a:ea typeface="+mn-ea"/>
                <a:cs typeface="+mn-cs"/>
              </a:rPr>
              <a:t>Personas Morales de la Ley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y cumplan con los requisitos de los fideicomisos a que se refieren las fracciones I, II y III del artículo 224 de la misma Ley, podrán aplicar los estímulos fiscales siguientes:</a:t>
            </a:r>
          </a:p>
          <a:p>
            <a:pPr lvl="0"/>
            <a:r>
              <a:rPr lang="es-MX" sz="1600" dirty="0">
                <a:solidFill>
                  <a:schemeClr val="bg1"/>
                </a:solidFill>
                <a:latin typeface="+mn-lt"/>
                <a:ea typeface="+mn-ea"/>
                <a:cs typeface="+mn-cs"/>
              </a:rPr>
              <a:t>No realizarán pagos provisionales por concepto de los impuestos sobre la renta y activo.</a:t>
            </a:r>
          </a:p>
          <a:p>
            <a:pPr lvl="0"/>
            <a:r>
              <a:rPr lang="es-MX" sz="1600" dirty="0">
                <a:solidFill>
                  <a:schemeClr val="bg1"/>
                </a:solidFill>
                <a:latin typeface="+mn-lt"/>
                <a:ea typeface="+mn-ea"/>
                <a:cs typeface="+mn-cs"/>
              </a:rPr>
              <a:t>Acreditar contra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un crédito fiscal equivalente al monto menor que resulte de comparar su participación accionaria promedio diaria que los fondos tuvieron en el mismo ejercicio y su participación accionaria al final del ejercicio, multiplicado por el impuesto del ejercicio.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morales.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Inversión en capital de riesgo en el país</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Tecnología / Finanzas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227, de la Ley del Impuesto Sobre la Renta, a las personas que inviertan en acciones emitidas por sociedades mexicanas residentes en México, no listadas en bolsa al momento de la inversión, se les otorga un estímulo fiscal consistente en que cada persona tribute de acuerdo al título de la </a:t>
            </a:r>
            <a:r>
              <a:rPr lang="es-MX" sz="1600" dirty="0" err="1">
                <a:solidFill>
                  <a:schemeClr val="bg1"/>
                </a:solidFill>
                <a:latin typeface="+mn-lt"/>
                <a:ea typeface="+mn-ea"/>
                <a:cs typeface="+mn-cs"/>
              </a:rPr>
              <a:t>LISR</a:t>
            </a:r>
            <a:r>
              <a:rPr lang="es-MX" sz="1600" dirty="0">
                <a:solidFill>
                  <a:schemeClr val="bg1"/>
                </a:solidFill>
                <a:latin typeface="+mn-lt"/>
                <a:ea typeface="+mn-ea"/>
                <a:cs typeface="+mn-cs"/>
              </a:rPr>
              <a:t> que le corresponda, en lugar de considerar que realiza actividades a través de dicho fideicomiso, siempre que este último cumpla con los requisitos que establece el artículo 228 de la </a:t>
            </a:r>
            <a:r>
              <a:rPr lang="es-MX" sz="1600" dirty="0" err="1">
                <a:solidFill>
                  <a:schemeClr val="bg1"/>
                </a:solidFill>
                <a:latin typeface="+mn-lt"/>
                <a:ea typeface="+mn-ea"/>
                <a:cs typeface="+mn-cs"/>
              </a:rPr>
              <a:t>LISR</a:t>
            </a:r>
            <a:r>
              <a:rPr lang="es-MX" sz="1600" dirty="0">
                <a:solidFill>
                  <a:schemeClr val="bg1"/>
                </a:solidFill>
                <a:latin typeface="+mn-lt"/>
                <a:ea typeface="+mn-ea"/>
                <a:cs typeface="+mn-cs"/>
              </a:rPr>
              <a:t>.</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a los Almacenes Generales de Depósito</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dirty="0">
                <a:solidFill>
                  <a:schemeClr val="bg1"/>
                </a:solidFill>
                <a:latin typeface="+mn-lt"/>
                <a:ea typeface="+mn-ea"/>
                <a:cs typeface="+mn-cs"/>
              </a:rPr>
              <a:t>El valor de los activos inmuebles que se utilicen para almacenamiento, guarda o conservación de bienes o mercancías se determinará conforme a la fracción II, del artículo segundo de la Ley del Impuesto al Activo, y se multiplicará por el factor de 0.2; y el monto que resulte será el que se utilizará para determinar el valor del activo.</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pic>
        <p:nvPicPr>
          <p:cNvPr id="39937" name="Picture 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5720" y="285728"/>
            <a:ext cx="1143008" cy="1143008"/>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Exención en el Pago del Impuesto al Activo</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dirty="0">
                <a:solidFill>
                  <a:schemeClr val="bg1"/>
                </a:solidFill>
                <a:latin typeface="+mn-lt"/>
                <a:ea typeface="+mn-ea"/>
                <a:cs typeface="+mn-cs"/>
              </a:rPr>
              <a:t>Se exime totalmente del pago del impuesto al activo, a los contribuyentes cuyos ingresos para efectos del la Ley del Impuesto sobre la Renta en el ejercicio del año inmediato anterior, no hubieran excedido de $14’700,000.00. Este programa tiene vigencia anual</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relacionados con organismos </a:t>
            </a:r>
            <a:r>
              <a:rPr lang="es-MX" sz="2000" b="1" cap="small" dirty="0" smtClean="0">
                <a:solidFill>
                  <a:schemeClr val="tx2"/>
                </a:solidFill>
                <a:latin typeface="+mj-lt"/>
                <a:ea typeface="+mj-ea"/>
                <a:cs typeface="+mj-cs"/>
              </a:rPr>
              <a:t>internacionales</a:t>
            </a:r>
            <a:r>
              <a:rPr lang="es-MX" sz="2000" b="1" cap="small" dirty="0" smtClean="0"/>
              <a:t>. </a:t>
            </a:r>
            <a:r>
              <a:rPr lang="es-MX" sz="2000" b="1" cap="small" dirty="0" smtClean="0">
                <a:solidFill>
                  <a:schemeClr val="tx2"/>
                </a:solidFill>
                <a:latin typeface="+mj-lt"/>
                <a:ea typeface="+mj-ea"/>
                <a:cs typeface="+mj-cs"/>
              </a:rPr>
              <a:t>Acuerdo </a:t>
            </a:r>
            <a:r>
              <a:rPr lang="es-MX" sz="2000" b="1" cap="small" dirty="0">
                <a:solidFill>
                  <a:schemeClr val="tx2"/>
                </a:solidFill>
                <a:latin typeface="+mj-lt"/>
                <a:ea typeface="+mj-ea"/>
                <a:cs typeface="+mj-cs"/>
              </a:rPr>
              <a:t>de San José</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92500" lnSpcReduction="20000"/>
          </a:bodyPr>
          <a:lstStyle/>
          <a:p>
            <a:r>
              <a:rPr lang="es-MX" sz="1600" dirty="0">
                <a:solidFill>
                  <a:schemeClr val="bg1"/>
                </a:solidFill>
                <a:latin typeface="+mn-lt"/>
                <a:ea typeface="+mn-ea"/>
                <a:cs typeface="+mn-cs"/>
              </a:rPr>
              <a:t>El Gobierno de México otorga apoyo a Centroamérica fundamentalmente a través de los mecanismos establecidos a favor de la región, así como por la participación en los organismos financieros internacionales. Los primeros constituyen medios propicios para brindar cooperación técnica y financiera a los países receptores y/o para promover la participación de empresas con capacidad para la ejecución de proyectos de desarrollo; en tanto que la </a:t>
            </a:r>
            <a:r>
              <a:rPr lang="es-MX" sz="1600" dirty="0" err="1">
                <a:solidFill>
                  <a:schemeClr val="bg1"/>
                </a:solidFill>
                <a:latin typeface="+mn-lt"/>
                <a:ea typeface="+mn-ea"/>
                <a:cs typeface="+mn-cs"/>
              </a:rPr>
              <a:t>membresía</a:t>
            </a:r>
            <a:r>
              <a:rPr lang="es-MX" sz="1600" dirty="0">
                <a:solidFill>
                  <a:schemeClr val="bg1"/>
                </a:solidFill>
                <a:latin typeface="+mn-lt"/>
                <a:ea typeface="+mn-ea"/>
                <a:cs typeface="+mn-cs"/>
              </a:rPr>
              <a:t> en los organismos financieros ofrece la oportunidad de que empresas con experiencia se adjudiquen licitaciones que permitan la exportación de bienes y servicios mexicanos financiados por dichos organismos. La estrategia que el Gobierno de México ha instrumentado combina ambos medios para apoyar financieramente a los países de la región y a la vez incrementar la participación de empresas mexicanas en la ejecución de proyectos, principalmente en América Latina y el Caribe.</a:t>
            </a:r>
          </a:p>
          <a:p>
            <a:endParaRPr lang="es-MX" sz="1600" dirty="0">
              <a:solidFill>
                <a:schemeClr val="bg1"/>
              </a:solidFill>
              <a:latin typeface="+mn-lt"/>
              <a:ea typeface="+mn-ea"/>
              <a:cs typeface="+mn-cs"/>
            </a:endParaRPr>
          </a:p>
          <a:p>
            <a:r>
              <a:rPr lang="es-MX" sz="1600" dirty="0">
                <a:solidFill>
                  <a:schemeClr val="bg1"/>
                </a:solidFill>
                <a:latin typeface="+mn-lt"/>
                <a:ea typeface="+mn-ea"/>
                <a:cs typeface="+mn-cs"/>
              </a:rPr>
              <a:t>Los mecanismos financieros establecidos cumplen una función de cooperación con los países receptores, al apoyar la participación de empresas locales del país prestatario y/o la conformación de consorcios mexicanos-país receptor, y al posibilitar el financiamiento de una parte del gasto local, así como por sus términos y condiciones financieras.</a:t>
            </a:r>
          </a:p>
          <a:p>
            <a:endParaRPr lang="es-MX" sz="1600" dirty="0">
              <a:solidFill>
                <a:schemeClr val="bg1"/>
              </a:solidFill>
              <a:latin typeface="+mn-lt"/>
              <a:ea typeface="+mn-ea"/>
              <a:cs typeface="+mn-cs"/>
            </a:endParaRPr>
          </a:p>
          <a:p>
            <a:r>
              <a:rPr lang="es-MX" sz="1600" dirty="0">
                <a:solidFill>
                  <a:schemeClr val="bg1"/>
                </a:solidFill>
                <a:latin typeface="+mn-lt"/>
                <a:ea typeface="+mn-ea"/>
                <a:cs typeface="+mn-cs"/>
              </a:rPr>
              <a:t>En este sentido, de los mecanismos financieros establecidos por el Gobierno de México, indiscutiblemente el Acuerdo de San José constituye el instrumento de cooperación por excelencia.</a:t>
            </a:r>
          </a:p>
          <a:p>
            <a:pPr>
              <a:buNone/>
            </a:pPr>
            <a:r>
              <a:rPr lang="es-MX" sz="1600" dirty="0">
                <a:solidFill>
                  <a:schemeClr val="bg1"/>
                </a:solidFill>
                <a:latin typeface="+mn-lt"/>
                <a:ea typeface="+mn-ea"/>
                <a:cs typeface="+mn-cs"/>
              </a:rPr>
              <a:t> </a:t>
            </a:r>
          </a:p>
          <a:p>
            <a:r>
              <a:rPr lang="es-MX" sz="1600" dirty="0">
                <a:solidFill>
                  <a:schemeClr val="bg1"/>
                </a:solidFill>
                <a:latin typeface="+mn-lt"/>
                <a:ea typeface="+mn-ea"/>
                <a:cs typeface="+mn-cs"/>
              </a:rPr>
              <a:t>Mediante dicho Acuerdo, se otorgan financiamientos al sector público y privado de los países participantes para el apoyo del intercambio comercial de bienes y servicios no vinculados a proyectos, para la ejecución de estudios y proyectos en los países participantes, y para la ejecución de estudios y proyectos de inversión del sector privado de los países participantes en México.</a:t>
            </a:r>
          </a:p>
          <a:p>
            <a:pPr>
              <a:buNone/>
            </a:pPr>
            <a:endParaRPr lang="es-MX" sz="16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8600" y="1000108"/>
            <a:ext cx="8686800" cy="5500726"/>
          </a:xfrm>
        </p:spPr>
        <p:txBody>
          <a:bodyPr>
            <a:normAutofit fontScale="47500" lnSpcReduction="20000"/>
          </a:bodyPr>
          <a:lstStyle/>
          <a:p>
            <a:r>
              <a:rPr lang="es-MX" i="1" u="sng" dirty="0">
                <a:solidFill>
                  <a:schemeClr val="bg1"/>
                </a:solidFill>
                <a:latin typeface="+mn-lt"/>
                <a:ea typeface="+mn-ea"/>
                <a:cs typeface="+mn-cs"/>
              </a:rPr>
              <a:t>I. ASPECTOS GENERALES</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Instituciones intermediarias:</a:t>
            </a:r>
            <a:r>
              <a:rPr lang="es-MX" dirty="0">
                <a:solidFill>
                  <a:schemeClr val="bg1"/>
                </a:solidFill>
                <a:latin typeface="+mn-lt"/>
                <a:ea typeface="+mn-ea"/>
                <a:cs typeface="+mn-cs"/>
              </a:rPr>
              <a:t> 	Banco Centroamericano de Integración Económica (</a:t>
            </a:r>
            <a:r>
              <a:rPr lang="es-MX" dirty="0" err="1">
                <a:solidFill>
                  <a:schemeClr val="bg1"/>
                </a:solidFill>
                <a:latin typeface="+mn-lt"/>
                <a:ea typeface="+mn-ea"/>
                <a:cs typeface="+mn-cs"/>
              </a:rPr>
              <a:t>BCIE</a:t>
            </a:r>
            <a:r>
              <a:rPr lang="es-MX" dirty="0">
                <a:solidFill>
                  <a:schemeClr val="bg1"/>
                </a:solidFill>
                <a:latin typeface="+mn-lt"/>
                <a:ea typeface="+mn-ea"/>
                <a:cs typeface="+mn-cs"/>
              </a:rPr>
              <a:t>) Banco Nacional de Comercio Exterior, S.N.C. (</a:t>
            </a:r>
            <a:r>
              <a:rPr lang="es-MX" dirty="0" err="1">
                <a:solidFill>
                  <a:schemeClr val="bg1"/>
                </a:solidFill>
                <a:latin typeface="+mn-lt"/>
                <a:ea typeface="+mn-ea"/>
                <a:cs typeface="+mn-cs"/>
              </a:rPr>
              <a:t>BANCOMEXT</a:t>
            </a:r>
            <a:r>
              <a:rPr lang="es-MX" dirty="0">
                <a:solidFill>
                  <a:schemeClr val="bg1"/>
                </a:solidFill>
                <a:latin typeface="+mn-lt"/>
                <a:ea typeface="+mn-ea"/>
                <a:cs typeface="+mn-cs"/>
              </a:rPr>
              <a:t>)</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Países participantes</a:t>
            </a:r>
            <a:r>
              <a:rPr lang="es-MX" dirty="0">
                <a:solidFill>
                  <a:schemeClr val="bg1"/>
                </a:solidFill>
                <a:latin typeface="+mn-lt"/>
                <a:ea typeface="+mn-ea"/>
                <a:cs typeface="+mn-cs"/>
              </a:rPr>
              <a:t>:	Belice, Costa Rica, El Salvador, Guatemala, Haití, Honduras, Jamaica, Nicaragua, Panamá y República Dominicana.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Tramitación de financiamientos</a:t>
            </a:r>
            <a:r>
              <a:rPr lang="es-MX" dirty="0">
                <a:solidFill>
                  <a:schemeClr val="bg1"/>
                </a:solidFill>
                <a:latin typeface="+mn-lt"/>
                <a:ea typeface="+mn-ea"/>
                <a:cs typeface="+mn-cs"/>
              </a:rPr>
              <a:t>: 	Para tener acceso a los recursos, los países participantes deberán presentar a la institución financiera intermediaria la solicitud formal de financiamiento, así como toda aquella información necesaria que permita a esta institución evaluar cada uno de los estudios de </a:t>
            </a:r>
            <a:r>
              <a:rPr lang="es-MX" dirty="0" err="1">
                <a:solidFill>
                  <a:schemeClr val="bg1"/>
                </a:solidFill>
                <a:latin typeface="+mn-lt"/>
                <a:ea typeface="+mn-ea"/>
                <a:cs typeface="+mn-cs"/>
              </a:rPr>
              <a:t>preinversión</a:t>
            </a:r>
            <a:r>
              <a:rPr lang="es-MX" dirty="0">
                <a:solidFill>
                  <a:schemeClr val="bg1"/>
                </a:solidFill>
                <a:latin typeface="+mn-lt"/>
                <a:ea typeface="+mn-ea"/>
                <a:cs typeface="+mn-cs"/>
              </a:rPr>
              <a:t>, proyectos y operaciones comerciales para su eventual financiamiento.</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Para la tramitación y el otorgamiento de los financiamientos, las instituciones financieras intermediarias aplicarán las disposiciones de los convenios para la canalización de recursos derivados del Acuerdo de San José, así como los términos y condiciones conforme a sus convenios constitutivos, reglamentos, normas y políticas de cada institución.</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Destino de los recursos</a:t>
            </a:r>
            <a:r>
              <a:rPr lang="es-MX" dirty="0">
                <a:solidFill>
                  <a:schemeClr val="bg1"/>
                </a:solidFill>
                <a:latin typeface="+mn-lt"/>
                <a:ea typeface="+mn-ea"/>
                <a:cs typeface="+mn-cs"/>
              </a:rPr>
              <a:t>: Financiamiento al sector público y privado de los países participantes para: </a:t>
            </a:r>
            <a:endParaRPr lang="es-MX" sz="2800" dirty="0">
              <a:solidFill>
                <a:schemeClr val="bg1"/>
              </a:solidFill>
              <a:latin typeface="+mn-lt"/>
              <a:ea typeface="+mn-ea"/>
              <a:cs typeface="+mn-cs"/>
            </a:endParaRPr>
          </a:p>
          <a:p>
            <a:pPr lvl="1"/>
            <a:r>
              <a:rPr lang="es-MX" dirty="0">
                <a:solidFill>
                  <a:schemeClr val="bg1"/>
                </a:solidFill>
                <a:latin typeface="+mn-lt"/>
              </a:rPr>
              <a:t>Estudios y proyectos de integración económica, de desarrollo económico y social y de complementación económica con México. </a:t>
            </a:r>
            <a:endParaRPr lang="es-MX" sz="2400" dirty="0">
              <a:solidFill>
                <a:schemeClr val="bg1"/>
              </a:solidFill>
              <a:latin typeface="+mn-lt"/>
            </a:endParaRPr>
          </a:p>
          <a:p>
            <a:pPr lvl="1"/>
            <a:r>
              <a:rPr lang="es-MX" dirty="0">
                <a:solidFill>
                  <a:schemeClr val="bg1"/>
                </a:solidFill>
                <a:latin typeface="+mn-lt"/>
              </a:rPr>
              <a:t>Estudios y proyectos de inversión del sector privado de los países participantes en México. </a:t>
            </a:r>
            <a:endParaRPr lang="es-MX" sz="2400" dirty="0">
              <a:solidFill>
                <a:schemeClr val="bg1"/>
              </a:solidFill>
              <a:latin typeface="+mn-lt"/>
            </a:endParaRPr>
          </a:p>
          <a:p>
            <a:pPr lvl="1"/>
            <a:r>
              <a:rPr lang="es-MX" dirty="0">
                <a:solidFill>
                  <a:schemeClr val="bg1"/>
                </a:solidFill>
                <a:latin typeface="+mn-lt"/>
              </a:rPr>
              <a:t>Financiamiento de operaciones comerciales. </a:t>
            </a:r>
            <a:endParaRPr lang="es-MX" sz="2400" dirty="0">
              <a:solidFill>
                <a:schemeClr val="bg1"/>
              </a:solidFill>
              <a:latin typeface="+mn-lt"/>
            </a:endParaRPr>
          </a:p>
          <a:p>
            <a:pPr lvl="1"/>
            <a:r>
              <a:rPr lang="es-MX" dirty="0">
                <a:solidFill>
                  <a:schemeClr val="bg1"/>
                </a:solidFill>
                <a:latin typeface="+mn-lt"/>
              </a:rPr>
              <a:t>Exportaciones de los países participantes a México. </a:t>
            </a:r>
            <a:endParaRPr lang="es-MX" sz="2400" dirty="0">
              <a:solidFill>
                <a:schemeClr val="bg1"/>
              </a:solidFill>
              <a:latin typeface="+mn-lt"/>
            </a:endParaRPr>
          </a:p>
          <a:p>
            <a:r>
              <a:rPr lang="es-MX" i="1" u="sng" dirty="0">
                <a:solidFill>
                  <a:schemeClr val="bg1"/>
                </a:solidFill>
                <a:latin typeface="+mn-lt"/>
                <a:ea typeface="+mn-ea"/>
                <a:cs typeface="+mn-cs"/>
              </a:rPr>
              <a:t>Condición básica para la canalización de recursos</a:t>
            </a:r>
            <a:r>
              <a:rPr lang="es-MX" dirty="0">
                <a:solidFill>
                  <a:schemeClr val="bg1"/>
                </a:solidFill>
                <a:latin typeface="+mn-lt"/>
                <a:ea typeface="+mn-ea"/>
                <a:cs typeface="+mn-cs"/>
              </a:rPr>
              <a:t>: Para financiamientos al sector público, se requiere que el Gobierno y las entidades públicas del país participante se encuentren al corriente con sus obligaciones financieras con México; es decir, que no registren atrasos de pago de la deuda con el sector público y privado mexicano.</a:t>
            </a:r>
            <a:endParaRPr lang="es-MX" sz="4000" dirty="0">
              <a:solidFill>
                <a:schemeClr val="bg1"/>
              </a:solidFill>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r>
              <a:rPr lang="es-MX" sz="2000" b="1" cap="small" dirty="0">
                <a:solidFill>
                  <a:schemeClr val="tx2"/>
                </a:solidFill>
                <a:latin typeface="+mj-lt"/>
                <a:ea typeface="+mj-ea"/>
                <a:cs typeface="+mj-cs"/>
              </a:rPr>
              <a:t>Apoyos fiscales al sector agropecuario y forestal</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4786346"/>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Finanzas/Producción</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Con base en el artículo 16 fracción I, de la Ley de Ingresos de la Federación, de vigencia anual, los contribuyentes de los sectores agropecuario y forestal que tributen en el régimen simplificado pueden efectuar el </a:t>
            </a:r>
            <a:r>
              <a:rPr lang="es-MX" sz="1600" dirty="0" err="1">
                <a:solidFill>
                  <a:schemeClr val="bg1"/>
                </a:solidFill>
                <a:latin typeface="+mn-lt"/>
                <a:ea typeface="+mn-ea"/>
                <a:cs typeface="+mn-cs"/>
              </a:rPr>
              <a:t>acreditamiento</a:t>
            </a:r>
            <a:r>
              <a:rPr lang="es-MX" sz="1600" dirty="0">
                <a:solidFill>
                  <a:schemeClr val="bg1"/>
                </a:solidFill>
                <a:latin typeface="+mn-lt"/>
                <a:ea typeface="+mn-ea"/>
                <a:cs typeface="+mn-cs"/>
              </a:rPr>
              <a:t> de la inversión realizada contra una cantidad equivalente al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determinado en el ejercicio, mismo que podrá acreditarse en ejercicios posteriores hasta agotarse. Igual estímulo aplicará para el sector forestal respecto a inversiones en protección, conservación y restauración cuando se refieran a construcción de torres contra incendios, caminos forestales, viveros de alta productividad, brechas corta fuego, equipo y mobiliario contra incendios, laboratorios de sanidad, habilitación y pagos de jornales a brigadas contra incendios forestales.</a:t>
            </a:r>
          </a:p>
          <a:p>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y/o morales según sea el caso.</a:t>
            </a:r>
          </a:p>
          <a:p>
            <a:pPr>
              <a:buNone/>
            </a:pP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endParaRPr lang="es-MX" sz="1600" dirty="0">
              <a:solidFill>
                <a:schemeClr val="bg1"/>
              </a:solidFill>
              <a:latin typeface="+mn-lt"/>
              <a:ea typeface="+mn-ea"/>
              <a:cs typeface="+mn-cs"/>
            </a:endParaRPr>
          </a:p>
          <a:p>
            <a:pPr>
              <a:buNone/>
            </a:pPr>
            <a:endParaRPr lang="es-MX" sz="1500" dirty="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8600" y="1000108"/>
            <a:ext cx="8686800" cy="5500726"/>
          </a:xfrm>
        </p:spPr>
        <p:txBody>
          <a:bodyPr>
            <a:normAutofit fontScale="32500" lnSpcReduction="20000"/>
          </a:bodyPr>
          <a:lstStyle/>
          <a:p>
            <a:r>
              <a:rPr lang="es-MX" i="1" u="sng" dirty="0">
                <a:solidFill>
                  <a:schemeClr val="bg1"/>
                </a:solidFill>
                <a:latin typeface="+mn-lt"/>
                <a:ea typeface="+mn-ea"/>
                <a:cs typeface="+mn-cs"/>
              </a:rPr>
              <a:t>II. FINANCIAMIENTO DE ESTUDIOS Y/O PROYECTOS: </a:t>
            </a:r>
            <a:endParaRPr lang="es-MX" sz="2800" dirty="0">
              <a:solidFill>
                <a:schemeClr val="bg1"/>
              </a:solidFill>
              <a:latin typeface="+mn-lt"/>
              <a:ea typeface="+mn-ea"/>
              <a:cs typeface="+mn-cs"/>
            </a:endParaRPr>
          </a:p>
          <a:p>
            <a:r>
              <a:rPr lang="es-MX" b="1" i="1" dirty="0">
                <a:solidFill>
                  <a:schemeClr val="bg1"/>
                </a:solidFill>
                <a:latin typeface="+mn-lt"/>
                <a:ea typeface="+mn-ea"/>
                <a:cs typeface="+mn-cs"/>
              </a:rPr>
              <a:t>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Beneficiarios:</a:t>
            </a:r>
            <a:r>
              <a:rPr lang="es-MX" dirty="0">
                <a:solidFill>
                  <a:schemeClr val="bg1"/>
                </a:solidFill>
                <a:latin typeface="+mn-lt"/>
                <a:ea typeface="+mn-ea"/>
                <a:cs typeface="+mn-cs"/>
              </a:rPr>
              <a:t>	Sectores público y privado de los países participantes.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Empresa contratista:</a:t>
            </a:r>
            <a:r>
              <a:rPr lang="es-MX" dirty="0">
                <a:solidFill>
                  <a:schemeClr val="bg1"/>
                </a:solidFill>
                <a:latin typeface="+mn-lt"/>
                <a:ea typeface="+mn-ea"/>
                <a:cs typeface="+mn-cs"/>
              </a:rPr>
              <a:t> Sólo se otorgarán financiamientos a los estudios y/o proyectos en que participen en su ejecución empresas con capital mayoritariamente mexicano o consorcios mexicano-país participante. </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Para tal efecto, una empresa mexicana será aquélla que tenga su sede principal en México, esté constituida de acuerdo a las leyes mexicanas y cuente con una participación en el capital social de la empresa por parte de ciudadanos mexicanos no menor del 51% y los mismos detenten la administración o por cualquier título tengan la facultad de determinar el manejo de la empresa. </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En caso de que la empresa contratista sea un consorcio mexicano-país participante o bien cuando se trate de empresas de alguno de estos países que participen bajo cualquier forma de asociación con empresas mexicanas, deberán tener su sede principal en un país participante o en México, estar constituidos de acuerdo a la legislación del país respectivo y que por lo menos el 51% de su capital social pertenezca a ciudadanos o personas morales de los países participantes y de México y los mismos detenten la administración o tengan por cualquier título la facultad de determinar el manejo de la propia empresa. </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Adicionalmente, se requiere que la empresa líder del consorcio sea de capital mayoritariamente mexicano, y que su participación en el estudio o proyecto sea de por lo menos el 55% del monto total de la obra y dicha empresa determine el manejo del estudio o proyecto. </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El trámite de certificación de la nacionalidad de las empresas interesadas en participar en la ejecución de estudios y/o proyectos de desarrollo, se realiza ante la Unidad de Asuntos Internacionales de Hacienda de la Secretaría de Hacienda y Crédito Público.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Prioridad de financiamiento:</a:t>
            </a:r>
            <a:r>
              <a:rPr lang="es-MX" dirty="0">
                <a:solidFill>
                  <a:schemeClr val="bg1"/>
                </a:solidFill>
                <a:latin typeface="+mn-lt"/>
                <a:ea typeface="+mn-ea"/>
                <a:cs typeface="+mn-cs"/>
              </a:rPr>
              <a:t> La prioridad para otorgar estos financiamientos es la siguiente: </a:t>
            </a:r>
            <a:endParaRPr lang="es-MX" sz="2800" dirty="0">
              <a:solidFill>
                <a:schemeClr val="bg1"/>
              </a:solidFill>
              <a:latin typeface="+mn-lt"/>
              <a:ea typeface="+mn-ea"/>
              <a:cs typeface="+mn-cs"/>
            </a:endParaRPr>
          </a:p>
          <a:p>
            <a:pPr lvl="1"/>
            <a:r>
              <a:rPr lang="es-MX" dirty="0">
                <a:solidFill>
                  <a:schemeClr val="bg1"/>
                </a:solidFill>
                <a:latin typeface="+mn-lt"/>
              </a:rPr>
              <a:t>Estudios y proyectos del sector público; </a:t>
            </a:r>
            <a:endParaRPr lang="es-MX" sz="2400" dirty="0">
              <a:solidFill>
                <a:schemeClr val="bg1"/>
              </a:solidFill>
              <a:latin typeface="+mn-lt"/>
            </a:endParaRPr>
          </a:p>
          <a:p>
            <a:pPr lvl="1"/>
            <a:r>
              <a:rPr lang="es-MX" dirty="0">
                <a:solidFill>
                  <a:schemeClr val="bg1"/>
                </a:solidFill>
                <a:latin typeface="+mn-lt"/>
              </a:rPr>
              <a:t>Estudios y proyectos del sector privado en los países participantes; </a:t>
            </a:r>
            <a:endParaRPr lang="es-MX" sz="2400" dirty="0">
              <a:solidFill>
                <a:schemeClr val="bg1"/>
              </a:solidFill>
              <a:latin typeface="+mn-lt"/>
            </a:endParaRPr>
          </a:p>
          <a:p>
            <a:pPr lvl="1"/>
            <a:r>
              <a:rPr lang="es-MX" dirty="0">
                <a:solidFill>
                  <a:schemeClr val="bg1"/>
                </a:solidFill>
                <a:latin typeface="+mn-lt"/>
              </a:rPr>
              <a:t>Estudios y proyectos de inversión del sector privado de los países participantes en México. </a:t>
            </a:r>
            <a:endParaRPr lang="es-MX" sz="2400" dirty="0">
              <a:solidFill>
                <a:schemeClr val="bg1"/>
              </a:solidFill>
              <a:latin typeface="+mn-lt"/>
            </a:endParaRPr>
          </a:p>
          <a:p>
            <a:pPr lvl="0"/>
            <a:r>
              <a:rPr lang="es-MX" i="1" u="sng" dirty="0">
                <a:solidFill>
                  <a:schemeClr val="bg1"/>
                </a:solidFill>
                <a:latin typeface="+mn-lt"/>
                <a:ea typeface="+mn-ea"/>
                <a:cs typeface="+mn-cs"/>
              </a:rPr>
              <a:t>Monto máximo a financiar</a:t>
            </a:r>
            <a:r>
              <a:rPr lang="es-MX" dirty="0">
                <a:solidFill>
                  <a:schemeClr val="bg1"/>
                </a:solidFill>
                <a:latin typeface="+mn-lt"/>
                <a:ea typeface="+mn-ea"/>
                <a:cs typeface="+mn-cs"/>
              </a:rPr>
              <a:t>:	 Hasta el 80% del costo total del estudio o proyecto. </a:t>
            </a:r>
            <a:endParaRPr lang="es-MX" sz="2800" dirty="0">
              <a:solidFill>
                <a:schemeClr val="bg1"/>
              </a:solidFill>
              <a:latin typeface="+mn-lt"/>
              <a:ea typeface="+mn-ea"/>
              <a:cs typeface="+mn-cs"/>
            </a:endParaRPr>
          </a:p>
          <a:p>
            <a:r>
              <a:rPr lang="es-MX" dirty="0">
                <a:solidFill>
                  <a:schemeClr val="bg1"/>
                </a:solidFill>
                <a:latin typeface="+mn-lt"/>
                <a:ea typeface="+mn-ea"/>
                <a:cs typeface="+mn-cs"/>
              </a:rPr>
              <a:t>El monto del financiamiento de estudios podrá ser incorporado al monto total de la inversión cuando el proyecto sea ejecutado por una empresa mexicana.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Conformación del financiamiento</a:t>
            </a:r>
            <a:r>
              <a:rPr lang="es-MX" dirty="0">
                <a:solidFill>
                  <a:schemeClr val="bg1"/>
                </a:solidFill>
                <a:latin typeface="+mn-lt"/>
                <a:ea typeface="+mn-ea"/>
                <a:cs typeface="+mn-cs"/>
              </a:rPr>
              <a:t>: 	100% de los bienes y servicios mexicanos incluidos y hasta un 45% sobre dichos bienes y servicios que se destinará para el financiamiento de gastos locales. </a:t>
            </a:r>
            <a:endParaRPr lang="es-MX" sz="2800" dirty="0">
              <a:solidFill>
                <a:schemeClr val="bg1"/>
              </a:solidFill>
              <a:latin typeface="+mn-lt"/>
              <a:ea typeface="+mn-ea"/>
              <a:cs typeface="+mn-cs"/>
            </a:endParaRPr>
          </a:p>
          <a:p>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r>
              <a:rPr lang="es-MX" dirty="0">
                <a:solidFill>
                  <a:schemeClr val="bg1"/>
                </a:solidFill>
                <a:latin typeface="+mn-lt"/>
                <a:ea typeface="+mn-ea"/>
                <a:cs typeface="+mn-cs"/>
              </a:rPr>
              <a:t>Para que un bien incorporado a los estudios o proyectos financiados sea considerado como mexicano, el mismo deberá contar con una integración nacional mínima equivalente al 30% dentro de su costo directo de fabricación, entendiéndose lo anterior como lo que resulte de dividir la parte mexicana dentro del costo directo de producción entre el costo total directo de producción. En el caso de prestación de servicios, éstos deberán generar un ingreso neto de divisas por un monto mínimo del 30% del costo total de cada factura, y deberán ser realizados por una empresa mexicana. </a:t>
            </a:r>
            <a:endParaRPr lang="es-MX" sz="2800" dirty="0">
              <a:solidFill>
                <a:schemeClr val="bg1"/>
              </a:solidFill>
              <a:latin typeface="+mn-lt"/>
              <a:ea typeface="+mn-ea"/>
              <a:cs typeface="+mn-cs"/>
            </a:endParaRPr>
          </a:p>
          <a:p>
            <a:pPr lvl="0"/>
            <a:r>
              <a:rPr lang="es-MX" i="1" u="sng" dirty="0">
                <a:solidFill>
                  <a:schemeClr val="bg1"/>
                </a:solidFill>
                <a:latin typeface="+mn-lt"/>
                <a:ea typeface="+mn-ea"/>
                <a:cs typeface="+mn-cs"/>
              </a:rPr>
              <a:t>Adjudicación:</a:t>
            </a:r>
            <a:r>
              <a:rPr lang="es-MX" dirty="0">
                <a:solidFill>
                  <a:schemeClr val="bg1"/>
                </a:solidFill>
                <a:latin typeface="+mn-lt"/>
                <a:ea typeface="+mn-ea"/>
                <a:cs typeface="+mn-cs"/>
              </a:rPr>
              <a:t> Los países participantes determinarán la forma de adjudicación de los estudios y/o proyectos; es decir, definirán si se efectúa una licitación pública entre empresas mexicanas, una licitación privada, o bien la adjudicación directa a una de ellas.</a:t>
            </a:r>
            <a:endParaRPr lang="es-MX" sz="2800" dirty="0">
              <a:solidFill>
                <a:schemeClr val="bg1"/>
              </a:solidFill>
              <a:latin typeface="+mn-lt"/>
              <a:ea typeface="+mn-ea"/>
              <a:cs typeface="+mn-cs"/>
            </a:endParaRPr>
          </a:p>
          <a:p>
            <a:pPr>
              <a:buNone/>
            </a:pPr>
            <a:endParaRPr lang="es-MX" sz="4000" dirty="0">
              <a:solidFill>
                <a:schemeClr val="bg1"/>
              </a:solidFill>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8600" y="1000108"/>
            <a:ext cx="8686800" cy="5500726"/>
          </a:xfrm>
        </p:spPr>
        <p:txBody>
          <a:bodyPr>
            <a:normAutofit fontScale="47500" lnSpcReduction="20000"/>
          </a:bodyPr>
          <a:lstStyle/>
          <a:p>
            <a:r>
              <a:rPr lang="es-MX" sz="4000" i="1" u="sng" dirty="0">
                <a:solidFill>
                  <a:schemeClr val="bg1"/>
                </a:solidFill>
                <a:latin typeface="+mn-lt"/>
                <a:ea typeface="+mn-ea"/>
                <a:cs typeface="+mn-cs"/>
              </a:rPr>
              <a:t>III. FINANCIAMIENTO PARA OPERACIONES COMERCIALES </a:t>
            </a:r>
            <a:endParaRPr lang="es-MX" sz="4000" dirty="0">
              <a:solidFill>
                <a:schemeClr val="bg1"/>
              </a:solidFill>
              <a:latin typeface="+mn-lt"/>
              <a:ea typeface="+mn-ea"/>
              <a:cs typeface="+mn-cs"/>
            </a:endParaRPr>
          </a:p>
          <a:p>
            <a:r>
              <a:rPr lang="es-MX" sz="4000" b="1" i="1" dirty="0">
                <a:solidFill>
                  <a:schemeClr val="bg1"/>
                </a:solidFill>
                <a:latin typeface="+mn-lt"/>
                <a:ea typeface="+mn-ea"/>
                <a:cs typeface="+mn-cs"/>
              </a:rPr>
              <a:t> </a:t>
            </a:r>
            <a:endParaRPr lang="es-MX" sz="4000" dirty="0">
              <a:solidFill>
                <a:schemeClr val="bg1"/>
              </a:solidFill>
              <a:latin typeface="+mn-lt"/>
              <a:ea typeface="+mn-ea"/>
              <a:cs typeface="+mn-cs"/>
            </a:endParaRPr>
          </a:p>
          <a:p>
            <a:pPr lvl="0"/>
            <a:r>
              <a:rPr lang="es-MX" sz="4000" i="1" u="sng" dirty="0">
                <a:solidFill>
                  <a:schemeClr val="bg1"/>
                </a:solidFill>
                <a:latin typeface="+mn-lt"/>
                <a:ea typeface="+mn-ea"/>
                <a:cs typeface="+mn-cs"/>
              </a:rPr>
              <a:t>Beneficiarios</a:t>
            </a:r>
            <a:r>
              <a:rPr lang="es-MX" sz="4000" dirty="0">
                <a:solidFill>
                  <a:schemeClr val="bg1"/>
                </a:solidFill>
                <a:latin typeface="+mn-lt"/>
                <a:ea typeface="+mn-ea"/>
                <a:cs typeface="+mn-cs"/>
              </a:rPr>
              <a:t>: Sectores público y privado de los países participantes, así como importadores mexicanos de bienes y servicios provenientes de dichos países. </a:t>
            </a:r>
          </a:p>
          <a:p>
            <a:pPr lvl="0"/>
            <a:r>
              <a:rPr lang="es-MX" sz="4000" i="1" u="sng" dirty="0">
                <a:solidFill>
                  <a:schemeClr val="bg1"/>
                </a:solidFill>
                <a:latin typeface="+mn-lt"/>
                <a:ea typeface="+mn-ea"/>
                <a:cs typeface="+mn-cs"/>
              </a:rPr>
              <a:t>Operaciones financiables:</a:t>
            </a:r>
            <a:r>
              <a:rPr lang="es-MX" sz="4000" dirty="0">
                <a:solidFill>
                  <a:schemeClr val="bg1"/>
                </a:solidFill>
                <a:latin typeface="+mn-lt"/>
                <a:ea typeface="+mn-ea"/>
                <a:cs typeface="+mn-cs"/>
              </a:rPr>
              <a:t>	Exportaciones e importaciones de bienes y servicios no vinculados a estudios o proyectos entre los países participantes y México. </a:t>
            </a:r>
          </a:p>
          <a:p>
            <a:pPr lvl="0"/>
            <a:r>
              <a:rPr lang="es-MX" sz="4000" i="1" u="sng" dirty="0">
                <a:solidFill>
                  <a:schemeClr val="bg1"/>
                </a:solidFill>
                <a:latin typeface="+mn-lt"/>
                <a:ea typeface="+mn-ea"/>
                <a:cs typeface="+mn-cs"/>
              </a:rPr>
              <a:t>Monto del financiamiento:</a:t>
            </a:r>
            <a:r>
              <a:rPr lang="es-MX" sz="4000" dirty="0">
                <a:solidFill>
                  <a:schemeClr val="bg1"/>
                </a:solidFill>
                <a:latin typeface="+mn-lt"/>
                <a:ea typeface="+mn-ea"/>
                <a:cs typeface="+mn-cs"/>
              </a:rPr>
              <a:t>	El monto de financiamiento podrá ser hasta por el 100% del grado de integración nacional o del ingreso neto de divisas, sin exceder del 85% del precio total de venta de los bienes y/o servicios. </a:t>
            </a:r>
          </a:p>
          <a:p>
            <a:pPr lvl="0"/>
            <a:r>
              <a:rPr lang="es-MX" sz="4000" i="1" u="sng" dirty="0">
                <a:solidFill>
                  <a:schemeClr val="bg1"/>
                </a:solidFill>
                <a:latin typeface="+mn-lt"/>
                <a:ea typeface="+mn-ea"/>
                <a:cs typeface="+mn-cs"/>
              </a:rPr>
              <a:t>Grado de integración nacional e ingreso neto de divisas:</a:t>
            </a:r>
            <a:r>
              <a:rPr lang="es-MX" sz="4000" dirty="0">
                <a:solidFill>
                  <a:schemeClr val="bg1"/>
                </a:solidFill>
                <a:latin typeface="+mn-lt"/>
                <a:ea typeface="+mn-ea"/>
                <a:cs typeface="+mn-cs"/>
              </a:rPr>
              <a:t> Los bienes susceptibles de financiamiento deberán contar con un grado de integración nacional mínimo del 30% dentro de su costo directo de fabricación, entendiéndose por lo anterior como lo que resulte de dividir la parte del país exportador dentro del costo directo de producción entre el costo total directo de producción. </a:t>
            </a:r>
          </a:p>
          <a:p>
            <a:r>
              <a:rPr lang="es-MX" sz="4000" dirty="0">
                <a:solidFill>
                  <a:schemeClr val="bg1"/>
                </a:solidFill>
                <a:latin typeface="+mn-lt"/>
                <a:ea typeface="+mn-ea"/>
                <a:cs typeface="+mn-cs"/>
              </a:rPr>
              <a:t>Los servicios deberán generar un ingreso neto de divisas igual o superior al 30% del valor total de cada factura en el país de origen.</a:t>
            </a:r>
          </a:p>
          <a:p>
            <a:pPr>
              <a:buNone/>
            </a:pPr>
            <a:endParaRPr lang="es-MX" sz="4000" dirty="0">
              <a:solidFill>
                <a:schemeClr val="bg1"/>
              </a:solidFill>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3 Rectángulo"/>
          <p:cNvSpPr/>
          <p:nvPr/>
        </p:nvSpPr>
        <p:spPr>
          <a:xfrm>
            <a:off x="3071802" y="3714752"/>
            <a:ext cx="276870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Gracias</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al sector primario</a:t>
            </a:r>
            <a:endParaRPr lang="es-MX" sz="2000" dirty="0"/>
          </a:p>
        </p:txBody>
      </p:sp>
      <p:sp>
        <p:nvSpPr>
          <p:cNvPr id="3" name="2 Marcador de contenido"/>
          <p:cNvSpPr>
            <a:spLocks noGrp="1"/>
          </p:cNvSpPr>
          <p:nvPr>
            <p:ph idx="1"/>
          </p:nvPr>
        </p:nvSpPr>
        <p:spPr>
          <a:xfrm>
            <a:off x="228600" y="1500174"/>
            <a:ext cx="8686800" cy="4857784"/>
          </a:xfrm>
        </p:spPr>
        <p:txBody>
          <a:bodyPr>
            <a:normAutofit fontScale="85000" lnSpcReduction="2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Producción /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endParaRPr lang="es-MX" sz="1600" dirty="0">
              <a:solidFill>
                <a:schemeClr val="bg1"/>
              </a:solidFill>
              <a:latin typeface="+mn-lt"/>
              <a:ea typeface="+mn-ea"/>
              <a:cs typeface="+mn-cs"/>
            </a:endParaRPr>
          </a:p>
          <a:p>
            <a:pPr lvl="0"/>
            <a:r>
              <a:rPr lang="es-MX" sz="1600" dirty="0">
                <a:solidFill>
                  <a:schemeClr val="bg1"/>
                </a:solidFill>
                <a:latin typeface="+mn-lt"/>
                <a:ea typeface="+mn-ea"/>
                <a:cs typeface="+mn-cs"/>
              </a:rPr>
              <a:t>Con base en el Artículo 81 penúltimo y último párrafo y Artículo 130 último párrafo de la Ley del Impuesto Sobre la Renta, referente al Régimen Simplificado, las personas físicas y morales que se dediquen exclusivamente a la agricultura, ganadería, pesca o silvicultura, gozan de una reducción en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de 44.83%, de tal manera que su tasa es del 16% para 2006.</a:t>
            </a:r>
          </a:p>
          <a:p>
            <a:pPr lvl="0"/>
            <a:r>
              <a:rPr lang="es-MX" sz="1600" dirty="0">
                <a:solidFill>
                  <a:schemeClr val="bg1"/>
                </a:solidFill>
                <a:latin typeface="+mn-lt"/>
                <a:ea typeface="+mn-ea"/>
                <a:cs typeface="+mn-cs"/>
              </a:rPr>
              <a:t>Las personas morales están exentas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por los ingresos provenientes de sus actividades primarias si no exceden en el ejercicio de 20 veces el salario mínimo general correspondiente al área geográfica del contribuyente elevado al año, por cada uno de sus socios o asociados, siempre que no exceda en su totalidad, de 200 veces el salario mínimo.</a:t>
            </a:r>
          </a:p>
          <a:p>
            <a:pPr lvl="0"/>
            <a:r>
              <a:rPr lang="es-MX" sz="1600" dirty="0">
                <a:solidFill>
                  <a:schemeClr val="bg1"/>
                </a:solidFill>
                <a:latin typeface="+mn-lt"/>
                <a:ea typeface="+mn-ea"/>
                <a:cs typeface="+mn-cs"/>
              </a:rPr>
              <a:t>Las personas físicas con base en el artículo 109 fracción XXVII están exentas del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cuando sus ingresos no excedan de 40 salarios mínimos correspondientes al área geográfica del contribuyente elevado al año respecto de las actividades agrícolas, ganaderas, silvícolas o pesqueras.</a:t>
            </a:r>
          </a:p>
          <a:p>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morales y físicas.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Exención del </a:t>
            </a:r>
            <a:r>
              <a:rPr lang="es-MX" sz="2000" b="1" cap="small" dirty="0" err="1">
                <a:solidFill>
                  <a:schemeClr val="tx2"/>
                </a:solidFill>
                <a:latin typeface="+mj-lt"/>
                <a:ea typeface="+mj-ea"/>
                <a:cs typeface="+mj-cs"/>
              </a:rPr>
              <a:t>isan</a:t>
            </a:r>
            <a:r>
              <a:rPr lang="es-MX" sz="2000" b="1" cap="small" dirty="0">
                <a:solidFill>
                  <a:schemeClr val="tx2"/>
                </a:solidFill>
                <a:latin typeface="+mj-lt"/>
                <a:ea typeface="+mj-ea"/>
                <a:cs typeface="+mj-cs"/>
              </a:rPr>
              <a:t> al consumidor por el fabricante, ensamblador, distribuidor autorizado o comerciante</a:t>
            </a:r>
            <a:endParaRPr lang="es-MX" sz="2000" dirty="0"/>
          </a:p>
        </p:txBody>
      </p:sp>
      <p:sp>
        <p:nvSpPr>
          <p:cNvPr id="3" name="2 Marcador de contenido"/>
          <p:cNvSpPr>
            <a:spLocks noGrp="1"/>
          </p:cNvSpPr>
          <p:nvPr>
            <p:ph idx="1"/>
          </p:nvPr>
        </p:nvSpPr>
        <p:spPr>
          <a:xfrm>
            <a:off x="228600" y="1500174"/>
            <a:ext cx="8686800" cy="4929222"/>
          </a:xfrm>
        </p:spPr>
        <p:txBody>
          <a:bodyPr>
            <a:normAutofit fontScale="92500" lnSpcReduction="1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Con base en el Artículo 8, fracción II, de la Ley Impuesto Sobre Automóviles Nuevos, no se pagará dicho gravamen en la enajenación de automóviles al consumidor por parte del fabricante, ensamblador, distribuidor autorizado o comerciante en el ramo de vehículos, cuyo precio de enajenación, incluyendo el equipo opcional, común o de lujo, sin disminuir el monto de descuentos, rebajas o bonificaciones no exceda de la cantidad de $150 mil pesos; en el precio mencionado no se considerará el IVA. Tratándose de automóviles cuyo precio de enajenación se encuentre comprendido entre $150 mil y hasta $190 mil pesos, la exención será del 50% del pago del gravamen. Dichas disposiciones también se aplicarán a la importación de automóviles.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Personas físicas y morales que enajenen automóviles nuevos o importen autos en forma definitiva.</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376198"/>
            <a:ext cx="7415234" cy="623910"/>
          </a:xfrm>
        </p:spPr>
        <p:txBody>
          <a:bodyPr/>
          <a:lstStyle/>
          <a:p>
            <a:pPr algn="l"/>
            <a:r>
              <a:rPr lang="es-MX" sz="2000" b="1" cap="small" dirty="0">
                <a:solidFill>
                  <a:schemeClr val="tx2"/>
                </a:solidFill>
                <a:latin typeface="+mj-lt"/>
                <a:ea typeface="+mj-ea"/>
                <a:cs typeface="+mj-cs"/>
              </a:rPr>
              <a:t>Facilidades administrativas para el cumplimiento de las obligaciones fiscales para los contribuyentes del régimen simplificado</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4786346"/>
          </a:xfrm>
        </p:spPr>
        <p:txBody>
          <a:bodyPr>
            <a:normAutofit fontScale="85000" lnSpcReduction="2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 Servicio </a:t>
            </a:r>
            <a:r>
              <a:rPr lang="es-MX" sz="1600" dirty="0" smtClean="0">
                <a:solidFill>
                  <a:schemeClr val="bg1"/>
                </a:solidFill>
                <a:latin typeface="+mn-lt"/>
                <a:ea typeface="+mn-ea"/>
                <a:cs typeface="+mn-cs"/>
              </a:rPr>
              <a:t>de Administración </a:t>
            </a:r>
            <a:r>
              <a:rPr lang="es-MX" sz="1600" dirty="0">
                <a:solidFill>
                  <a:schemeClr val="bg1"/>
                </a:solidFill>
                <a:latin typeface="+mn-lt"/>
                <a:ea typeface="+mn-ea"/>
                <a:cs typeface="+mn-cs"/>
              </a:rPr>
              <a:t>Tributaria (</a:t>
            </a:r>
            <a:r>
              <a:rPr lang="es-MX" sz="1600" dirty="0" err="1">
                <a:solidFill>
                  <a:schemeClr val="bg1"/>
                </a:solidFill>
                <a:latin typeface="+mn-lt"/>
                <a:ea typeface="+mn-ea"/>
                <a:cs typeface="+mn-cs"/>
              </a:rPr>
              <a:t>SAT</a:t>
            </a:r>
            <a:r>
              <a:rPr lang="es-MX" sz="1600" dirty="0">
                <a:solidFill>
                  <a:schemeClr val="bg1"/>
                </a:solidFill>
                <a:latin typeface="+mn-lt"/>
                <a:ea typeface="+mn-ea"/>
                <a:cs typeface="+mn-cs"/>
              </a:rPr>
              <a:t>).</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Conforme al Artículo 85 segundo párrafo de la Ley del Impuesto Sobre la Renta, se establece que el Servicio de Administración Tributaria mediante disposiciones de carácter general deberá otorgar facilidades administrativas para el cumplimiento de las obligaciones fiscales para cada uno de los sectores de contribuyentes del Régimen Simplificado. Estas facilidades fueron publicadas en el Diario Oficial de la Federación el 29 de abril de 2005.</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Contribuyentes que tributen bajo el Régimen Simplificado de la Ley del Impuesto Sobre la Renta.</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Las facilidades administrativas antes citadas sólo son aplicables a los contribuyentes de los sectores: i) primario, </a:t>
            </a:r>
            <a:r>
              <a:rPr lang="es-MX" sz="1600" dirty="0" err="1">
                <a:solidFill>
                  <a:schemeClr val="bg1"/>
                </a:solidFill>
                <a:latin typeface="+mn-lt"/>
                <a:ea typeface="+mn-ea"/>
                <a:cs typeface="+mn-cs"/>
              </a:rPr>
              <a:t>ii</a:t>
            </a:r>
            <a:r>
              <a:rPr lang="es-MX" sz="1600" dirty="0">
                <a:solidFill>
                  <a:schemeClr val="bg1"/>
                </a:solidFill>
                <a:latin typeface="+mn-lt"/>
                <a:ea typeface="+mn-ea"/>
                <a:cs typeface="+mn-cs"/>
              </a:rPr>
              <a:t>) autotransporte terrestre de carga federal, </a:t>
            </a:r>
            <a:r>
              <a:rPr lang="es-MX" sz="1600" dirty="0" err="1">
                <a:solidFill>
                  <a:schemeClr val="bg1"/>
                </a:solidFill>
                <a:latin typeface="+mn-lt"/>
                <a:ea typeface="+mn-ea"/>
                <a:cs typeface="+mn-cs"/>
              </a:rPr>
              <a:t>iii</a:t>
            </a:r>
            <a:r>
              <a:rPr lang="es-MX" sz="1600" dirty="0">
                <a:solidFill>
                  <a:schemeClr val="bg1"/>
                </a:solidFill>
                <a:latin typeface="+mn-lt"/>
                <a:ea typeface="+mn-ea"/>
                <a:cs typeface="+mn-cs"/>
              </a:rPr>
              <a:t>) autotransporte foráneo de pasaje y turismo y </a:t>
            </a:r>
            <a:r>
              <a:rPr lang="es-MX" sz="1600" dirty="0" err="1">
                <a:solidFill>
                  <a:schemeClr val="bg1"/>
                </a:solidFill>
                <a:latin typeface="+mn-lt"/>
                <a:ea typeface="+mn-ea"/>
                <a:cs typeface="+mn-cs"/>
              </a:rPr>
              <a:t>iv</a:t>
            </a:r>
            <a:r>
              <a:rPr lang="es-MX" sz="1600" dirty="0">
                <a:solidFill>
                  <a:schemeClr val="bg1"/>
                </a:solidFill>
                <a:latin typeface="+mn-lt"/>
                <a:ea typeface="+mn-ea"/>
                <a:cs typeface="+mn-cs"/>
              </a:rPr>
              <a:t>) autotransporte terrestre de carga de materiales y autotransporte terrestre de pasajeros urbanos y suburbanos.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Consolidación fiscal</a:t>
            </a:r>
            <a:endParaRPr lang="es-MX" sz="2000" dirty="0">
              <a:solidFill>
                <a:schemeClr val="tx2"/>
              </a:solidFill>
              <a:latin typeface="+mj-lt"/>
              <a:ea typeface="+mj-ea"/>
              <a:cs typeface="+mj-cs"/>
            </a:endParaRPr>
          </a:p>
        </p:txBody>
      </p:sp>
      <p:sp>
        <p:nvSpPr>
          <p:cNvPr id="3" name="2 Marcador de contenido"/>
          <p:cNvSpPr>
            <a:spLocks noGrp="1"/>
          </p:cNvSpPr>
          <p:nvPr>
            <p:ph idx="1"/>
          </p:nvPr>
        </p:nvSpPr>
        <p:spPr>
          <a:xfrm>
            <a:off x="228600" y="1500174"/>
            <a:ext cx="8686800" cy="5214974"/>
          </a:xfrm>
        </p:spPr>
        <p:txBody>
          <a:bodyPr>
            <a:normAutofit fontScale="77500" lnSpcReduction="20000"/>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Con base en el Artículo 64 fracción II y III de la Ley del Impuesto Sobre la Renta, las empresas controladoras residentes en México, que sean propietarias de más del 50% de las acciones con derecho a voto de otra u otras sociedades controladas y que en ningún caso más del 50% de sus acciones con derecho a voto sean propiedad de otra u otras sociedades, salvo que dichas sociedades sean residentes en algún país en el que se tenga acuerdo amplio de intercambio de información, pueden consolidar fiscalmente en el </a:t>
            </a:r>
            <a:r>
              <a:rPr lang="es-MX" sz="1600" dirty="0" err="1">
                <a:solidFill>
                  <a:schemeClr val="bg1"/>
                </a:solidFill>
                <a:latin typeface="+mn-lt"/>
                <a:ea typeface="+mn-ea"/>
                <a:cs typeface="+mn-cs"/>
              </a:rPr>
              <a:t>ISR</a:t>
            </a:r>
            <a:r>
              <a:rPr lang="es-MX" sz="1600" dirty="0">
                <a:solidFill>
                  <a:schemeClr val="bg1"/>
                </a:solidFill>
                <a:latin typeface="+mn-lt"/>
                <a:ea typeface="+mn-ea"/>
                <a:cs typeface="+mn-cs"/>
              </a:rPr>
              <a:t>. Este apoyo es de carácter permanente.</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a:t>
            </a:r>
            <a:r>
              <a:rPr lang="es-MX" sz="1600" dirty="0">
                <a:solidFill>
                  <a:schemeClr val="bg1"/>
                </a:solidFill>
                <a:latin typeface="+mn-lt"/>
                <a:ea typeface="+mn-ea"/>
                <a:cs typeface="+mn-cs"/>
              </a:rPr>
              <a:t> Empresas controladoras residentes en México.</a:t>
            </a:r>
          </a:p>
          <a:p>
            <a:pPr>
              <a:buNone/>
            </a:pPr>
            <a:r>
              <a:rPr lang="es-MX" sz="1600" dirty="0">
                <a:solidFill>
                  <a:schemeClr val="bg1"/>
                </a:solidFill>
                <a:latin typeface="+mn-lt"/>
                <a:ea typeface="+mn-ea"/>
                <a:cs typeface="+mn-cs"/>
              </a:rPr>
              <a:t> </a:t>
            </a:r>
          </a:p>
          <a:p>
            <a:pPr>
              <a:buNone/>
            </a:pPr>
            <a:r>
              <a:rPr lang="es-MX" sz="1600" i="1" u="sng" dirty="0">
                <a:solidFill>
                  <a:schemeClr val="bg1"/>
                </a:solidFill>
                <a:latin typeface="+mn-lt"/>
                <a:ea typeface="+mn-ea"/>
                <a:cs typeface="+mn-cs"/>
              </a:rPr>
              <a:t>Criterios de elegibilidad:</a:t>
            </a:r>
            <a:r>
              <a:rPr lang="es-MX" sz="1600" dirty="0">
                <a:solidFill>
                  <a:schemeClr val="bg1"/>
                </a:solidFill>
                <a:latin typeface="+mn-lt"/>
                <a:ea typeface="+mn-ea"/>
                <a:cs typeface="+mn-cs"/>
              </a:rPr>
              <a:t> Las empresas interesadas podrán acceder al apoyo cumpliendo para ello con los requisitos que se establecen en el artículo 65 de la </a:t>
            </a:r>
            <a:r>
              <a:rPr lang="es-MX" sz="1600" dirty="0" err="1">
                <a:solidFill>
                  <a:schemeClr val="bg1"/>
                </a:solidFill>
                <a:latin typeface="+mn-lt"/>
                <a:ea typeface="+mn-ea"/>
                <a:cs typeface="+mn-cs"/>
              </a:rPr>
              <a:t>LISR</a:t>
            </a:r>
            <a:r>
              <a:rPr lang="es-MX" sz="1600" dirty="0">
                <a:solidFill>
                  <a:schemeClr val="bg1"/>
                </a:solidFill>
                <a:latin typeface="+mn-lt"/>
                <a:ea typeface="+mn-ea"/>
                <a:cs typeface="+mn-cs"/>
              </a:rPr>
              <a:t>, entre otros: i) contar con la conformidad por escrito del representante legal de cada una de las sociedades controladas; </a:t>
            </a:r>
            <a:r>
              <a:rPr lang="es-MX" sz="1600" dirty="0" err="1">
                <a:solidFill>
                  <a:schemeClr val="bg1"/>
                </a:solidFill>
                <a:latin typeface="+mn-lt"/>
                <a:ea typeface="+mn-ea"/>
                <a:cs typeface="+mn-cs"/>
              </a:rPr>
              <a:t>ii</a:t>
            </a:r>
            <a:r>
              <a:rPr lang="es-MX" sz="1600" dirty="0">
                <a:solidFill>
                  <a:schemeClr val="bg1"/>
                </a:solidFill>
                <a:latin typeface="+mn-lt"/>
                <a:ea typeface="+mn-ea"/>
                <a:cs typeface="+mn-cs"/>
              </a:rPr>
              <a:t>) obtener autorización del </a:t>
            </a:r>
            <a:r>
              <a:rPr lang="es-MX" sz="1600" dirty="0" err="1">
                <a:solidFill>
                  <a:schemeClr val="bg1"/>
                </a:solidFill>
                <a:latin typeface="+mn-lt"/>
                <a:ea typeface="+mn-ea"/>
                <a:cs typeface="+mn-cs"/>
              </a:rPr>
              <a:t>SAT</a:t>
            </a:r>
            <a:r>
              <a:rPr lang="es-MX" sz="1600" dirty="0">
                <a:solidFill>
                  <a:schemeClr val="bg1"/>
                </a:solidFill>
                <a:latin typeface="+mn-lt"/>
                <a:ea typeface="+mn-ea"/>
                <a:cs typeface="+mn-cs"/>
              </a:rPr>
              <a:t> para determinar su resultado fiscal consolidado, cuya solicitud deberá presentarse ante las autoridades fiscales por la sociedad controladora, a más tardar el día 15 de agosto del año inmediato anterior a aquél por el que se pretenda determinar dicho resultado fiscal; </a:t>
            </a:r>
            <a:r>
              <a:rPr lang="es-MX" sz="1600" dirty="0" err="1">
                <a:solidFill>
                  <a:schemeClr val="bg1"/>
                </a:solidFill>
                <a:latin typeface="+mn-lt"/>
                <a:ea typeface="+mn-ea"/>
                <a:cs typeface="+mn-cs"/>
              </a:rPr>
              <a:t>iii</a:t>
            </a:r>
            <a:r>
              <a:rPr lang="es-MX" sz="1600" dirty="0">
                <a:solidFill>
                  <a:schemeClr val="bg1"/>
                </a:solidFill>
                <a:latin typeface="+mn-lt"/>
                <a:ea typeface="+mn-ea"/>
                <a:cs typeface="+mn-cs"/>
              </a:rPr>
              <a:t>) presentar dictamen de estados financieros para efectos fiscales por contador público en los términos del Código Fiscal de la Federación; y </a:t>
            </a:r>
            <a:r>
              <a:rPr lang="es-MX" sz="1600" dirty="0" err="1">
                <a:solidFill>
                  <a:schemeClr val="bg1"/>
                </a:solidFill>
                <a:latin typeface="+mn-lt"/>
                <a:ea typeface="+mn-ea"/>
                <a:cs typeface="+mn-cs"/>
              </a:rPr>
              <a:t>iv</a:t>
            </a:r>
            <a:r>
              <a:rPr lang="es-MX" sz="1600" dirty="0">
                <a:solidFill>
                  <a:schemeClr val="bg1"/>
                </a:solidFill>
                <a:latin typeface="+mn-lt"/>
                <a:ea typeface="+mn-ea"/>
                <a:cs typeface="+mn-cs"/>
              </a:rPr>
              <a:t>) conforme al artículo 70 de la </a:t>
            </a:r>
            <a:r>
              <a:rPr lang="es-MX" sz="1600" dirty="0" err="1">
                <a:solidFill>
                  <a:schemeClr val="bg1"/>
                </a:solidFill>
                <a:latin typeface="+mn-lt"/>
                <a:ea typeface="+mn-ea"/>
                <a:cs typeface="+mn-cs"/>
              </a:rPr>
              <a:t>LISR</a:t>
            </a:r>
            <a:r>
              <a:rPr lang="es-MX" sz="1600" dirty="0">
                <a:solidFill>
                  <a:schemeClr val="bg1"/>
                </a:solidFill>
                <a:latin typeface="+mn-lt"/>
                <a:ea typeface="+mn-ea"/>
                <a:cs typeface="+mn-cs"/>
              </a:rPr>
              <a:t>, la sociedad controladora deberá presentar un aviso ante las autoridades fiscales, dentro de los quince días siguientes a la fecha en que adquiera directamente o por conducto de otras sociedades controladas, más del 50% de las acciones con derecho a voto de la sociedad.</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85728"/>
            <a:ext cx="7643834" cy="623910"/>
          </a:xfrm>
        </p:spPr>
        <p:txBody>
          <a:bodyPr/>
          <a:lstStyle/>
          <a:p>
            <a:pPr algn="l"/>
            <a:r>
              <a:rPr lang="es-MX" sz="2000" b="1" cap="small" dirty="0">
                <a:solidFill>
                  <a:schemeClr val="tx2"/>
                </a:solidFill>
                <a:latin typeface="+mj-lt"/>
                <a:ea typeface="+mj-ea"/>
                <a:cs typeface="+mj-cs"/>
              </a:rPr>
              <a:t>Apoyos fiscales a los contribuyentes que celebren contratos con organismos públicos descentralizados</a:t>
            </a:r>
            <a:r>
              <a:rPr lang="es-MX" sz="2000" dirty="0">
                <a:solidFill>
                  <a:schemeClr val="tx2"/>
                </a:solidFill>
                <a:latin typeface="+mj-lt"/>
                <a:ea typeface="+mj-ea"/>
                <a:cs typeface="+mj-cs"/>
              </a:rPr>
              <a:t/>
            </a:r>
            <a:br>
              <a:rPr lang="es-MX" sz="2000" dirty="0">
                <a:solidFill>
                  <a:schemeClr val="tx2"/>
                </a:solidFill>
                <a:latin typeface="+mj-lt"/>
                <a:ea typeface="+mj-ea"/>
                <a:cs typeface="+mj-cs"/>
              </a:rPr>
            </a:br>
            <a:endParaRPr lang="es-MX" sz="2000" dirty="0"/>
          </a:p>
        </p:txBody>
      </p:sp>
      <p:sp>
        <p:nvSpPr>
          <p:cNvPr id="3" name="2 Marcador de contenido"/>
          <p:cNvSpPr>
            <a:spLocks noGrp="1"/>
          </p:cNvSpPr>
          <p:nvPr>
            <p:ph idx="1"/>
          </p:nvPr>
        </p:nvSpPr>
        <p:spPr>
          <a:xfrm>
            <a:off x="228600" y="1500174"/>
            <a:ext cx="8686800" cy="5214974"/>
          </a:xfrm>
        </p:spPr>
        <p:txBody>
          <a:bodyPr>
            <a:normAutofit/>
          </a:bodyPr>
          <a:lstStyle/>
          <a:p>
            <a:pPr>
              <a:buNone/>
            </a:pPr>
            <a:r>
              <a:rPr lang="es-MX" sz="1600" i="1" u="sng" dirty="0">
                <a:solidFill>
                  <a:schemeClr val="bg1"/>
                </a:solidFill>
                <a:latin typeface="+mn-lt"/>
                <a:ea typeface="+mn-ea"/>
                <a:cs typeface="+mn-cs"/>
              </a:rPr>
              <a:t>Área empresarial atendida:</a:t>
            </a:r>
            <a:r>
              <a:rPr lang="es-MX" sz="1600" dirty="0">
                <a:solidFill>
                  <a:schemeClr val="bg1"/>
                </a:solidFill>
                <a:latin typeface="+mn-lt"/>
                <a:ea typeface="+mn-ea"/>
                <a:cs typeface="+mn-cs"/>
              </a:rPr>
              <a:t> Finanzas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Tipo de instrumento:</a:t>
            </a:r>
            <a:r>
              <a:rPr lang="es-MX" sz="1600" dirty="0">
                <a:solidFill>
                  <a:schemeClr val="bg1"/>
                </a:solidFill>
                <a:latin typeface="+mn-lt"/>
                <a:ea typeface="+mn-ea"/>
                <a:cs typeface="+mn-cs"/>
              </a:rPr>
              <a:t> Estímulos Fiscales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Institución responsable</a:t>
            </a:r>
            <a:r>
              <a:rPr lang="es-MX" sz="1600" dirty="0">
                <a:solidFill>
                  <a:schemeClr val="bg1"/>
                </a:solidFill>
                <a:latin typeface="+mn-lt"/>
                <a:ea typeface="+mn-ea"/>
                <a:cs typeface="+mn-cs"/>
              </a:rPr>
              <a:t>. Secretaría de Hacienda y Crédito Público (SHCP).</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Descripción del programa:</a:t>
            </a:r>
            <a:r>
              <a:rPr lang="es-MX" sz="1600" dirty="0">
                <a:solidFill>
                  <a:schemeClr val="bg1"/>
                </a:solidFill>
                <a:latin typeface="+mn-lt"/>
                <a:ea typeface="+mn-ea"/>
                <a:cs typeface="+mn-cs"/>
              </a:rPr>
              <a:t> De conformidad con el artículo 16, fracción III de la Ley de Ingresos de la Federación, se otorga un estímulo fiscal por el monto total del </a:t>
            </a:r>
            <a:r>
              <a:rPr lang="es-MX" sz="1600" dirty="0" err="1">
                <a:solidFill>
                  <a:schemeClr val="bg1"/>
                </a:solidFill>
                <a:latin typeface="+mn-lt"/>
                <a:ea typeface="+mn-ea"/>
                <a:cs typeface="+mn-cs"/>
              </a:rPr>
              <a:t>IMPAC</a:t>
            </a:r>
            <a:r>
              <a:rPr lang="es-MX" sz="1600" dirty="0">
                <a:solidFill>
                  <a:schemeClr val="bg1"/>
                </a:solidFill>
                <a:latin typeface="+mn-lt"/>
                <a:ea typeface="+mn-ea"/>
                <a:cs typeface="+mn-cs"/>
              </a:rPr>
              <a:t> que se derive de la propiedad de cuentas por cobrar que resulten de contratos que celebren los contribuyentes con organismos públicos descentralizados del Gobierno Federal, respecto de inversiones de infraestructura productiva destinada a actividades prioritarias.</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Beneficiarios: </a:t>
            </a:r>
            <a:r>
              <a:rPr lang="es-MX" sz="1600" dirty="0">
                <a:solidFill>
                  <a:schemeClr val="bg1"/>
                </a:solidFill>
                <a:latin typeface="+mn-lt"/>
                <a:ea typeface="+mn-ea"/>
                <a:cs typeface="+mn-cs"/>
              </a:rPr>
              <a:t>Personas físicas o morales que celebren contratos con organismos </a:t>
            </a:r>
            <a:r>
              <a:rPr lang="es-MX" sz="1600" dirty="0" smtClean="0">
                <a:solidFill>
                  <a:schemeClr val="bg1"/>
                </a:solidFill>
                <a:latin typeface="+mn-lt"/>
                <a:ea typeface="+mn-ea"/>
                <a:cs typeface="+mn-cs"/>
              </a:rPr>
              <a:t>públicos descentralizados </a:t>
            </a:r>
            <a:r>
              <a:rPr lang="es-MX" sz="1600" dirty="0">
                <a:solidFill>
                  <a:schemeClr val="bg1"/>
                </a:solidFill>
                <a:latin typeface="+mn-lt"/>
                <a:ea typeface="+mn-ea"/>
                <a:cs typeface="+mn-cs"/>
              </a:rPr>
              <a:t>del Gobierno Federal.</a:t>
            </a:r>
          </a:p>
          <a:p>
            <a:pPr>
              <a:buNone/>
            </a:pPr>
            <a:r>
              <a:rPr lang="es-MX" sz="1600" i="1" dirty="0">
                <a:solidFill>
                  <a:schemeClr val="bg1"/>
                </a:solidFill>
                <a:latin typeface="+mn-lt"/>
                <a:ea typeface="+mn-ea"/>
                <a:cs typeface="+mn-cs"/>
              </a:rPr>
              <a:t> </a:t>
            </a:r>
            <a:endParaRPr lang="es-MX" sz="1600" dirty="0">
              <a:solidFill>
                <a:schemeClr val="bg1"/>
              </a:solidFill>
              <a:latin typeface="+mn-lt"/>
              <a:ea typeface="+mn-ea"/>
              <a:cs typeface="+mn-cs"/>
            </a:endParaRPr>
          </a:p>
          <a:p>
            <a:pPr>
              <a:buNone/>
            </a:pPr>
            <a:r>
              <a:rPr lang="es-MX" sz="1600" i="1" u="sng" dirty="0">
                <a:solidFill>
                  <a:schemeClr val="bg1"/>
                </a:solidFill>
                <a:latin typeface="+mn-lt"/>
                <a:ea typeface="+mn-ea"/>
                <a:cs typeface="+mn-cs"/>
              </a:rPr>
              <a:t>Costos al beneficiario</a:t>
            </a:r>
            <a:r>
              <a:rPr lang="es-MX" sz="1600" dirty="0">
                <a:solidFill>
                  <a:schemeClr val="bg1"/>
                </a:solidFill>
                <a:latin typeface="+mn-lt"/>
                <a:ea typeface="+mn-ea"/>
                <a:cs typeface="+mn-cs"/>
              </a:rPr>
              <a:t>: Los servicios de orientación y asesoría proporcionados son gratuitos.</a:t>
            </a:r>
          </a:p>
          <a:p>
            <a:pPr>
              <a:buNone/>
            </a:pPr>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14290"/>
            <a:ext cx="7415234" cy="623910"/>
          </a:xfrm>
        </p:spPr>
        <p:txBody>
          <a:bodyPr/>
          <a:lstStyle/>
          <a:p>
            <a:pPr algn="l"/>
            <a:r>
              <a:rPr lang="es-MX" sz="2000" b="1" cap="small" dirty="0">
                <a:solidFill>
                  <a:schemeClr val="tx2"/>
                </a:solidFill>
                <a:latin typeface="+mj-lt"/>
                <a:ea typeface="+mj-ea"/>
                <a:cs typeface="+mj-cs"/>
              </a:rPr>
              <a:t>Apoyos fiscales para contribuyentes que utilicen diesel como combustible</a:t>
            </a:r>
            <a:endParaRPr lang="es-MX" sz="2000" dirty="0"/>
          </a:p>
        </p:txBody>
      </p:sp>
      <p:sp>
        <p:nvSpPr>
          <p:cNvPr id="3" name="2 Marcador de contenido"/>
          <p:cNvSpPr>
            <a:spLocks noGrp="1"/>
          </p:cNvSpPr>
          <p:nvPr>
            <p:ph idx="1"/>
          </p:nvPr>
        </p:nvSpPr>
        <p:spPr>
          <a:xfrm>
            <a:off x="228600" y="1500174"/>
            <a:ext cx="8686800" cy="5000660"/>
          </a:xfrm>
        </p:spPr>
        <p:txBody>
          <a:bodyPr>
            <a:normAutofit fontScale="47500" lnSpcReduction="20000"/>
          </a:bodyPr>
          <a:lstStyle/>
          <a:p>
            <a:pPr>
              <a:buNone/>
            </a:pPr>
            <a:r>
              <a:rPr lang="es-MX" i="1" u="sng" dirty="0">
                <a:solidFill>
                  <a:schemeClr val="bg1"/>
                </a:solidFill>
                <a:latin typeface="+mn-lt"/>
                <a:ea typeface="+mn-ea"/>
                <a:cs typeface="+mn-cs"/>
              </a:rPr>
              <a:t>Área empresarial atendida:</a:t>
            </a:r>
            <a:r>
              <a:rPr lang="es-MX" dirty="0">
                <a:solidFill>
                  <a:schemeClr val="bg1"/>
                </a:solidFill>
                <a:latin typeface="+mn-lt"/>
                <a:ea typeface="+mn-ea"/>
                <a:cs typeface="+mn-cs"/>
              </a:rPr>
              <a:t> Finanzas/Producción</a:t>
            </a:r>
            <a:endParaRPr lang="es-MX" sz="2800" dirty="0">
              <a:solidFill>
                <a:schemeClr val="bg1"/>
              </a:solidFill>
              <a:latin typeface="+mn-lt"/>
              <a:ea typeface="+mn-ea"/>
              <a:cs typeface="+mn-cs"/>
            </a:endParaRPr>
          </a:p>
          <a:p>
            <a:pPr>
              <a:buNone/>
            </a:pPr>
            <a:r>
              <a:rPr lang="es-MX" i="1" dirty="0">
                <a:solidFill>
                  <a:schemeClr val="bg1"/>
                </a:solidFill>
                <a:latin typeface="+mn-lt"/>
                <a:ea typeface="+mn-ea"/>
                <a:cs typeface="+mn-cs"/>
              </a:rPr>
              <a:t> </a:t>
            </a:r>
            <a:endParaRPr lang="es-MX" sz="2800" dirty="0">
              <a:solidFill>
                <a:schemeClr val="bg1"/>
              </a:solidFill>
              <a:latin typeface="+mn-lt"/>
              <a:ea typeface="+mn-ea"/>
              <a:cs typeface="+mn-cs"/>
            </a:endParaRPr>
          </a:p>
          <a:p>
            <a:pPr>
              <a:buNone/>
            </a:pPr>
            <a:r>
              <a:rPr lang="es-MX" i="1" u="sng" dirty="0">
                <a:solidFill>
                  <a:schemeClr val="bg1"/>
                </a:solidFill>
                <a:latin typeface="+mn-lt"/>
                <a:ea typeface="+mn-ea"/>
                <a:cs typeface="+mn-cs"/>
              </a:rPr>
              <a:t>Tipo de instrumento:</a:t>
            </a:r>
            <a:r>
              <a:rPr lang="es-MX" dirty="0">
                <a:solidFill>
                  <a:schemeClr val="bg1"/>
                </a:solidFill>
                <a:latin typeface="+mn-lt"/>
                <a:ea typeface="+mn-ea"/>
                <a:cs typeface="+mn-cs"/>
              </a:rPr>
              <a:t> Estímulos Fiscales</a:t>
            </a:r>
            <a:endParaRPr lang="es-MX" sz="2800" dirty="0">
              <a:solidFill>
                <a:schemeClr val="bg1"/>
              </a:solidFill>
              <a:latin typeface="+mn-lt"/>
              <a:ea typeface="+mn-ea"/>
              <a:cs typeface="+mn-cs"/>
            </a:endParaRPr>
          </a:p>
          <a:p>
            <a:pPr>
              <a:buNone/>
            </a:pPr>
            <a:r>
              <a:rPr lang="es-MX" i="1" dirty="0">
                <a:solidFill>
                  <a:schemeClr val="bg1"/>
                </a:solidFill>
                <a:latin typeface="+mn-lt"/>
                <a:ea typeface="+mn-ea"/>
                <a:cs typeface="+mn-cs"/>
              </a:rPr>
              <a:t> </a:t>
            </a:r>
            <a:endParaRPr lang="es-MX" sz="2800" dirty="0">
              <a:solidFill>
                <a:schemeClr val="bg1"/>
              </a:solidFill>
              <a:latin typeface="+mn-lt"/>
              <a:ea typeface="+mn-ea"/>
              <a:cs typeface="+mn-cs"/>
            </a:endParaRPr>
          </a:p>
          <a:p>
            <a:pPr>
              <a:buNone/>
            </a:pPr>
            <a:r>
              <a:rPr lang="es-MX" i="1" u="sng" dirty="0">
                <a:solidFill>
                  <a:schemeClr val="bg1"/>
                </a:solidFill>
                <a:latin typeface="+mn-lt"/>
                <a:ea typeface="+mn-ea"/>
                <a:cs typeface="+mn-cs"/>
              </a:rPr>
              <a:t>Institución responsable.</a:t>
            </a:r>
            <a:r>
              <a:rPr lang="es-MX" dirty="0">
                <a:solidFill>
                  <a:schemeClr val="bg1"/>
                </a:solidFill>
                <a:latin typeface="+mn-lt"/>
                <a:ea typeface="+mn-ea"/>
                <a:cs typeface="+mn-cs"/>
              </a:rPr>
              <a:t> Secretaría de Hacienda y Crédito Público (SHCP).</a:t>
            </a:r>
            <a:endParaRPr lang="es-MX" sz="2800" dirty="0">
              <a:solidFill>
                <a:schemeClr val="bg1"/>
              </a:solidFill>
              <a:latin typeface="+mn-lt"/>
              <a:ea typeface="+mn-ea"/>
              <a:cs typeface="+mn-cs"/>
            </a:endParaRPr>
          </a:p>
          <a:p>
            <a:pPr>
              <a:buNone/>
            </a:pPr>
            <a:r>
              <a:rPr lang="es-MX" i="1" dirty="0">
                <a:solidFill>
                  <a:schemeClr val="bg1"/>
                </a:solidFill>
                <a:latin typeface="+mn-lt"/>
                <a:ea typeface="+mn-ea"/>
                <a:cs typeface="+mn-cs"/>
              </a:rPr>
              <a:t> </a:t>
            </a:r>
            <a:endParaRPr lang="es-MX" sz="2800" dirty="0">
              <a:solidFill>
                <a:schemeClr val="bg1"/>
              </a:solidFill>
              <a:latin typeface="+mn-lt"/>
              <a:ea typeface="+mn-ea"/>
              <a:cs typeface="+mn-cs"/>
            </a:endParaRPr>
          </a:p>
          <a:p>
            <a:pPr>
              <a:buNone/>
            </a:pPr>
            <a:r>
              <a:rPr lang="es-MX" i="1" u="sng" dirty="0">
                <a:solidFill>
                  <a:schemeClr val="bg1"/>
                </a:solidFill>
                <a:latin typeface="+mn-lt"/>
                <a:ea typeface="+mn-ea"/>
                <a:cs typeface="+mn-cs"/>
              </a:rPr>
              <a:t>Descripción del programa:</a:t>
            </a:r>
            <a:r>
              <a:rPr lang="es-MX" dirty="0">
                <a:solidFill>
                  <a:schemeClr val="bg1"/>
                </a:solidFill>
                <a:latin typeface="+mn-lt"/>
                <a:ea typeface="+mn-ea"/>
                <a:cs typeface="+mn-cs"/>
              </a:rPr>
              <a:t> De conformidad con el artículo 16, fracción VI, VII y VIII de la Ley de Ingresos de la Federación, se otorga un estímulo fiscal a los contribuyentes de los sectores agrícola, ganadero, pesquero y minero que adquieran diesel para consumo final y siempre que dicho combustible no sea para uso automotriz en vehículos que se destinen al transporte de personas o efectos a través de carreteras o caminos, consistente en permitir el </a:t>
            </a:r>
            <a:r>
              <a:rPr lang="es-MX" dirty="0" err="1">
                <a:solidFill>
                  <a:schemeClr val="bg1"/>
                </a:solidFill>
                <a:latin typeface="+mn-lt"/>
                <a:ea typeface="+mn-ea"/>
                <a:cs typeface="+mn-cs"/>
              </a:rPr>
              <a:t>acreditamiento</a:t>
            </a:r>
            <a:r>
              <a:rPr lang="es-MX" dirty="0">
                <a:solidFill>
                  <a:schemeClr val="bg1"/>
                </a:solidFill>
                <a:latin typeface="+mn-lt"/>
                <a:ea typeface="+mn-ea"/>
                <a:cs typeface="+mn-cs"/>
              </a:rPr>
              <a:t> del </a:t>
            </a:r>
            <a:r>
              <a:rPr lang="es-MX" dirty="0" err="1">
                <a:solidFill>
                  <a:schemeClr val="bg1"/>
                </a:solidFill>
                <a:latin typeface="+mn-lt"/>
                <a:ea typeface="+mn-ea"/>
                <a:cs typeface="+mn-cs"/>
              </a:rPr>
              <a:t>IEPS</a:t>
            </a:r>
            <a:r>
              <a:rPr lang="es-MX" dirty="0">
                <a:solidFill>
                  <a:schemeClr val="bg1"/>
                </a:solidFill>
                <a:latin typeface="+mn-lt"/>
                <a:ea typeface="+mn-ea"/>
                <a:cs typeface="+mn-cs"/>
              </a:rPr>
              <a:t> (que Petróleos Mexicanos (PEMEX) y sus organismos subsidiarios hayan causado por la enajenación de este combustible), contra el </a:t>
            </a:r>
            <a:r>
              <a:rPr lang="es-MX" dirty="0" err="1">
                <a:solidFill>
                  <a:schemeClr val="bg1"/>
                </a:solidFill>
                <a:latin typeface="+mn-lt"/>
                <a:ea typeface="+mn-ea"/>
                <a:cs typeface="+mn-cs"/>
              </a:rPr>
              <a:t>ISR</a:t>
            </a:r>
            <a:r>
              <a:rPr lang="es-MX" dirty="0">
                <a:solidFill>
                  <a:schemeClr val="bg1"/>
                </a:solidFill>
                <a:latin typeface="+mn-lt"/>
                <a:ea typeface="+mn-ea"/>
                <a:cs typeface="+mn-cs"/>
              </a:rPr>
              <a:t> y el IVA a cargo o contra el </a:t>
            </a:r>
            <a:r>
              <a:rPr lang="es-MX" dirty="0" err="1">
                <a:solidFill>
                  <a:schemeClr val="bg1"/>
                </a:solidFill>
                <a:latin typeface="+mn-lt"/>
                <a:ea typeface="+mn-ea"/>
                <a:cs typeface="+mn-cs"/>
              </a:rPr>
              <a:t>IMPAC</a:t>
            </a:r>
            <a:r>
              <a:rPr lang="es-MX" dirty="0">
                <a:solidFill>
                  <a:schemeClr val="bg1"/>
                </a:solidFill>
                <a:latin typeface="+mn-lt"/>
                <a:ea typeface="+mn-ea"/>
                <a:cs typeface="+mn-cs"/>
              </a:rPr>
              <a:t> que se deba enterar, siempre que se utilice exclusivamente como combustible en:</a:t>
            </a:r>
            <a:endParaRPr lang="es-MX" sz="2800" dirty="0">
              <a:solidFill>
                <a:schemeClr val="bg1"/>
              </a:solidFill>
              <a:latin typeface="+mn-lt"/>
              <a:ea typeface="+mn-ea"/>
              <a:cs typeface="+mn-cs"/>
            </a:endParaRPr>
          </a:p>
          <a:p>
            <a:pPr>
              <a:buNone/>
            </a:pPr>
            <a:r>
              <a:rPr lang="es-MX" dirty="0">
                <a:solidFill>
                  <a:schemeClr val="bg1"/>
                </a:solidFill>
                <a:latin typeface="+mn-lt"/>
                <a:ea typeface="+mn-ea"/>
                <a:cs typeface="+mn-cs"/>
              </a:rPr>
              <a:t> </a:t>
            </a:r>
            <a:endParaRPr lang="es-MX" sz="2800" dirty="0">
              <a:solidFill>
                <a:schemeClr val="bg1"/>
              </a:solidFill>
              <a:latin typeface="+mn-lt"/>
              <a:ea typeface="+mn-ea"/>
              <a:cs typeface="+mn-cs"/>
            </a:endParaRPr>
          </a:p>
          <a:p>
            <a:pPr lvl="1"/>
            <a:r>
              <a:rPr lang="es-MX" dirty="0">
                <a:solidFill>
                  <a:schemeClr val="bg1"/>
                </a:solidFill>
                <a:latin typeface="+mn-lt"/>
              </a:rPr>
              <a:t>Maquinaria fija de combustión interna, maquinaria de flama abierta y locomotoras.</a:t>
            </a:r>
            <a:endParaRPr lang="es-MX" sz="2400" dirty="0">
              <a:solidFill>
                <a:schemeClr val="bg1"/>
              </a:solidFill>
              <a:latin typeface="+mn-lt"/>
            </a:endParaRPr>
          </a:p>
          <a:p>
            <a:pPr lvl="1"/>
            <a:r>
              <a:rPr lang="es-MX" dirty="0">
                <a:solidFill>
                  <a:schemeClr val="bg1"/>
                </a:solidFill>
                <a:latin typeface="+mn-lt"/>
              </a:rPr>
              <a:t>Vehículos marinos y maquinaria utilizada en actividades de acuacultura.</a:t>
            </a:r>
            <a:endParaRPr lang="es-MX" sz="2400" dirty="0">
              <a:solidFill>
                <a:schemeClr val="bg1"/>
              </a:solidFill>
              <a:latin typeface="+mn-lt"/>
            </a:endParaRPr>
          </a:p>
          <a:p>
            <a:pPr lvl="1"/>
            <a:r>
              <a:rPr lang="es-MX" dirty="0">
                <a:solidFill>
                  <a:schemeClr val="bg1"/>
                </a:solidFill>
                <a:latin typeface="+mn-lt"/>
              </a:rPr>
              <a:t>Tractores, motocultores, combinadas, empacadoras de forraje, revolvedoras, desgranadoras, molinos, cosechadoras o máquinas de combustión interna para aserrío, bombeo de agua o generación de energía eléctrica, que se utilicen en actividades de siembra, cultivo y cosecha de productos agrícolas; cría y engorda de ganado, aves de corral y animales; cultivo de los bosques o montes, así como en la cría, conservación, restauración, fomento y aprovechamiento de la vegetación de los mismos.</a:t>
            </a:r>
            <a:endParaRPr lang="es-MX" sz="2400" dirty="0">
              <a:solidFill>
                <a:schemeClr val="bg1"/>
              </a:solidFill>
              <a:latin typeface="+mn-lt"/>
            </a:endParaRPr>
          </a:p>
          <a:p>
            <a:pPr lvl="1"/>
            <a:r>
              <a:rPr lang="es-MX" dirty="0">
                <a:solidFill>
                  <a:schemeClr val="bg1"/>
                </a:solidFill>
                <a:latin typeface="+mn-lt"/>
              </a:rPr>
              <a:t>Vehículos de baja velocidad o bajo perfil, que por sus características no estén autorizados para circular por sí mismos en carreteras federales o concesionadas, y siempre que se cumplan los requisitos que mediante reglas de carácter general establezca el </a:t>
            </a:r>
            <a:r>
              <a:rPr lang="es-MX" dirty="0" err="1">
                <a:solidFill>
                  <a:schemeClr val="bg1"/>
                </a:solidFill>
                <a:latin typeface="+mn-lt"/>
              </a:rPr>
              <a:t>SAT</a:t>
            </a:r>
            <a:r>
              <a:rPr lang="es-MX" dirty="0">
                <a:solidFill>
                  <a:schemeClr val="bg1"/>
                </a:solidFill>
                <a:latin typeface="+mn-lt"/>
              </a:rPr>
              <a:t>.</a:t>
            </a:r>
            <a:endParaRPr lang="es-MX" sz="2400" dirty="0">
              <a:solidFill>
                <a:schemeClr val="bg1"/>
              </a:solidFill>
              <a:latin typeface="+mn-lt"/>
            </a:endParaRPr>
          </a:p>
          <a:p>
            <a:endParaRPr lang="es-MX" sz="2800" dirty="0">
              <a:solidFill>
                <a:schemeClr val="bg1"/>
              </a:solidFill>
              <a:latin typeface="+mn-lt"/>
              <a:ea typeface="+mn-ea"/>
              <a:cs typeface="+mn-cs"/>
            </a:endParaRPr>
          </a:p>
          <a:p>
            <a:endParaRPr lang="es-MX" sz="2800" dirty="0">
              <a:solidFill>
                <a:schemeClr val="bg1"/>
              </a:solidFill>
              <a:latin typeface="+mn-lt"/>
              <a:ea typeface="+mn-ea"/>
              <a:cs typeface="+mn-cs"/>
            </a:endParaRPr>
          </a:p>
          <a:p>
            <a:pPr>
              <a:buNone/>
            </a:pPr>
            <a:endParaRPr lang="es-MX" sz="2800" dirty="0">
              <a:solidFill>
                <a:schemeClr val="bg1"/>
              </a:solidFill>
              <a:latin typeface="+mn-lt"/>
              <a:ea typeface="+mn-ea"/>
              <a:cs typeface="+mn-cs"/>
            </a:endParaRPr>
          </a:p>
          <a:p>
            <a:endParaRPr lang="es-MX" sz="1500" dirty="0" smtClean="0">
              <a:solidFill>
                <a:schemeClr val="bg1"/>
              </a:solidFill>
              <a:latin typeface="+mn-lt"/>
              <a:ea typeface="+mn-ea"/>
              <a:cs typeface="+mn-cs"/>
            </a:endParaRPr>
          </a:p>
        </p:txBody>
      </p:sp>
      <p:sp>
        <p:nvSpPr>
          <p:cNvPr id="4" name="3 Rectángulo"/>
          <p:cNvSpPr/>
          <p:nvPr/>
        </p:nvSpPr>
        <p:spPr bwMode="auto">
          <a:xfrm>
            <a:off x="285720" y="285728"/>
            <a:ext cx="1143008" cy="1143008"/>
          </a:xfrm>
          <a:prstGeom prst="rect">
            <a:avLst/>
          </a:prstGeom>
          <a:blipFill>
            <a:blip r:embed="rId3" cstate="email">
              <a:extLst>
                <a:ext uri="{28A0092B-C50C-407E-A947-70E740481C1C}">
                  <a14:useLocalDpi xmlns:a14="http://schemas.microsoft.com/office/drawing/2010/main"/>
                </a:ext>
              </a:extLst>
            </a:blip>
            <a:stretch>
              <a:fillRect/>
            </a:stretch>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ue atom design template">
  <a:themeElements>
    <a:clrScheme name="Tema de Office 12">
      <a:dk1>
        <a:srgbClr val="969696"/>
      </a:dk1>
      <a:lt1>
        <a:srgbClr val="FFFFFF"/>
      </a:lt1>
      <a:dk2>
        <a:srgbClr val="99EFF1"/>
      </a:dk2>
      <a:lt2>
        <a:srgbClr val="808080"/>
      </a:lt2>
      <a:accent1>
        <a:srgbClr val="BBE0E3"/>
      </a:accent1>
      <a:accent2>
        <a:srgbClr val="333399"/>
      </a:accent2>
      <a:accent3>
        <a:srgbClr val="FFFFFF"/>
      </a:accent3>
      <a:accent4>
        <a:srgbClr val="7F7F7F"/>
      </a:accent4>
      <a:accent5>
        <a:srgbClr val="DAEDEF"/>
      </a:accent5>
      <a:accent6>
        <a:srgbClr val="2D2D8A"/>
      </a:accent6>
      <a:hlink>
        <a:srgbClr val="009999"/>
      </a:hlink>
      <a:folHlink>
        <a:srgbClr val="669900"/>
      </a:folHlink>
    </a:clrScheme>
    <a:fontScheme name="Tema de Offic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ma de Office 1">
        <a:dk1>
          <a:srgbClr val="336699"/>
        </a:dk1>
        <a:lt1>
          <a:srgbClr val="FFFFFF"/>
        </a:lt1>
        <a:dk2>
          <a:srgbClr val="87BBDF"/>
        </a:dk2>
        <a:lt2>
          <a:srgbClr val="E3EBF1"/>
        </a:lt2>
        <a:accent1>
          <a:srgbClr val="0099CC"/>
        </a:accent1>
        <a:accent2>
          <a:srgbClr val="468A4B"/>
        </a:accent2>
        <a:accent3>
          <a:srgbClr val="C3DAEC"/>
        </a:accent3>
        <a:accent4>
          <a:srgbClr val="DADADA"/>
        </a:accent4>
        <a:accent5>
          <a:srgbClr val="AACAE2"/>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a de Office 2">
        <a:dk1>
          <a:srgbClr val="777777"/>
        </a:dk1>
        <a:lt1>
          <a:srgbClr val="FFFFFF"/>
        </a:lt1>
        <a:dk2>
          <a:srgbClr val="B7B9AF"/>
        </a:dk2>
        <a:lt2>
          <a:srgbClr val="D1D1CB"/>
        </a:lt2>
        <a:accent1>
          <a:srgbClr val="909082"/>
        </a:accent1>
        <a:accent2>
          <a:srgbClr val="809EA8"/>
        </a:accent2>
        <a:accent3>
          <a:srgbClr val="D8D9D4"/>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a de Office 3">
        <a:dk1>
          <a:srgbClr val="3E3E5C"/>
        </a:dk1>
        <a:lt1>
          <a:srgbClr val="FFFFFF"/>
        </a:lt1>
        <a:dk2>
          <a:srgbClr val="5C87A4"/>
        </a:dk2>
        <a:lt2>
          <a:srgbClr val="FFFFFF"/>
        </a:lt2>
        <a:accent1>
          <a:srgbClr val="4C8877"/>
        </a:accent1>
        <a:accent2>
          <a:srgbClr val="6666FF"/>
        </a:accent2>
        <a:accent3>
          <a:srgbClr val="B5C3CF"/>
        </a:accent3>
        <a:accent4>
          <a:srgbClr val="DADADA"/>
        </a:accent4>
        <a:accent5>
          <a:srgbClr val="B2C3BD"/>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a de Office 4">
        <a:dk1>
          <a:srgbClr val="003366"/>
        </a:dk1>
        <a:lt1>
          <a:srgbClr val="FFFFFF"/>
        </a:lt1>
        <a:dk2>
          <a:srgbClr val="1C72E4"/>
        </a:dk2>
        <a:lt2>
          <a:srgbClr val="CCFFFF"/>
        </a:lt2>
        <a:accent1>
          <a:srgbClr val="3366CC"/>
        </a:accent1>
        <a:accent2>
          <a:srgbClr val="00B000"/>
        </a:accent2>
        <a:accent3>
          <a:srgbClr val="ABBCEF"/>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e Office 5">
        <a:dk1>
          <a:srgbClr val="003366"/>
        </a:dk1>
        <a:lt1>
          <a:srgbClr val="FFFFFF"/>
        </a:lt1>
        <a:dk2>
          <a:srgbClr val="99D3FF"/>
        </a:dk2>
        <a:lt2>
          <a:srgbClr val="CCFFFF"/>
        </a:lt2>
        <a:accent1>
          <a:srgbClr val="3366CC"/>
        </a:accent1>
        <a:accent2>
          <a:srgbClr val="00B000"/>
        </a:accent2>
        <a:accent3>
          <a:srgbClr val="CAE6FF"/>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e Office 6">
        <a:dk1>
          <a:srgbClr val="3F7EBD"/>
        </a:dk1>
        <a:lt1>
          <a:srgbClr val="D9F8FF"/>
        </a:lt1>
        <a:dk2>
          <a:srgbClr val="336699"/>
        </a:dk2>
        <a:lt2>
          <a:srgbClr val="777777"/>
        </a:lt2>
        <a:accent1>
          <a:srgbClr val="CCECFF"/>
        </a:accent1>
        <a:accent2>
          <a:srgbClr val="579CDB"/>
        </a:accent2>
        <a:accent3>
          <a:srgbClr val="E9FBFF"/>
        </a:accent3>
        <a:accent4>
          <a:srgbClr val="346BA1"/>
        </a:accent4>
        <a:accent5>
          <a:srgbClr val="E2F4FF"/>
        </a:accent5>
        <a:accent6>
          <a:srgbClr val="4E8DC6"/>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a de Office 7">
        <a:dk1>
          <a:srgbClr val="5C1F00"/>
        </a:dk1>
        <a:lt1>
          <a:srgbClr val="FFFFFF"/>
        </a:lt1>
        <a:dk2>
          <a:srgbClr val="A84724"/>
        </a:dk2>
        <a:lt2>
          <a:srgbClr val="DFD293"/>
        </a:lt2>
        <a:accent1>
          <a:srgbClr val="DF7475"/>
        </a:accent1>
        <a:accent2>
          <a:srgbClr val="5C8FC2"/>
        </a:accent2>
        <a:accent3>
          <a:srgbClr val="D1B1AC"/>
        </a:accent3>
        <a:accent4>
          <a:srgbClr val="DADADA"/>
        </a:accent4>
        <a:accent5>
          <a:srgbClr val="ECBCBD"/>
        </a:accent5>
        <a:accent6>
          <a:srgbClr val="5381B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a de Office 8">
        <a:dk1>
          <a:srgbClr val="3E3E5C"/>
        </a:dk1>
        <a:lt1>
          <a:srgbClr val="C2FEE1"/>
        </a:lt1>
        <a:dk2>
          <a:srgbClr val="0066CC"/>
        </a:dk2>
        <a:lt2>
          <a:srgbClr val="CCECFF"/>
        </a:lt2>
        <a:accent1>
          <a:srgbClr val="3C9698"/>
        </a:accent1>
        <a:accent2>
          <a:srgbClr val="6666FF"/>
        </a:accent2>
        <a:accent3>
          <a:srgbClr val="AAB8E2"/>
        </a:accent3>
        <a:accent4>
          <a:srgbClr val="A5D9C0"/>
        </a:accent4>
        <a:accent5>
          <a:srgbClr val="AFC9CA"/>
        </a:accent5>
        <a:accent6>
          <a:srgbClr val="5C5CE7"/>
        </a:accent6>
        <a:hlink>
          <a:srgbClr val="99CCFF"/>
        </a:hlink>
        <a:folHlink>
          <a:srgbClr val="CCFFFF"/>
        </a:folHlink>
      </a:clrScheme>
      <a:clrMap bg1="dk2" tx1="lt1" bg2="dk1" tx2="lt2" accent1="accent1" accent2="accent2" accent3="accent3" accent4="accent4" accent5="accent5" accent6="accent6" hlink="hlink" folHlink="folHlink"/>
    </a:extraClrScheme>
    <a:extraClrScheme>
      <a:clrScheme name="Tema de Office 9">
        <a:dk1>
          <a:srgbClr val="969696"/>
        </a:dk1>
        <a:lt1>
          <a:srgbClr val="FFFFFF"/>
        </a:lt1>
        <a:dk2>
          <a:srgbClr val="0099CC"/>
        </a:dk2>
        <a:lt2>
          <a:srgbClr val="969696"/>
        </a:lt2>
        <a:accent1>
          <a:srgbClr val="D2F8B8"/>
        </a:accent1>
        <a:accent2>
          <a:srgbClr val="CCCC00"/>
        </a:accent2>
        <a:accent3>
          <a:srgbClr val="FFFFFF"/>
        </a:accent3>
        <a:accent4>
          <a:srgbClr val="7F7F7F"/>
        </a:accent4>
        <a:accent5>
          <a:srgbClr val="E5FBD8"/>
        </a:accent5>
        <a:accent6>
          <a:srgbClr val="B9B900"/>
        </a:accent6>
        <a:hlink>
          <a:srgbClr val="00CC99"/>
        </a:hlink>
        <a:folHlink>
          <a:srgbClr val="3399FF"/>
        </a:folHlink>
      </a:clrScheme>
      <a:clrMap bg1="lt1" tx1="dk1" bg2="lt2" tx2="dk2" accent1="accent1" accent2="accent2" accent3="accent3" accent4="accent4" accent5="accent5" accent6="accent6" hlink="hlink" folHlink="folHlink"/>
    </a:extraClrScheme>
    <a:extraClrScheme>
      <a:clrScheme name="Tema de Office 10">
        <a:dk1>
          <a:srgbClr val="CCFFCC"/>
        </a:dk1>
        <a:lt1>
          <a:srgbClr val="FFFFFF"/>
        </a:lt1>
        <a:dk2>
          <a:srgbClr val="9BD9FF"/>
        </a:dk2>
        <a:lt2>
          <a:srgbClr val="808080"/>
        </a:lt2>
        <a:accent1>
          <a:srgbClr val="6DB6FF"/>
        </a:accent1>
        <a:accent2>
          <a:srgbClr val="CCFFCC"/>
        </a:accent2>
        <a:accent3>
          <a:srgbClr val="FFFFFF"/>
        </a:accent3>
        <a:accent4>
          <a:srgbClr val="AEDAAE"/>
        </a:accent4>
        <a:accent5>
          <a:srgbClr val="BAD7FF"/>
        </a:accent5>
        <a:accent6>
          <a:srgbClr val="B9E7B9"/>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a de Office 11">
        <a:dk1>
          <a:srgbClr val="EAEAEA"/>
        </a:dk1>
        <a:lt1>
          <a:srgbClr val="FFFFFF"/>
        </a:lt1>
        <a:dk2>
          <a:srgbClr val="EAEAEA"/>
        </a:dk2>
        <a:lt2>
          <a:srgbClr val="333333"/>
        </a:lt2>
        <a:accent1>
          <a:srgbClr val="B2B2B2"/>
        </a:accent1>
        <a:accent2>
          <a:srgbClr val="808080"/>
        </a:accent2>
        <a:accent3>
          <a:srgbClr val="FFFFFF"/>
        </a:accent3>
        <a:accent4>
          <a:srgbClr val="C8C8C8"/>
        </a:accent4>
        <a:accent5>
          <a:srgbClr val="D5D5D5"/>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Tema de Office 12">
        <a:dk1>
          <a:srgbClr val="969696"/>
        </a:dk1>
        <a:lt1>
          <a:srgbClr val="FFFFFF"/>
        </a:lt1>
        <a:dk2>
          <a:srgbClr val="99EFF1"/>
        </a:dk2>
        <a:lt2>
          <a:srgbClr val="808080"/>
        </a:lt2>
        <a:accent1>
          <a:srgbClr val="BBE0E3"/>
        </a:accent1>
        <a:accent2>
          <a:srgbClr val="333399"/>
        </a:accent2>
        <a:accent3>
          <a:srgbClr val="FFFFFF"/>
        </a:accent3>
        <a:accent4>
          <a:srgbClr val="7F7F7F"/>
        </a:accent4>
        <a:accent5>
          <a:srgbClr val="DAEDEF"/>
        </a:accent5>
        <a:accent6>
          <a:srgbClr val="2D2D8A"/>
        </a:accent6>
        <a:hlink>
          <a:srgbClr val="009999"/>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atom design template</Template>
  <TotalTime>66</TotalTime>
  <Words>1355</Words>
  <Application>Microsoft Macintosh PowerPoint</Application>
  <PresentationFormat>Presentación en pantalla (4:3)</PresentationFormat>
  <Paragraphs>402</Paragraphs>
  <Slides>32</Slides>
  <Notes>32</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Blue atom design template</vt:lpstr>
      <vt:lpstr>Programas de Apoyo al Desarrollo Empresarial de la Secretaría de Hacienda y Crédito Público</vt:lpstr>
      <vt:lpstr>Servicio de asistencia al contribuyente (sac)</vt:lpstr>
      <vt:lpstr>Apoyos fiscales al sector agropecuario y forestal</vt:lpstr>
      <vt:lpstr>Apoyos fiscales al sector primario</vt:lpstr>
      <vt:lpstr>Exención del isan al consumidor por el fabricante, ensamblador, distribuidor autorizado o comerciante</vt:lpstr>
      <vt:lpstr>Facilidades administrativas para el cumplimiento de las obligaciones fiscales para los contribuyentes del régimen simplificado</vt:lpstr>
      <vt:lpstr>Consolidación fiscal</vt:lpstr>
      <vt:lpstr>Apoyos fiscales a los contribuyentes que celebren contratos con organismos públicos descentralizados </vt:lpstr>
      <vt:lpstr>Apoyos fiscales para contribuyentes que utilicen diesel como combustible</vt:lpstr>
      <vt:lpstr>Presentación de PowerPoint</vt:lpstr>
      <vt:lpstr>Apoyos fiscales al transporte público de personas o carga</vt:lpstr>
      <vt:lpstr>Apoyos fiscales al transporte terrestre de carga o pasaje</vt:lpstr>
      <vt:lpstr>Apoyos fiscales a la inversión en todo el país, excepto las áreas metropolitanas del d.f., monterrey y guadalajara.</vt:lpstr>
      <vt:lpstr>Apoyos fiscales por los proyectos en investigación y desarrollo de tecnología</vt:lpstr>
      <vt:lpstr>Apoyos fiscales para la marina mercante</vt:lpstr>
      <vt:lpstr>Apoyos Fiscales para el Transporte Aéreo y Marítimo</vt:lpstr>
      <vt:lpstr>Apoyos fiscales para adaptaciones que faciliten a las personas con capacidades diferentes el uso de las instalaciones</vt:lpstr>
      <vt:lpstr>Apoyos fiscales a patrones que contraten a personas que padezcan discapacidad motriz, mental auditiva o de lenguaje o invidentes  </vt:lpstr>
      <vt:lpstr>Acreditamiento del 10% del isr por las inversiones en la producción cinematográfica nacional.</vt:lpstr>
      <vt:lpstr>Apoyos fiscales para prevenir y controlar la contaminación ambiental</vt:lpstr>
      <vt:lpstr>Apoyos fiscales para la generación de energía a partir de fuentes renovables</vt:lpstr>
      <vt:lpstr>Apoyos fiscales a la construcción y enajenación de desarrollos inmobiliarios</vt:lpstr>
      <vt:lpstr>Apoyos fiscales a personas físicas o morales con ingresos totales que no excedan de cuatro millones de pesos</vt:lpstr>
      <vt:lpstr>Beneficios fiscales para sociedades mercantiles constructoras o adquirente de inmuebles</vt:lpstr>
      <vt:lpstr>Inversión en capital de riesgo en el país</vt:lpstr>
      <vt:lpstr>Apoyos Fiscales a los Almacenes Generales de Depósito</vt:lpstr>
      <vt:lpstr>Exención en el Pago del Impuesto al Activo</vt:lpstr>
      <vt:lpstr>Apoyos relacionados con organismos internacionales. Acuerdo de San José</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de Apoyo al Desarrollo Empresarial de la Secretaría de Hacienda y Crédito Público</dc:title>
  <dc:creator>usuario</dc:creator>
  <cp:lastModifiedBy>Miguel Alvaro Perez Hernandez</cp:lastModifiedBy>
  <cp:revision>11</cp:revision>
  <cp:lastPrinted>1601-01-01T00:00:00Z</cp:lastPrinted>
  <dcterms:created xsi:type="dcterms:W3CDTF">2011-05-08T21:44:33Z</dcterms:created>
  <dcterms:modified xsi:type="dcterms:W3CDTF">2011-05-25T05:19:53Z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TC010721171033</vt:lpwstr>
  </property>
</Properties>
</file>