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76" r:id="rId18"/>
    <p:sldId id="296" r:id="rId19"/>
    <p:sldId id="278" r:id="rId20"/>
    <p:sldId id="281" r:id="rId21"/>
    <p:sldId id="282" r:id="rId22"/>
    <p:sldId id="283" r:id="rId23"/>
    <p:sldId id="279" r:id="rId24"/>
    <p:sldId id="280" r:id="rId25"/>
    <p:sldId id="284" r:id="rId26"/>
    <p:sldId id="285" r:id="rId27"/>
    <p:sldId id="286" r:id="rId28"/>
    <p:sldId id="289" r:id="rId29"/>
    <p:sldId id="288" r:id="rId30"/>
    <p:sldId id="290" r:id="rId31"/>
    <p:sldId id="297" r:id="rId32"/>
    <p:sldId id="291" r:id="rId33"/>
    <p:sldId id="292" r:id="rId34"/>
    <p:sldId id="293" r:id="rId35"/>
    <p:sldId id="294" r:id="rId36"/>
    <p:sldId id="298" r:id="rId37"/>
    <p:sldId id="266" r:id="rId38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4712" y="-200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6138C-58C0-49DD-8834-BEEF24643387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BD8A-42B3-474F-97E0-4BCC62325BD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65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BD8A-42B3-474F-97E0-4BCC62325BD8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047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32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49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97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00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16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7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00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62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44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64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57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ACF4E-D977-42D3-91B7-B7477F205EA9}" type="datetimeFigureOut">
              <a:rPr lang="es-ES" smtClean="0"/>
              <a:t>24/08/12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F18F-E5C1-447E-A1C6-17B6978811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43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Relationship Id="rId3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Relationship Id="rId3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Relationship Id="rId3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9144000"/>
            <a:chOff x="0" y="0"/>
            <a:chExt cx="9144000" cy="914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500" t="2500" r="2500" b="2500"/>
            <a:stretch>
              <a:fillRect/>
            </a:stretch>
          </p:blipFill>
          <p:spPr bwMode="auto">
            <a:xfrm>
              <a:off x="0" y="0"/>
              <a:ext cx="9144000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0" y="5373737"/>
              <a:ext cx="9144000" cy="377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900" b="1" spc="-100" dirty="0">
                  <a:ln w="12700">
                    <a:solidFill>
                      <a:srgbClr val="B3058E"/>
                    </a:solidFill>
                    <a:prstDash val="solid"/>
                  </a:ln>
                  <a:solidFill>
                    <a:srgbClr val="B3058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3900" b="1" spc="-100" dirty="0" smtClean="0">
                  <a:ln w="12700">
                    <a:solidFill>
                      <a:srgbClr val="B3058E"/>
                    </a:solidFill>
                    <a:prstDash val="solid"/>
                  </a:ln>
                  <a:solidFill>
                    <a:srgbClr val="B3058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color</a:t>
              </a:r>
              <a:endParaRPr lang="en-US" sz="23900" b="1" spc="-100" dirty="0">
                <a:ln w="12700">
                  <a:solidFill>
                    <a:srgbClr val="B3058E"/>
                  </a:solidFill>
                  <a:prstDash val="solid"/>
                </a:ln>
                <a:solidFill>
                  <a:srgbClr val="B3058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141" y="0"/>
            <a:ext cx="9005741" cy="9144000"/>
            <a:chOff x="-14141" y="0"/>
            <a:chExt cx="9005741" cy="9144000"/>
          </a:xfrm>
        </p:grpSpPr>
        <p:pic>
          <p:nvPicPr>
            <p:cNvPr id="2" name="Picture 2" descr="low contra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41" y="0"/>
              <a:ext cx="4202793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88652" y="288458"/>
              <a:ext cx="480294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smtClean="0">
                  <a:latin typeface="Times New Roman" pitchFamily="18" charset="0"/>
                  <a:cs typeface="Times New Roman" pitchFamily="18" charset="0"/>
                </a:rPr>
                <a:t>Bajo contraste las composiciones tienen un rango cercano de luminosidad o brillo</a:t>
              </a:r>
              <a:endParaRPr lang="es-ES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9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1905" y="0"/>
            <a:ext cx="8461556" cy="9144000"/>
            <a:chOff x="-81905" y="0"/>
            <a:chExt cx="8461556" cy="9144000"/>
          </a:xfrm>
        </p:grpSpPr>
        <p:pic>
          <p:nvPicPr>
            <p:cNvPr id="2" name="Picture 3" descr="moderate contra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905" y="0"/>
              <a:ext cx="4270556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188651" y="741700"/>
              <a:ext cx="4191000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>El contraste moderado usa colores con un rango moderado en los niveles de  luminosidad o brillo.</a:t>
              </a:r>
              <a:endParaRPr lang="es-E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3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6116"/>
            <a:ext cx="8763000" cy="9097883"/>
            <a:chOff x="0" y="46116"/>
            <a:chExt cx="8763000" cy="9097883"/>
          </a:xfrm>
        </p:grpSpPr>
        <p:pic>
          <p:nvPicPr>
            <p:cNvPr id="1028" name="Picture 4" descr="high contra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116"/>
              <a:ext cx="4188652" cy="9097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48200" y="609600"/>
              <a:ext cx="4114800" cy="840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>El alto contraste el rango de luminosidad va de muy claro (alta luminosidad) a muy oscuro (baja luminosidad). </a:t>
              </a:r>
              <a:endParaRPr lang="es-E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28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00" y="355600"/>
            <a:ext cx="6883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latin typeface="Times New Roman" pitchFamily="18" charset="0"/>
                <a:cs typeface="Times New Roman" pitchFamily="18" charset="0"/>
              </a:rPr>
              <a:t>Ejemplos de valor dominio</a:t>
            </a:r>
          </a:p>
          <a:p>
            <a:endParaRPr lang="es-ES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En los ejemplos a continuación la impresión del valor cambia con la incorporación de tonos con saturación similar.  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5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050" y="0"/>
            <a:ext cx="8940800" cy="9163050"/>
            <a:chOff x="-19050" y="0"/>
            <a:chExt cx="8940800" cy="9163050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4140200" y="1011317"/>
              <a:ext cx="4781550" cy="7140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</a:t>
              </a:r>
              <a:r>
                <a:rPr kumimoji="0" lang="en-US" sz="30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/>
              </a:r>
              <a:br>
                <a:rPr kumimoji="0" lang="en-US" sz="30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s-E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Valor claro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kumimoji="0" lang="es-E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r>
                <a:rPr kumimoji="0" lang="es-E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Una composición hecha con tintas muestra un valor claro</a:t>
              </a:r>
              <a:r>
                <a:rPr kumimoji="0" lang="en-U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3074" name="Picture 2" descr="light va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0"/>
              <a:ext cx="4133850" cy="916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276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31284"/>
            <a:ext cx="9144000" cy="9175284"/>
            <a:chOff x="0" y="-31284"/>
            <a:chExt cx="9144000" cy="917528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16400" cy="9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48200" y="-31284"/>
              <a:ext cx="4495800" cy="8402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400" b="1" dirty="0" smtClean="0">
                  <a:latin typeface="Times New Roman" pitchFamily="18" charset="0"/>
                  <a:cs typeface="Times New Roman" pitchFamily="18" charset="0"/>
                </a:rPr>
                <a:t>Valor medio</a:t>
              </a:r>
              <a:endParaRPr lang="es-ES" sz="5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>Una composición realizada con valores medios esta hecha con balance entre las tintas, tonos saturados y sombras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9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8966198" cy="9144000"/>
            <a:chOff x="1" y="0"/>
            <a:chExt cx="8966198" cy="9144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188650" cy="9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003800" y="1600200"/>
              <a:ext cx="3962399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400" b="1" dirty="0" smtClean="0">
                  <a:latin typeface="Times New Roman" pitchFamily="18" charset="0"/>
                  <a:cs typeface="Times New Roman" pitchFamily="18" charset="0"/>
                </a:rPr>
                <a:t>Valor oscuro </a:t>
              </a:r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s-ES" sz="5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>Una composición con valor oscuro muestra en su mayoría sombras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74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69400" cy="9123362"/>
            <a:chOff x="0" y="0"/>
            <a:chExt cx="9169400" cy="9123362"/>
          </a:xfrm>
        </p:grpSpPr>
        <p:sp>
          <p:nvSpPr>
            <p:cNvPr id="2" name="Rectangle 1"/>
            <p:cNvSpPr/>
            <p:nvPr/>
          </p:nvSpPr>
          <p:spPr>
            <a:xfrm>
              <a:off x="0" y="6014819"/>
              <a:ext cx="914400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800" dirty="0" smtClean="0">
                  <a:latin typeface="Times New Roman" pitchFamily="18" charset="0"/>
                  <a:cs typeface="Times New Roman" pitchFamily="18" charset="0"/>
                </a:rPr>
                <a:t>Usando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un </a:t>
              </a:r>
              <a:r>
                <a:rPr lang="es-ES" sz="2800" dirty="0" smtClean="0">
                  <a:latin typeface="Times New Roman" pitchFamily="18" charset="0"/>
                  <a:cs typeface="Times New Roman" pitchFamily="18" charset="0"/>
                </a:rPr>
                <a:t>círculo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800" dirty="0" smtClean="0">
                  <a:latin typeface="Times New Roman" pitchFamily="18" charset="0"/>
                  <a:cs typeface="Times New Roman" pitchFamily="18" charset="0"/>
                </a:rPr>
                <a:t>cromático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800" dirty="0" smtClean="0">
                  <a:latin typeface="Times New Roman" pitchFamily="18" charset="0"/>
                  <a:cs typeface="Times New Roman" pitchFamily="18" charset="0"/>
                </a:rPr>
                <a:t>dividido en varias sombras y matices es uno de los métodos para identificar posibles opciones de esquemas de color  complementaria que se muestra en este ejemplo presenta muchas combinaciones posibles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 </a:t>
              </a:r>
              <a:r>
                <a:rPr lang="es-ES" sz="2800" dirty="0" smtClean="0">
                  <a:latin typeface="Times New Roman" pitchFamily="18" charset="0"/>
                  <a:cs typeface="Times New Roman" pitchFamily="18" charset="0"/>
                </a:rPr>
                <a:t>Variando la saturación y experimentando con sombras y matices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entre </a:t>
              </a:r>
              <a:r>
                <a:rPr lang="es-ES" sz="2800" dirty="0" smtClean="0">
                  <a:latin typeface="Times New Roman" pitchFamily="18" charset="0"/>
                  <a:cs typeface="Times New Roman" pitchFamily="18" charset="0"/>
                </a:rPr>
                <a:t>las relaciones de tonos se pueden lograr una gran variedad de opciones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en la </a:t>
              </a:r>
              <a:r>
                <a:rPr lang="es-ES" sz="2800" dirty="0" smtClean="0">
                  <a:latin typeface="Times New Roman" pitchFamily="18" charset="0"/>
                  <a:cs typeface="Times New Roman" pitchFamily="18" charset="0"/>
                </a:rPr>
                <a:t>paleta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400" y="0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 smtClean="0">
                  <a:latin typeface="Times New Roman" pitchFamily="18" charset="0"/>
                  <a:cs typeface="Times New Roman" pitchFamily="18" charset="0"/>
                </a:rPr>
                <a:t>Sombras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y </a:t>
              </a:r>
              <a:r>
                <a:rPr lang="en-US" sz="5400" b="1" dirty="0" err="1" smtClean="0">
                  <a:latin typeface="Times New Roman" pitchFamily="18" charset="0"/>
                  <a:cs typeface="Times New Roman" pitchFamily="18" charset="0"/>
                </a:rPr>
                <a:t>matices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shades and tin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940" y="990600"/>
              <a:ext cx="5081470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90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des and t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2" y="320032"/>
            <a:ext cx="8536375" cy="87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0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9144000"/>
            <a:chOff x="0" y="0"/>
            <a:chExt cx="9144000" cy="9144000"/>
          </a:xfrm>
        </p:grpSpPr>
        <p:pic>
          <p:nvPicPr>
            <p:cNvPr id="2050" name="Picture 2" descr="full value - high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8651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88651" y="1294179"/>
              <a:ext cx="4955349" cy="655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Moderado alto contraste-valor medio, composición</a:t>
              </a:r>
            </a:p>
            <a:p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usando tonos completamente saturados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0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50" y="2577762"/>
            <a:ext cx="88773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s-E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000" dirty="0">
                <a:latin typeface="Times New Roman" pitchFamily="18" charset="0"/>
                <a:cs typeface="Times New Roman" pitchFamily="18" charset="0"/>
              </a:rPr>
            </a:b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Cuando se crea una composición -ya sea una forma libre o un diseño basado en un texto- el elemento impactante tiene que ser identificado. Dichos elementos se llaman elementos dominantes de diseño. </a:t>
            </a:r>
            <a:endParaRPr lang="en-US" sz="4000" b="1" dirty="0"/>
          </a:p>
          <a:p>
            <a:pPr algn="just"/>
            <a:endParaRPr lang="es-ES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562100"/>
            <a:ext cx="70888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6000" b="1" dirty="0">
                <a:latin typeface="Times New Roman" pitchFamily="18" charset="0"/>
                <a:cs typeface="Times New Roman" pitchFamily="18" charset="0"/>
              </a:rPr>
              <a:t>Contraste  y dominio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84022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296400" cy="9144000"/>
            <a:chOff x="0" y="0"/>
            <a:chExt cx="9296400" cy="9144000"/>
          </a:xfrm>
        </p:grpSpPr>
        <p:pic>
          <p:nvPicPr>
            <p:cNvPr id="4098" name="Picture 2" descr="Moderately-low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8651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88651" y="1986677"/>
              <a:ext cx="5107749" cy="655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>Moderadamente-</a:t>
              </a:r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bajo contraste, valor medio-claro usando tintes y varios niveles de saturación</a:t>
              </a:r>
              <a:r>
                <a:rPr lang="en-US" sz="6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6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65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448800" cy="9144000"/>
            <a:chOff x="0" y="0"/>
            <a:chExt cx="9448800" cy="9144000"/>
          </a:xfrm>
        </p:grpSpPr>
        <p:pic>
          <p:nvPicPr>
            <p:cNvPr id="5122" name="Picture 2" descr="medium value - moderate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8651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88651" y="832515"/>
              <a:ext cx="5260149" cy="655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Moderadamente-bajo contraste, medio-valor oscuro, usando sombras y varios niveles de saturación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448799" cy="9144000"/>
            <a:chOff x="0" y="0"/>
            <a:chExt cx="9448799" cy="9144000"/>
          </a:xfrm>
        </p:grpSpPr>
        <p:pic>
          <p:nvPicPr>
            <p:cNvPr id="6146" name="Picture 2" descr="Moderately-high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8651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88650" y="1524000"/>
              <a:ext cx="5260149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Moderadamente-alto contraste, valor medio usando sombras y varios niveles de saturación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67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3" y="25400"/>
            <a:ext cx="8810627" cy="9118600"/>
            <a:chOff x="28573" y="25400"/>
            <a:chExt cx="8810627" cy="9118600"/>
          </a:xfrm>
        </p:grpSpPr>
        <p:pic>
          <p:nvPicPr>
            <p:cNvPr id="3074" name="Picture 2" descr="High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3" y="25400"/>
              <a:ext cx="4160078" cy="911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67200" y="383550"/>
              <a:ext cx="4572000" cy="8402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Alto </a:t>
              </a:r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contraste, valor medio, composición usando sombras, tintes y varios niveles de saturación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39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0490" y="-1"/>
            <a:ext cx="8751890" cy="9188319"/>
            <a:chOff x="-90490" y="-1"/>
            <a:chExt cx="8751890" cy="9188319"/>
          </a:xfrm>
        </p:grpSpPr>
        <p:pic>
          <p:nvPicPr>
            <p:cNvPr id="7170" name="Picture 2" descr="Moderately-low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490" y="-1"/>
              <a:ext cx="4279141" cy="918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739123"/>
              <a:ext cx="4089400" cy="8402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Contraste moderado, valor medio, usando sombras, tintes y varios niveles de saturación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0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5400"/>
            <a:ext cx="9144000" cy="9118600"/>
            <a:chOff x="0" y="25400"/>
            <a:chExt cx="9144000" cy="9118600"/>
          </a:xfrm>
        </p:grpSpPr>
        <p:pic>
          <p:nvPicPr>
            <p:cNvPr id="8194" name="Picture 2" descr="dark value - moderate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00"/>
              <a:ext cx="4188651" cy="911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1306879"/>
              <a:ext cx="4572000" cy="74789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Bajo contraste, valor medio, usando sombras, tintes y varios niveles de saturación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523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8934450" cy="9258300"/>
            <a:chOff x="0" y="0"/>
            <a:chExt cx="8934450" cy="9258300"/>
          </a:xfrm>
        </p:grpSpPr>
        <p:pic>
          <p:nvPicPr>
            <p:cNvPr id="9218" name="Picture 2" descr="High contrast l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8651" cy="922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362450" y="856000"/>
              <a:ext cx="4572000" cy="8402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Alto contraste, valor claro, usando sombras tintes, y varios niveles de  saturación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974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8898" y="49768"/>
            <a:ext cx="8842702" cy="9176962"/>
            <a:chOff x="148898" y="49768"/>
            <a:chExt cx="8842702" cy="9176962"/>
          </a:xfrm>
        </p:grpSpPr>
        <p:sp>
          <p:nvSpPr>
            <p:cNvPr id="2" name="Rectangle 1"/>
            <p:cNvSpPr/>
            <p:nvPr/>
          </p:nvSpPr>
          <p:spPr>
            <a:xfrm>
              <a:off x="411176" y="49768"/>
              <a:ext cx="639149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 err="1" smtClean="0">
                  <a:latin typeface="Times New Roman" pitchFamily="18" charset="0"/>
                  <a:cs typeface="Times New Roman" pitchFamily="18" charset="0"/>
                </a:rPr>
                <a:t>Estudios</a:t>
              </a:r>
              <a:r>
                <a:rPr lang="en-US" sz="6600" b="1" dirty="0" smtClean="0">
                  <a:latin typeface="Times New Roman" pitchFamily="18" charset="0"/>
                  <a:cs typeface="Times New Roman" pitchFamily="18" charset="0"/>
                </a:rPr>
                <a:t> de color</a:t>
              </a:r>
              <a:endParaRPr lang="en-US" sz="6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8215" y="1157764"/>
              <a:ext cx="845338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Relación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colores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complementarios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98" y="2912090"/>
              <a:ext cx="3280102" cy="4440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11766" y="7425900"/>
              <a:ext cx="30178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Relación de colores complementarios asignados en una proporción igualitaria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307" y="2971801"/>
              <a:ext cx="3286892" cy="4467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006580" y="7287738"/>
              <a:ext cx="307061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Colores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reasigados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con proporciones 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with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proportions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asignadas en áreas dominantes y subdominantes.</a:t>
              </a:r>
              <a:endParaRPr lang="es-E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091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1" cy="9144000"/>
            <a:chOff x="0" y="0"/>
            <a:chExt cx="9144001" cy="9144000"/>
          </a:xfrm>
        </p:grpSpPr>
        <p:pic>
          <p:nvPicPr>
            <p:cNvPr id="2" name="Picture 4" descr="Complementary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25296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000" y="149285"/>
              <a:ext cx="4572000" cy="45243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3600" dirty="0" smtClean="0">
                  <a:latin typeface="Times New Roman" pitchFamily="18" charset="0"/>
                  <a:cs typeface="Times New Roman" pitchFamily="18" charset="0"/>
                </a:rPr>
                <a:t>Intensidad de color y proporción modificada. Utilizando tintas y sombras de los colores originales resultando un nivel moderado de contraste y valor medio.</a:t>
              </a:r>
              <a:endParaRPr lang="es-E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5" descr="Complementary col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48200"/>
              <a:ext cx="3325296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406285" y="7772400"/>
              <a:ext cx="57377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3600" dirty="0" smtClean="0">
                  <a:latin typeface="Times New Roman" pitchFamily="18" charset="0"/>
                  <a:cs typeface="Times New Roman" pitchFamily="18" charset="0"/>
                </a:rPr>
                <a:t>Colores aplicados en una composición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s-E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95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63202"/>
            <a:ext cx="8940801" cy="9080799"/>
            <a:chOff x="-1" y="63202"/>
            <a:chExt cx="8940801" cy="9080799"/>
          </a:xfrm>
        </p:grpSpPr>
        <p:pic>
          <p:nvPicPr>
            <p:cNvPr id="2" name="Picture 6" descr="Complementary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63202"/>
              <a:ext cx="3165827" cy="4280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657600" y="310475"/>
              <a:ext cx="52578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La intensidad y proporción modificada el área completa muestra un moderado alto- contraste y valor medio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7" descr="Complementary col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3804"/>
              <a:ext cx="3165826" cy="4280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454400" y="7640221"/>
              <a:ext cx="54864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Colores aplicados a una composición. 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9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229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El elemento dominante puede ser clasificado como 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contraste dominante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valor dominante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Los diseños que evidencian el contraste dominante o los valores dominantes son subdivididos en bajos, moderados o de alto contraste, también se pueden subdividir en categorías de valor: claro, medio u oscuro. La selección de colores  puede realzar o minimizar el impacto total.</a:t>
            </a:r>
            <a:endParaRPr lang="es-E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8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76199"/>
            <a:ext cx="9144001" cy="9067801"/>
            <a:chOff x="-1" y="76199"/>
            <a:chExt cx="9144001" cy="9067801"/>
          </a:xfrm>
        </p:grpSpPr>
        <p:sp>
          <p:nvSpPr>
            <p:cNvPr id="3" name="Rectangle 2"/>
            <p:cNvSpPr/>
            <p:nvPr/>
          </p:nvSpPr>
          <p:spPr>
            <a:xfrm>
              <a:off x="4495800" y="2948105"/>
              <a:ext cx="4648200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>Colores de una relación triada con proporciones asignadas igualitariamente</a:t>
              </a:r>
              <a:endParaRPr lang="es-E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71600" y="76199"/>
              <a:ext cx="5715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5400" b="1" dirty="0" smtClean="0">
                  <a:latin typeface="Times New Roman" pitchFamily="18" charset="0"/>
                  <a:cs typeface="Times New Roman" pitchFamily="18" charset="0"/>
                </a:rPr>
                <a:t>Colores en una relación triada</a:t>
              </a:r>
              <a:endParaRPr lang="es-E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4" descr="Triad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830525"/>
              <a:ext cx="4495801" cy="731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416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3999" cy="9144000"/>
            <a:chOff x="1" y="0"/>
            <a:chExt cx="9118599" cy="9144000"/>
          </a:xfrm>
        </p:grpSpPr>
        <p:pic>
          <p:nvPicPr>
            <p:cNvPr id="3" name="Picture 5" descr="Triad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571999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546600" y="370850"/>
              <a:ext cx="4572000" cy="8402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Colores reasignados con las proporciones determinadas a las áreas dominantes, </a:t>
              </a:r>
              <a:r>
                <a:rPr lang="es-ES" sz="5400" dirty="0" smtClean="0">
                  <a:latin typeface="Times New Roman" pitchFamily="18" charset="0"/>
                  <a:cs typeface="Times New Roman" pitchFamily="18" charset="0"/>
                </a:rPr>
                <a:t>subdominantes</a:t>
              </a:r>
              <a:r>
                <a:rPr lang="es-ES" sz="6000" dirty="0" smtClean="0">
                  <a:latin typeface="Times New Roman" pitchFamily="18" charset="0"/>
                  <a:cs typeface="Times New Roman" pitchFamily="18" charset="0"/>
                </a:rPr>
                <a:t> y acentos.</a:t>
              </a:r>
              <a:endParaRPr lang="es-E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8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3505"/>
            <a:ext cx="8882222" cy="9120495"/>
            <a:chOff x="0" y="23505"/>
            <a:chExt cx="8882222" cy="9120495"/>
          </a:xfrm>
        </p:grpSpPr>
        <p:pic>
          <p:nvPicPr>
            <p:cNvPr id="15362" name="Picture 2" descr="Triad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6800"/>
              <a:ext cx="3156211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41488" y="213577"/>
              <a:ext cx="468811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La intensidad del color y la saturación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modificadas </a:t>
              </a:r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- toda la zona presenta un nivel moderado-alto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contraste.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10000" y="6705600"/>
              <a:ext cx="507222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Colores aplicados a una</a:t>
              </a:r>
            </a:p>
            <a:p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 composición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364" name="Picture 4" descr="Triad col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05"/>
              <a:ext cx="3156211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034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5400" y="-594702"/>
            <a:ext cx="9169400" cy="9738702"/>
            <a:chOff x="-25400" y="-594702"/>
            <a:chExt cx="9169400" cy="9738702"/>
          </a:xfrm>
        </p:grpSpPr>
        <p:pic>
          <p:nvPicPr>
            <p:cNvPr id="16386" name="Picture 2" descr="Triad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4953000"/>
              <a:ext cx="309985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Triad col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9985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0" y="-594702"/>
              <a:ext cx="736099" cy="1646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 </a:t>
              </a:r>
              <a:r>
                <a:rPr kumimoji="0" lang="en-US" sz="10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05200" y="510450"/>
              <a:ext cx="56388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La intensidad del color y la saturación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modificadas </a:t>
              </a:r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- toda la zona muestra un nivel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de moderado </a:t>
              </a:r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bajo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contraste.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33800" y="7239000"/>
              <a:ext cx="507222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Colores aplicados a una</a:t>
              </a:r>
            </a:p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composición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744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37712"/>
            <a:ext cx="8793322" cy="9181712"/>
            <a:chOff x="0" y="-37712"/>
            <a:chExt cx="8793322" cy="9181712"/>
          </a:xfrm>
        </p:grpSpPr>
        <p:pic>
          <p:nvPicPr>
            <p:cNvPr id="17410" name="Picture 2" descr="Triad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648200"/>
              <a:ext cx="3325294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Triad col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7712"/>
              <a:ext cx="3240465" cy="438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81400" y="246995"/>
              <a:ext cx="46482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La intensidad del color y la saturación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modificadas </a:t>
              </a:r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- toda la zona muestra un valor medio /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oscuro.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21100" y="7580665"/>
              <a:ext cx="507222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Colores aplicados a una</a:t>
              </a:r>
            </a:p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composición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591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33337"/>
            <a:ext cx="8498476" cy="9220855"/>
            <a:chOff x="-1" y="33337"/>
            <a:chExt cx="8498476" cy="9220855"/>
          </a:xfrm>
        </p:grpSpPr>
        <p:pic>
          <p:nvPicPr>
            <p:cNvPr id="18434" name="Picture 2" descr="Triad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7"/>
              <a:ext cx="3244276" cy="438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676364" y="633949"/>
              <a:ext cx="4572000" cy="44012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Color de la intensidad y saturación modificado - toda la zona muestra un valor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ligero (claro) de luz.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36" name="Picture 4" descr="Triad colo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724401"/>
              <a:ext cx="3268933" cy="441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26253" y="7315200"/>
              <a:ext cx="5072222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Colores aplicados a una</a:t>
              </a:r>
            </a:p>
            <a:p>
              <a:r>
                <a:rPr lang="es-E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composición.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885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211697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www.worqx.com/color/palette.htm</a:t>
            </a:r>
          </a:p>
          <a:p>
            <a:endParaRPr lang="es-E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http://meyerweb.com/eric/tools/color-blend/</a:t>
            </a:r>
            <a:endParaRPr lang="es-E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Sigue los links para hacer combinaciones en una paleta digital.</a:t>
            </a:r>
            <a:endParaRPr lang="es-E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07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0" y="-304800"/>
            <a:ext cx="9144000" cy="9296400"/>
            <a:chOff x="0" y="-457200"/>
            <a:chExt cx="9144000" cy="9296400"/>
          </a:xfrm>
        </p:grpSpPr>
        <p:grpSp>
          <p:nvGrpSpPr>
            <p:cNvPr id="6" name="Group 3"/>
            <p:cNvGrpSpPr/>
            <p:nvPr/>
          </p:nvGrpSpPr>
          <p:grpSpPr>
            <a:xfrm>
              <a:off x="1066800" y="6934200"/>
              <a:ext cx="8077200" cy="1905000"/>
              <a:chOff x="1066800" y="7239000"/>
              <a:chExt cx="8077200" cy="1905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269280" y="7239000"/>
                <a:ext cx="7874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3600" dirty="0" smtClean="0">
                    <a:latin typeface="Times New Roman" pitchFamily="18" charset="0"/>
                    <a:cs typeface="Times New Roman" pitchFamily="18" charset="0"/>
                  </a:rPr>
                  <a:t>Información: www.worqx.com/about.htm</a:t>
                </a:r>
                <a:endParaRPr lang="es-E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66800" y="8066782"/>
                <a:ext cx="8077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3200" dirty="0" smtClean="0">
                    <a:latin typeface="Times New Roman" pitchFamily="18" charset="0"/>
                    <a:cs typeface="Times New Roman" pitchFamily="18" charset="0"/>
                  </a:rPr>
                  <a:t>Elaboración del power point y traducción: </a:t>
                </a:r>
                <a:r>
                  <a:rPr lang="es-ES" sz="3200" b="1" dirty="0" smtClean="0">
                    <a:latin typeface="Times New Roman" pitchFamily="18" charset="0"/>
                    <a:cs typeface="Times New Roman" pitchFamily="18" charset="0"/>
                  </a:rPr>
                  <a:t>Guadalupe Flores Cano</a:t>
                </a:r>
                <a:endParaRPr lang="es-E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-457200"/>
              <a:ext cx="9144000" cy="77251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9600" b="1" cap="none" spc="-100" dirty="0" smtClean="0">
                  <a:ln w="12700">
                    <a:solidFill>
                      <a:schemeClr val="tx1">
                        <a:lumMod val="75000"/>
                        <a:lumOff val="25000"/>
                        <a:alpha val="12000"/>
                      </a:schemeClr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  <a:alpha val="23000"/>
                    </a:schemeClr>
                  </a:solidFill>
                  <a:effectLst>
                    <a:outerShdw dir="5400000" algn="ctr" rotWithShape="0">
                      <a:schemeClr val="tx1">
                        <a:lumMod val="50000"/>
                        <a:lumOff val="50000"/>
                        <a:alpha val="67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gfc</a:t>
              </a:r>
              <a:endParaRPr lang="en-US" sz="49600" b="1" cap="none" spc="-100" dirty="0">
                <a:ln w="12700">
                  <a:solidFill>
                    <a:schemeClr val="tx1">
                      <a:lumMod val="75000"/>
                      <a:lumOff val="25000"/>
                      <a:alpha val="12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23000"/>
                  </a:schemeClr>
                </a:solidFill>
                <a:effectLst>
                  <a:outerShdw dir="5400000" algn="ctr" rotWithShape="0">
                    <a:schemeClr val="tx1">
                      <a:lumMod val="50000"/>
                      <a:lumOff val="50000"/>
                      <a:alpha val="67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32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050"/>
            <a:ext cx="9144000" cy="9124950"/>
            <a:chOff x="0" y="19050"/>
            <a:chExt cx="9144000" cy="9124950"/>
          </a:xfrm>
        </p:grpSpPr>
        <p:sp>
          <p:nvSpPr>
            <p:cNvPr id="3" name="TextBox 2"/>
            <p:cNvSpPr txBox="1"/>
            <p:nvPr/>
          </p:nvSpPr>
          <p:spPr>
            <a:xfrm>
              <a:off x="4495800" y="19050"/>
              <a:ext cx="4648200" cy="871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Es muy fácil entender la diferencia entre  los elementos dominantes si se coloca a distancia o entrecierran los ojos. Si la proximidad entre el tono colindante es menos notoria al entrecerrar los ojos la composición muestra un bajo nivel de contraste, 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low contra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4188651" cy="912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59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8877300" cy="9144000"/>
            <a:chOff x="0" y="0"/>
            <a:chExt cx="8877300" cy="9144000"/>
          </a:xfrm>
        </p:grpSpPr>
        <p:sp>
          <p:nvSpPr>
            <p:cNvPr id="2" name="Rectangle 1"/>
            <p:cNvSpPr/>
            <p:nvPr/>
          </p:nvSpPr>
          <p:spPr>
            <a:xfrm>
              <a:off x="4648200" y="0"/>
              <a:ext cx="4229100" cy="8956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48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s-ES" sz="48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s-E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4400" dirty="0">
                  <a:latin typeface="Times New Roman" pitchFamily="18" charset="0"/>
                  <a:cs typeface="Times New Roman" pitchFamily="18" charset="0"/>
                </a:rPr>
                <a:t>en el resto de la composición  hay poca diferencia tiene un valor mínimo o ligero. Si las distinciones son a la inversa, si los tonos son muy diferentes, el contraste es alto, los valores son oscuros. </a:t>
              </a:r>
            </a:p>
          </p:txBody>
        </p:sp>
        <p:pic>
          <p:nvPicPr>
            <p:cNvPr id="5" name="Picture 3" descr="moderate contra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36251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680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8966201" cy="9144000"/>
            <a:chOff x="0" y="0"/>
            <a:chExt cx="8966201" cy="9144000"/>
          </a:xfrm>
        </p:grpSpPr>
        <p:sp>
          <p:nvSpPr>
            <p:cNvPr id="2" name="Rectangle 1"/>
            <p:cNvSpPr/>
            <p:nvPr/>
          </p:nvSpPr>
          <p:spPr>
            <a:xfrm>
              <a:off x="4699001" y="370850"/>
              <a:ext cx="4267200" cy="8402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400" dirty="0">
                  <a:latin typeface="Times New Roman" pitchFamily="18" charset="0"/>
                  <a:cs typeface="Times New Roman" pitchFamily="18" charset="0"/>
                </a:rPr>
                <a:t>Si las distinciones son a la inversa, si los tonos son muy diferentes, el contraste es alto, los valores son oscuros. </a:t>
              </a:r>
            </a:p>
          </p:txBody>
        </p:sp>
        <p:pic>
          <p:nvPicPr>
            <p:cNvPr id="4" name="Picture 4" descr="high contra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8652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008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557480"/>
            <a:ext cx="9198035" cy="8586520"/>
            <a:chOff x="-1" y="557480"/>
            <a:chExt cx="9198035" cy="8586520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557480"/>
              <a:ext cx="762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La relación entre los colores de una paleta puede afectar   el resultado integral de una composición. 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5"/>
            <a:stretch/>
          </p:blipFill>
          <p:spPr bwMode="auto">
            <a:xfrm>
              <a:off x="-1" y="2819400"/>
              <a:ext cx="9198035" cy="632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46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9143999" cy="9144000"/>
            <a:chOff x="1" y="0"/>
            <a:chExt cx="9143999" cy="9144000"/>
          </a:xfrm>
        </p:grpSpPr>
        <p:pic>
          <p:nvPicPr>
            <p:cNvPr id="2050" name="Picture 2" descr="low contra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047999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moderate contra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0"/>
              <a:ext cx="304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igh contra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0"/>
              <a:ext cx="304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669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5400"/>
            <a:ext cx="9144000" cy="8015545"/>
            <a:chOff x="0" y="25400"/>
            <a:chExt cx="9144000" cy="8015545"/>
          </a:xfrm>
        </p:grpSpPr>
        <p:sp>
          <p:nvSpPr>
            <p:cNvPr id="3" name="TextBox 2"/>
            <p:cNvSpPr txBox="1"/>
            <p:nvPr/>
          </p:nvSpPr>
          <p:spPr>
            <a:xfrm>
              <a:off x="533399" y="5486400"/>
              <a:ext cx="8077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4000" dirty="0" smtClean="0">
                  <a:latin typeface="Times New Roman" pitchFamily="18" charset="0"/>
                  <a:cs typeface="Times New Roman" pitchFamily="18" charset="0"/>
                </a:rPr>
                <a:t>En los ejemplos  el grado de contraste  de una composición cambia con el rango de luminosidad entre los tonos escogidos.</a:t>
              </a:r>
              <a:endParaRPr lang="es-E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25400"/>
              <a:ext cx="9144000" cy="5181600"/>
              <a:chOff x="1" y="0"/>
              <a:chExt cx="9143999" cy="9144000"/>
            </a:xfrm>
          </p:grpSpPr>
          <p:pic>
            <p:nvPicPr>
              <p:cNvPr id="5" name="Picture 2" descr="low contras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0"/>
                <a:ext cx="3047999" cy="9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moderate contra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0"/>
                <a:ext cx="3048000" cy="9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igh contras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0"/>
                <a:ext cx="3048000" cy="9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8449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780</Words>
  <Application>Microsoft Macintosh PowerPoint</Application>
  <PresentationFormat>Personalizado</PresentationFormat>
  <Paragraphs>66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María</dc:creator>
  <cp:lastModifiedBy>Guillermo  Calva Màrquez</cp:lastModifiedBy>
  <cp:revision>40</cp:revision>
  <dcterms:created xsi:type="dcterms:W3CDTF">2012-04-10T01:37:23Z</dcterms:created>
  <dcterms:modified xsi:type="dcterms:W3CDTF">2012-08-24T19:59:53Z</dcterms:modified>
</cp:coreProperties>
</file>