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3"/>
  </p:notesMasterIdLst>
  <p:sldIdLst>
    <p:sldId id="258" r:id="rId2"/>
    <p:sldId id="306" r:id="rId3"/>
    <p:sldId id="256" r:id="rId4"/>
    <p:sldId id="257" r:id="rId5"/>
    <p:sldId id="268" r:id="rId6"/>
    <p:sldId id="260" r:id="rId7"/>
    <p:sldId id="259" r:id="rId8"/>
    <p:sldId id="262" r:id="rId9"/>
    <p:sldId id="263" r:id="rId10"/>
    <p:sldId id="264" r:id="rId11"/>
    <p:sldId id="265" r:id="rId12"/>
    <p:sldId id="266" r:id="rId13"/>
    <p:sldId id="267" r:id="rId14"/>
    <p:sldId id="261" r:id="rId15"/>
    <p:sldId id="269" r:id="rId16"/>
    <p:sldId id="270" r:id="rId17"/>
    <p:sldId id="271" r:id="rId18"/>
    <p:sldId id="272" r:id="rId19"/>
    <p:sldId id="274" r:id="rId20"/>
    <p:sldId id="275" r:id="rId21"/>
    <p:sldId id="276" r:id="rId22"/>
    <p:sldId id="277" r:id="rId23"/>
    <p:sldId id="278" r:id="rId24"/>
    <p:sldId id="281" r:id="rId25"/>
    <p:sldId id="279" r:id="rId26"/>
    <p:sldId id="282" r:id="rId27"/>
    <p:sldId id="283" r:id="rId28"/>
    <p:sldId id="284" r:id="rId29"/>
    <p:sldId id="280" r:id="rId30"/>
    <p:sldId id="286" r:id="rId31"/>
    <p:sldId id="285" r:id="rId32"/>
    <p:sldId id="298" r:id="rId33"/>
    <p:sldId id="287" r:id="rId34"/>
    <p:sldId id="288" r:id="rId35"/>
    <p:sldId id="312" r:id="rId36"/>
    <p:sldId id="308" r:id="rId37"/>
    <p:sldId id="309" r:id="rId38"/>
    <p:sldId id="314" r:id="rId39"/>
    <p:sldId id="313" r:id="rId40"/>
    <p:sldId id="311" r:id="rId41"/>
    <p:sldId id="273" r:id="rId4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B3058E"/>
    <a:srgbClr val="07BD0B"/>
    <a:srgbClr val="0000CC"/>
    <a:srgbClr val="000099"/>
    <a:srgbClr val="0033CC"/>
    <a:srgbClr val="0000FF"/>
    <a:srgbClr val="33CCFF"/>
    <a:srgbClr val="FF6699"/>
    <a:srgbClr val="E50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2816" y="-352"/>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1CCBA-DCF5-403D-8EB7-66D70C0D9948}" type="datetimeFigureOut">
              <a:rPr lang="es-ES" smtClean="0"/>
              <a:t>24/08/12</a:t>
            </a:fld>
            <a:endParaRPr lang="es-E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3C5CB-9E2F-44FF-89DA-D7CB90C99328}" type="slidenum">
              <a:rPr lang="es-ES" smtClean="0"/>
              <a:t>‹Nr.›</a:t>
            </a:fld>
            <a:endParaRPr lang="es-ES"/>
          </a:p>
        </p:txBody>
      </p:sp>
    </p:spTree>
    <p:extLst>
      <p:ext uri="{BB962C8B-B14F-4D97-AF65-F5344CB8AC3E}">
        <p14:creationId xmlns:p14="http://schemas.microsoft.com/office/powerpoint/2010/main" val="327556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7EA3C5CB-9E2F-44FF-89DA-D7CB90C99328}" type="slidenum">
              <a:rPr lang="es-ES" smtClean="0"/>
              <a:t>7</a:t>
            </a:fld>
            <a:endParaRPr lang="es-ES"/>
          </a:p>
        </p:txBody>
      </p:sp>
    </p:spTree>
    <p:extLst>
      <p:ext uri="{BB962C8B-B14F-4D97-AF65-F5344CB8AC3E}">
        <p14:creationId xmlns:p14="http://schemas.microsoft.com/office/powerpoint/2010/main" val="321357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40568"/>
            <a:ext cx="7772400" cy="1960033"/>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5181600"/>
            <a:ext cx="64008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C4D11270-E925-43EE-9060-D2F88F56973E}" type="datetimeFigureOut">
              <a:rPr lang="en-US" smtClean="0"/>
              <a:pPr/>
              <a:t>24/08/12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3C65F0-76D5-4F4E-90DD-5220E87B95F7}" type="slidenum">
              <a:rPr lang="es-ES" smtClean="0"/>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C4D11270-E925-43EE-9060-D2F88F56973E}" type="datetimeFigureOut">
              <a:rPr lang="en-US" smtClean="0"/>
              <a:pPr/>
              <a:t>24/08/12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3C65F0-76D5-4F4E-90DD-5220E87B95F7}"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8951"/>
            <a:ext cx="2057400" cy="104013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488951"/>
            <a:ext cx="601980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C4D11270-E925-43EE-9060-D2F88F56973E}" type="datetimeFigureOut">
              <a:rPr lang="en-US" smtClean="0"/>
              <a:pPr/>
              <a:t>24/08/12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3C65F0-76D5-4F4E-90DD-5220E87B95F7}" type="slidenum">
              <a:rPr lang="es-ES" smtClean="0"/>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C4D11270-E925-43EE-9060-D2F88F56973E}" type="datetimeFigureOut">
              <a:rPr lang="en-US" smtClean="0"/>
              <a:pPr/>
              <a:t>24/08/12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3C65F0-76D5-4F4E-90DD-5220E87B95F7}" type="slidenum">
              <a:rPr lang="es-ES" smtClean="0"/>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875867"/>
            <a:ext cx="7772400" cy="1816100"/>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3875618"/>
            <a:ext cx="77724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11270-E925-43EE-9060-D2F88F56973E}" type="datetimeFigureOut">
              <a:rPr lang="en-US" smtClean="0"/>
              <a:pPr/>
              <a:t>24/08/12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3C65F0-76D5-4F4E-90DD-5220E87B95F7}" type="slidenum">
              <a:rPr lang="es-ES" smtClean="0"/>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2844800"/>
            <a:ext cx="4038600"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2844800"/>
            <a:ext cx="4038600"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C4D11270-E925-43EE-9060-D2F88F56973E}" type="datetimeFigureOut">
              <a:rPr lang="en-US" smtClean="0"/>
              <a:pPr/>
              <a:t>24/08/12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B3C65F0-76D5-4F4E-90DD-5220E87B95F7}" type="slidenum">
              <a:rPr lang="es-ES" smtClean="0"/>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6184"/>
            <a:ext cx="8229600" cy="1524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2046817"/>
            <a:ext cx="404018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9833"/>
            <a:ext cx="404018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6" y="2046817"/>
            <a:ext cx="4041775"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899833"/>
            <a:ext cx="4041775"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C4D11270-E925-43EE-9060-D2F88F56973E}" type="datetimeFigureOut">
              <a:rPr lang="en-US" smtClean="0"/>
              <a:pPr/>
              <a:t>24/08/12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B3C65F0-76D5-4F4E-90DD-5220E87B95F7}" type="slidenum">
              <a:rPr lang="es-ES" smtClean="0"/>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C4D11270-E925-43EE-9060-D2F88F56973E}" type="datetimeFigureOut">
              <a:rPr lang="en-US" smtClean="0"/>
              <a:pPr/>
              <a:t>24/08/12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B3C65F0-76D5-4F4E-90DD-5220E87B95F7}" type="slidenum">
              <a:rPr lang="es-ES" smtClean="0"/>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11270-E925-43EE-9060-D2F88F56973E}" type="datetimeFigureOut">
              <a:rPr lang="en-US" smtClean="0"/>
              <a:pPr/>
              <a:t>24/08/12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B3C65F0-76D5-4F4E-90DD-5220E87B95F7}"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364067"/>
            <a:ext cx="5111750"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1" y="1913467"/>
            <a:ext cx="3008313"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11270-E925-43EE-9060-D2F88F56973E}" type="datetimeFigureOut">
              <a:rPr lang="en-US" smtClean="0"/>
              <a:pPr/>
              <a:t>24/08/12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B3C65F0-76D5-4F4E-90DD-5220E87B95F7}" type="slidenum">
              <a:rPr lang="es-ES" smtClean="0"/>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6400800"/>
            <a:ext cx="5486400" cy="755651"/>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817033"/>
            <a:ext cx="5486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7156451"/>
            <a:ext cx="54864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11270-E925-43EE-9060-D2F88F56973E}" type="datetimeFigureOut">
              <a:rPr lang="en-US" smtClean="0"/>
              <a:pPr/>
              <a:t>24/08/12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B3C65F0-76D5-4F4E-90DD-5220E87B95F7}" type="slidenum">
              <a:rPr lang="es-ES" smtClean="0"/>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184"/>
            <a:ext cx="8229600" cy="1524000"/>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457200" y="2133601"/>
            <a:ext cx="82296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457200" y="8475134"/>
            <a:ext cx="21336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4D11270-E925-43EE-9060-D2F88F56973E}" type="datetimeFigureOut">
              <a:rPr lang="en-US" smtClean="0"/>
              <a:pPr/>
              <a:t>24/08/12</a:t>
            </a:fld>
            <a:endParaRPr lang="es-ES"/>
          </a:p>
        </p:txBody>
      </p:sp>
      <p:sp>
        <p:nvSpPr>
          <p:cNvPr id="5" name="Footer Placeholder 4"/>
          <p:cNvSpPr>
            <a:spLocks noGrp="1"/>
          </p:cNvSpPr>
          <p:nvPr>
            <p:ph type="ftr" sz="quarter" idx="3"/>
          </p:nvPr>
        </p:nvSpPr>
        <p:spPr>
          <a:xfrm>
            <a:off x="3124200" y="8475134"/>
            <a:ext cx="28956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8475134"/>
            <a:ext cx="21336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B3C65F0-76D5-4F4E-90DD-5220E87B95F7}" type="slidenum">
              <a:rPr lang="es-ES" smtClean="0"/>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gif"/><Relationship Id="rId3"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worqx.com/color/complements.htm" TargetMode="Externa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9144000"/>
            <a:chOff x="0" y="0"/>
            <a:chExt cx="9144000" cy="9144000"/>
          </a:xfrm>
        </p:grpSpPr>
        <p:pic>
          <p:nvPicPr>
            <p:cNvPr id="1026" name="Picture 2"/>
            <p:cNvPicPr>
              <a:picLocks noChangeAspect="1" noChangeArrowheads="1"/>
            </p:cNvPicPr>
            <p:nvPr/>
          </p:nvPicPr>
          <p:blipFill>
            <a:blip r:embed="rId2"/>
            <a:srcRect l="2500" t="2500" r="2500" b="2500"/>
            <a:stretch>
              <a:fillRect/>
            </a:stretch>
          </p:blipFill>
          <p:spPr bwMode="auto">
            <a:xfrm>
              <a:off x="0" y="0"/>
              <a:ext cx="9144000" cy="9144000"/>
            </a:xfrm>
            <a:prstGeom prst="rect">
              <a:avLst/>
            </a:prstGeom>
            <a:noFill/>
            <a:ln w="9525">
              <a:noFill/>
              <a:miter lim="800000"/>
              <a:headEnd/>
              <a:tailEnd/>
            </a:ln>
          </p:spPr>
        </p:pic>
        <p:sp>
          <p:nvSpPr>
            <p:cNvPr id="4" name="Rectangle 3"/>
            <p:cNvSpPr/>
            <p:nvPr/>
          </p:nvSpPr>
          <p:spPr>
            <a:xfrm>
              <a:off x="0" y="5373737"/>
              <a:ext cx="9144000" cy="3770263"/>
            </a:xfrm>
            <a:prstGeom prst="rect">
              <a:avLst/>
            </a:prstGeom>
          </p:spPr>
          <p:txBody>
            <a:bodyPr wrap="square">
              <a:spAutoFit/>
            </a:bodyPr>
            <a:lstStyle/>
            <a:p>
              <a:pPr algn="ctr"/>
              <a:r>
                <a:rPr lang="en-US" sz="23900" b="1" spc="-100" dirty="0" smtClean="0">
                  <a:ln w="12700">
                    <a:solidFill>
                      <a:srgbClr val="B3058E"/>
                    </a:solidFill>
                    <a:prstDash val="solid"/>
                  </a:ln>
                  <a:solidFill>
                    <a:srgbClr val="B3058E"/>
                  </a:solidFill>
                  <a:effectLst>
                    <a:outerShdw blurRad="41275" dist="20320" dir="1800000" algn="tl" rotWithShape="0">
                      <a:srgbClr val="000000">
                        <a:alpha val="40000"/>
                      </a:srgbClr>
                    </a:outerShdw>
                  </a:effectLst>
                  <a:latin typeface="Times New Roman" pitchFamily="18" charset="0"/>
                  <a:cs typeface="Times New Roman" pitchFamily="18" charset="0"/>
                </a:rPr>
                <a:t>1color</a:t>
              </a:r>
              <a:endParaRPr lang="en-US" sz="23900" b="1" spc="-100" dirty="0">
                <a:ln w="12700">
                  <a:solidFill>
                    <a:srgbClr val="B3058E"/>
                  </a:solidFill>
                  <a:prstDash val="solid"/>
                </a:ln>
                <a:solidFill>
                  <a:srgbClr val="B3058E"/>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8319195"/>
            <a:chOff x="0" y="0"/>
            <a:chExt cx="9144000" cy="8319195"/>
          </a:xfrm>
        </p:grpSpPr>
        <p:sp>
          <p:nvSpPr>
            <p:cNvPr id="2" name="Rectangle 1"/>
            <p:cNvSpPr/>
            <p:nvPr/>
          </p:nvSpPr>
          <p:spPr>
            <a:xfrm>
              <a:off x="0" y="0"/>
              <a:ext cx="9144000" cy="2123658"/>
            </a:xfrm>
            <a:prstGeom prst="rect">
              <a:avLst/>
            </a:prstGeom>
          </p:spPr>
          <p:txBody>
            <a:bodyPr wrap="square">
              <a:spAutoFit/>
            </a:bodyPr>
            <a:lstStyle/>
            <a:p>
              <a:r>
                <a:rPr lang="es-ES" sz="6600" dirty="0" smtClean="0">
                  <a:latin typeface="Times New Roman" pitchFamily="18" charset="0"/>
                  <a:cs typeface="Times New Roman" pitchFamily="18" charset="0"/>
                </a:rPr>
                <a:t>Sombra y tinte se refieren a la variación de color.</a:t>
              </a:r>
              <a:endParaRPr lang="es-ES" sz="66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990600" y="2590800"/>
              <a:ext cx="2971800" cy="4343400"/>
            </a:xfrm>
            <a:prstGeom prst="rect">
              <a:avLst/>
            </a:prstGeom>
            <a:noFill/>
            <a:ln w="9525">
              <a:noFill/>
              <a:miter lim="800000"/>
              <a:headEnd/>
              <a:tailEnd/>
            </a:ln>
          </p:spPr>
        </p:pic>
        <p:pic>
          <p:nvPicPr>
            <p:cNvPr id="7171" name="Picture 3"/>
            <p:cNvPicPr>
              <a:picLocks noChangeAspect="1" noChangeArrowheads="1"/>
            </p:cNvPicPr>
            <p:nvPr/>
          </p:nvPicPr>
          <p:blipFill>
            <a:blip r:embed="rId3"/>
            <a:srcRect/>
            <a:stretch>
              <a:fillRect/>
            </a:stretch>
          </p:blipFill>
          <p:spPr bwMode="auto">
            <a:xfrm>
              <a:off x="5029200" y="2590800"/>
              <a:ext cx="3093720" cy="4419600"/>
            </a:xfrm>
            <a:prstGeom prst="rect">
              <a:avLst/>
            </a:prstGeom>
            <a:noFill/>
            <a:ln w="9525">
              <a:noFill/>
              <a:miter lim="800000"/>
              <a:headEnd/>
              <a:tailEnd/>
            </a:ln>
          </p:spPr>
        </p:pic>
        <p:sp>
          <p:nvSpPr>
            <p:cNvPr id="5" name="Rectangle 4"/>
            <p:cNvSpPr/>
            <p:nvPr/>
          </p:nvSpPr>
          <p:spPr>
            <a:xfrm>
              <a:off x="5029200" y="7086600"/>
              <a:ext cx="2971800" cy="954107"/>
            </a:xfrm>
            <a:prstGeom prst="rect">
              <a:avLst/>
            </a:prstGeom>
          </p:spPr>
          <p:txBody>
            <a:bodyPr wrap="square">
              <a:spAutoFit/>
            </a:bodyPr>
            <a:lstStyle/>
            <a:p>
              <a:r>
                <a:rPr lang="es-ES" sz="2800" dirty="0" smtClean="0">
                  <a:latin typeface="Times New Roman" pitchFamily="18" charset="0"/>
                  <a:cs typeface="Times New Roman" pitchFamily="18" charset="0"/>
                </a:rPr>
                <a:t>El tinte se produce agregando blanco.</a:t>
              </a:r>
              <a:endParaRPr lang="es-ES" sz="2800" dirty="0">
                <a:latin typeface="Times New Roman" pitchFamily="18" charset="0"/>
                <a:cs typeface="Times New Roman" pitchFamily="18" charset="0"/>
              </a:endParaRPr>
            </a:p>
          </p:txBody>
        </p:sp>
        <p:sp>
          <p:nvSpPr>
            <p:cNvPr id="6" name="TextBox 5"/>
            <p:cNvSpPr txBox="1"/>
            <p:nvPr/>
          </p:nvSpPr>
          <p:spPr>
            <a:xfrm>
              <a:off x="838200" y="6934200"/>
              <a:ext cx="3276600" cy="1384995"/>
            </a:xfrm>
            <a:prstGeom prst="rect">
              <a:avLst/>
            </a:prstGeom>
            <a:noFill/>
          </p:spPr>
          <p:txBody>
            <a:bodyPr wrap="square" rtlCol="0">
              <a:spAutoFit/>
            </a:bodyPr>
            <a:lstStyle/>
            <a:p>
              <a:r>
                <a:rPr lang="es-ES" sz="2800" dirty="0" smtClean="0">
                  <a:latin typeface="Times New Roman" pitchFamily="18" charset="0"/>
                  <a:cs typeface="Times New Roman" pitchFamily="18" charset="0"/>
                </a:rPr>
                <a:t>La sombra se produce agregando </a:t>
              </a:r>
            </a:p>
            <a:p>
              <a:r>
                <a:rPr lang="es-ES" sz="2800" dirty="0" smtClean="0">
                  <a:latin typeface="Times New Roman" pitchFamily="18" charset="0"/>
                  <a:cs typeface="Times New Roman" pitchFamily="18" charset="0"/>
                </a:rPr>
                <a:t>negro.</a:t>
              </a:r>
              <a:endParaRPr lang="es-ES" sz="2800" dirty="0">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8209006" cy="9202519"/>
            <a:chOff x="0" y="0"/>
            <a:chExt cx="8209006" cy="9202519"/>
          </a:xfrm>
        </p:grpSpPr>
        <p:sp>
          <p:nvSpPr>
            <p:cNvPr id="2" name="Rectangle 1"/>
            <p:cNvSpPr/>
            <p:nvPr/>
          </p:nvSpPr>
          <p:spPr>
            <a:xfrm>
              <a:off x="0" y="0"/>
              <a:ext cx="3657600" cy="9202519"/>
            </a:xfrm>
            <a:prstGeom prst="rect">
              <a:avLst/>
            </a:prstGeom>
          </p:spPr>
          <p:txBody>
            <a:bodyPr wrap="square">
              <a:spAutoFit/>
            </a:bodyPr>
            <a:lstStyle/>
            <a:p>
              <a:r>
                <a:rPr lang="es-ES" sz="4000" b="1" dirty="0" smtClean="0">
                  <a:latin typeface="Times New Roman" pitchFamily="18" charset="0"/>
                  <a:cs typeface="Times New Roman" pitchFamily="18" charset="0"/>
                </a:rPr>
                <a:t>Sistemas de color</a:t>
              </a:r>
            </a:p>
            <a:p>
              <a:r>
                <a:rPr lang="es-ES" sz="3200" dirty="0" smtClean="0">
                  <a:latin typeface="Times New Roman" pitchFamily="18" charset="0"/>
                  <a:cs typeface="Times New Roman" pitchFamily="18" charset="0"/>
                </a:rPr>
                <a:t>Los sistemas de color disponibles de penden del medio en el cual el diseñador esté trabajando.  Cuando utiliza pigmentos y mezcla los colores lo logra a través de el método </a:t>
              </a:r>
              <a:r>
                <a:rPr lang="es-ES" sz="3200" u="sng" dirty="0" smtClean="0">
                  <a:latin typeface="Times New Roman" pitchFamily="18" charset="0"/>
                  <a:cs typeface="Times New Roman" pitchFamily="18" charset="0"/>
                </a:rPr>
                <a:t>sustractivo. </a:t>
              </a:r>
              <a:r>
                <a:rPr lang="es-ES" sz="3200" dirty="0" smtClean="0">
                  <a:latin typeface="Times New Roman" pitchFamily="18" charset="0"/>
                  <a:cs typeface="Times New Roman" pitchFamily="18" charset="0"/>
                </a:rPr>
                <a:t>Cuando el diseñador utiliza la computadora  para generar un medio digital los colores se logran con el método </a:t>
              </a:r>
              <a:r>
                <a:rPr lang="es-ES" sz="3200" u="sng" dirty="0" smtClean="0">
                  <a:latin typeface="Times New Roman" pitchFamily="18" charset="0"/>
                  <a:cs typeface="Times New Roman" pitchFamily="18" charset="0"/>
                </a:rPr>
                <a:t>aditivo </a:t>
              </a:r>
              <a:r>
                <a:rPr lang="es-ES" sz="3200" dirty="0" smtClean="0">
                  <a:latin typeface="Times New Roman" pitchFamily="18" charset="0"/>
                  <a:cs typeface="Times New Roman" pitchFamily="18" charset="0"/>
                </a:rPr>
                <a:t>. </a:t>
              </a:r>
              <a:endParaRPr lang="es-ES" sz="3200" dirty="0">
                <a:latin typeface="Times New Roman" pitchFamily="18" charset="0"/>
                <a:cs typeface="Times New Roman" pitchFamily="18" charset="0"/>
              </a:endParaRPr>
            </a:p>
          </p:txBody>
        </p:sp>
        <p:pic>
          <p:nvPicPr>
            <p:cNvPr id="3" name="Picture 3"/>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3581400" y="381000"/>
              <a:ext cx="4582297" cy="4135244"/>
            </a:xfrm>
            <a:prstGeom prst="rect">
              <a:avLst/>
            </a:prstGeom>
            <a:noFill/>
            <a:ln w="9525">
              <a:noFill/>
              <a:miter lim="800000"/>
              <a:headEnd/>
              <a:tailEnd/>
            </a:ln>
          </p:spPr>
        </p:pic>
        <p:pic>
          <p:nvPicPr>
            <p:cNvPr id="4" name="Picture 2" descr="RGB is an additive color system"/>
            <p:cNvPicPr>
              <a:picLocks noChangeAspect="1" noChangeArrowheads="1"/>
            </p:cNvPicPr>
            <p:nvPr/>
          </p:nvPicPr>
          <p:blipFill>
            <a:blip r:embed="rId3"/>
            <a:srcRect/>
            <a:stretch>
              <a:fillRect/>
            </a:stretch>
          </p:blipFill>
          <p:spPr bwMode="auto">
            <a:xfrm>
              <a:off x="3733800" y="4800600"/>
              <a:ext cx="4475206" cy="4038600"/>
            </a:xfrm>
            <a:prstGeom prst="rect">
              <a:avLst/>
            </a:prstGeom>
            <a:noFill/>
          </p:spPr>
        </p:pic>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381000"/>
            <a:ext cx="8534400" cy="8305800"/>
            <a:chOff x="304800" y="381000"/>
            <a:chExt cx="8534400" cy="8305800"/>
          </a:xfrm>
        </p:grpSpPr>
        <p:sp>
          <p:nvSpPr>
            <p:cNvPr id="3" name="Rectangle 2"/>
            <p:cNvSpPr/>
            <p:nvPr/>
          </p:nvSpPr>
          <p:spPr>
            <a:xfrm>
              <a:off x="304800" y="381000"/>
              <a:ext cx="8534400" cy="2246769"/>
            </a:xfrm>
            <a:prstGeom prst="rect">
              <a:avLst/>
            </a:prstGeom>
          </p:spPr>
          <p:txBody>
            <a:bodyPr wrap="square">
              <a:spAutoFit/>
            </a:bodyPr>
            <a:lstStyle/>
            <a:p>
              <a:pPr algn="just"/>
              <a:r>
                <a:rPr lang="es-ES" sz="2800" b="1" dirty="0" smtClean="0">
                  <a:latin typeface="Times New Roman" pitchFamily="18" charset="0"/>
                  <a:cs typeface="Times New Roman" pitchFamily="18" charset="0"/>
                </a:rPr>
                <a:t>Color Sustractivo.  </a:t>
              </a:r>
              <a:r>
                <a:rPr lang="es-ES" sz="2800" dirty="0" smtClean="0">
                  <a:latin typeface="Times New Roman" pitchFamily="18" charset="0"/>
                  <a:cs typeface="Times New Roman" pitchFamily="18" charset="0"/>
                </a:rPr>
                <a:t>Cuando se mezclan los colores usando pigmentos o a través de un sistema de impresión se usa el método sustractivo lo que significa que se empieza con el blanco y se termina con el negro, como se añade color el resultado es oscuro tendiendo al negro. </a:t>
              </a:r>
              <a:endParaRPr lang="es-ES" sz="2800" dirty="0">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1388333" y="2819400"/>
              <a:ext cx="3039761" cy="2743200"/>
            </a:xfrm>
            <a:prstGeom prst="rect">
              <a:avLst/>
            </a:prstGeom>
            <a:noFill/>
            <a:ln w="9525">
              <a:noFill/>
              <a:miter lim="800000"/>
              <a:headEnd/>
              <a:tailEnd/>
            </a:ln>
          </p:spPr>
        </p:pic>
        <p:pic>
          <p:nvPicPr>
            <p:cNvPr id="8196" name="Picture 4"/>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381000" y="5715000"/>
              <a:ext cx="2971800" cy="2971800"/>
            </a:xfrm>
            <a:prstGeom prst="rect">
              <a:avLst/>
            </a:prstGeom>
            <a:noFill/>
            <a:ln w="9525">
              <a:noFill/>
              <a:miter lim="800000"/>
              <a:headEnd/>
              <a:tailEnd/>
            </a:ln>
          </p:spPr>
        </p:pic>
        <p:sp>
          <p:nvSpPr>
            <p:cNvPr id="6" name="Rectangle 5"/>
            <p:cNvSpPr/>
            <p:nvPr/>
          </p:nvSpPr>
          <p:spPr>
            <a:xfrm>
              <a:off x="3505200" y="6705600"/>
              <a:ext cx="4953000" cy="1384995"/>
            </a:xfrm>
            <a:prstGeom prst="rect">
              <a:avLst/>
            </a:prstGeom>
          </p:spPr>
          <p:txBody>
            <a:bodyPr wrap="square">
              <a:spAutoFit/>
            </a:bodyPr>
            <a:lstStyle/>
            <a:p>
              <a:r>
                <a:rPr lang="es-ES" sz="2800" dirty="0" smtClean="0">
                  <a:latin typeface="Times New Roman" pitchFamily="18" charset="0"/>
                  <a:cs typeface="Times New Roman" pitchFamily="18" charset="0"/>
                </a:rPr>
                <a:t>Estos colores usados con pigmentos son ejemplo de el método sustractivo. </a:t>
              </a:r>
              <a:endParaRPr lang="es-ES" sz="2800" dirty="0">
                <a:latin typeface="Times New Roman" pitchFamily="18" charset="0"/>
                <a:cs typeface="Times New Roman" pitchFamily="18" charset="0"/>
              </a:endParaRPr>
            </a:p>
          </p:txBody>
        </p:sp>
        <p:sp>
          <p:nvSpPr>
            <p:cNvPr id="7" name="Rectangle 6"/>
            <p:cNvSpPr/>
            <p:nvPr/>
          </p:nvSpPr>
          <p:spPr>
            <a:xfrm>
              <a:off x="4267200" y="3124200"/>
              <a:ext cx="4572000" cy="1815882"/>
            </a:xfrm>
            <a:prstGeom prst="rect">
              <a:avLst/>
            </a:prstGeom>
          </p:spPr>
          <p:txBody>
            <a:bodyPr>
              <a:spAutoFit/>
            </a:bodyPr>
            <a:lstStyle/>
            <a:p>
              <a:r>
                <a:rPr lang="es-ES" sz="2800" dirty="0" smtClean="0">
                  <a:latin typeface="Times New Roman" pitchFamily="18" charset="0"/>
                  <a:cs typeface="Times New Roman" pitchFamily="18" charset="0"/>
                </a:rPr>
                <a:t>El sistema de color  CMYK  se utiliza para impresión. (cyan, magenta, yellow y la ultima letra de black.</a:t>
              </a:r>
              <a:endParaRPr lang="es-ES" sz="2800" dirty="0">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09600"/>
            <a:ext cx="9144000" cy="8439329"/>
            <a:chOff x="0" y="609600"/>
            <a:chExt cx="9144000" cy="8439329"/>
          </a:xfrm>
        </p:grpSpPr>
        <p:sp>
          <p:nvSpPr>
            <p:cNvPr id="2" name="Rectangle 1"/>
            <p:cNvSpPr/>
            <p:nvPr/>
          </p:nvSpPr>
          <p:spPr>
            <a:xfrm>
              <a:off x="381000" y="609600"/>
              <a:ext cx="8229600" cy="2246769"/>
            </a:xfrm>
            <a:prstGeom prst="rect">
              <a:avLst/>
            </a:prstGeom>
          </p:spPr>
          <p:txBody>
            <a:bodyPr wrap="square">
              <a:spAutoFit/>
            </a:bodyPr>
            <a:lstStyle/>
            <a:p>
              <a:pPr algn="just"/>
              <a:r>
                <a:rPr lang="es-ES" sz="2800" b="1" dirty="0" smtClean="0">
                  <a:latin typeface="Times New Roman" pitchFamily="18" charset="0"/>
                  <a:cs typeface="Times New Roman" pitchFamily="18" charset="0"/>
                </a:rPr>
                <a:t>Color aditivo: </a:t>
              </a:r>
              <a:r>
                <a:rPr lang="es-ES" sz="2800" dirty="0" smtClean="0">
                  <a:latin typeface="Times New Roman" pitchFamily="18" charset="0"/>
                  <a:cs typeface="Times New Roman" pitchFamily="18" charset="0"/>
                </a:rPr>
                <a:t>si se trabaja en la computadora los colores que se ven en la pantalla son generados por luz utilizando el método aditivo.  Este método comienza con  negro y termina con blanco. Mientras mas color se añade el resultado es más claro y tiende al blanco</a:t>
              </a:r>
              <a:endParaRPr lang="es-ES" sz="2800" dirty="0"/>
            </a:p>
          </p:txBody>
        </p:sp>
        <p:sp>
          <p:nvSpPr>
            <p:cNvPr id="9217" name="Rectangle 1"/>
            <p:cNvSpPr>
              <a:spLocks noChangeArrowheads="1"/>
            </p:cNvSpPr>
            <p:nvPr/>
          </p:nvSpPr>
          <p:spPr bwMode="auto">
            <a:xfrm>
              <a:off x="0" y="784860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cs typeface="Times New Roman" pitchFamily="18" charset="0"/>
                </a:rPr>
                <a:t>Los colores  RGB (red, green, blue) son los colores primarios creados con luz blanca , porcentajes de </a:t>
              </a:r>
              <a:r>
                <a:rPr lang="es-ES" sz="2400" dirty="0" smtClean="0">
                  <a:latin typeface="Times New Roman" pitchFamily="18" charset="0"/>
                  <a:cs typeface="Times New Roman" pitchFamily="18" charset="0"/>
                </a:rPr>
                <a:t>rojo, verde y azul  (en luz) son usados para generar color en un monitor. </a:t>
              </a:r>
              <a:endParaRPr kumimoji="0" lang="es-E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218" name="Picture 2" descr="RGB is an additive color system"/>
            <p:cNvPicPr>
              <a:picLocks noChangeAspect="1" noChangeArrowheads="1"/>
            </p:cNvPicPr>
            <p:nvPr/>
          </p:nvPicPr>
          <p:blipFill>
            <a:blip r:embed="rId2"/>
            <a:srcRect/>
            <a:stretch>
              <a:fillRect/>
            </a:stretch>
          </p:blipFill>
          <p:spPr bwMode="auto">
            <a:xfrm>
              <a:off x="533400" y="3733800"/>
              <a:ext cx="3968579" cy="3581400"/>
            </a:xfrm>
            <a:prstGeom prst="rect">
              <a:avLst/>
            </a:prstGeom>
            <a:noFill/>
          </p:spPr>
        </p:pic>
        <p:pic>
          <p:nvPicPr>
            <p:cNvPr id="9219" name="Picture 3" descr="RGB color wheel"/>
            <p:cNvPicPr>
              <a:picLocks noChangeAspect="1" noChangeArrowheads="1"/>
            </p:cNvPicPr>
            <p:nvPr/>
          </p:nvPicPr>
          <p:blipFill>
            <a:blip r:embed="rId3"/>
            <a:srcRect/>
            <a:stretch>
              <a:fillRect/>
            </a:stretch>
          </p:blipFill>
          <p:spPr bwMode="auto">
            <a:xfrm>
              <a:off x="5562600" y="4038600"/>
              <a:ext cx="3200400" cy="3200400"/>
            </a:xfrm>
            <a:prstGeom prst="rect">
              <a:avLst/>
            </a:prstGeom>
            <a:noFill/>
          </p:spPr>
        </p:pic>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2514600"/>
            <a:ext cx="9144000" cy="545018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533400"/>
            <a:ext cx="8458200" cy="8117145"/>
            <a:chOff x="381000" y="533400"/>
            <a:chExt cx="8458200" cy="8117145"/>
          </a:xfrm>
        </p:grpSpPr>
        <p:pic>
          <p:nvPicPr>
            <p:cNvPr id="1026" name="Picture 2"/>
            <p:cNvPicPr>
              <a:picLocks noChangeAspect="1" noChangeArrowheads="1"/>
            </p:cNvPicPr>
            <p:nvPr/>
          </p:nvPicPr>
          <p:blipFill>
            <a:blip r:embed="rId2"/>
            <a:srcRect/>
            <a:stretch>
              <a:fillRect/>
            </a:stretch>
          </p:blipFill>
          <p:spPr bwMode="auto">
            <a:xfrm>
              <a:off x="533400" y="533400"/>
              <a:ext cx="5791199" cy="5181600"/>
            </a:xfrm>
            <a:prstGeom prst="rect">
              <a:avLst/>
            </a:prstGeom>
            <a:noFill/>
            <a:ln w="9525">
              <a:noFill/>
              <a:miter lim="800000"/>
              <a:headEnd/>
              <a:tailEnd/>
            </a:ln>
          </p:spPr>
        </p:pic>
        <p:sp>
          <p:nvSpPr>
            <p:cNvPr id="3" name="Rectangle 2"/>
            <p:cNvSpPr/>
            <p:nvPr/>
          </p:nvSpPr>
          <p:spPr>
            <a:xfrm>
              <a:off x="381000" y="6096000"/>
              <a:ext cx="8458200" cy="2554545"/>
            </a:xfrm>
            <a:prstGeom prst="rect">
              <a:avLst/>
            </a:prstGeom>
          </p:spPr>
          <p:txBody>
            <a:bodyPr wrap="square">
              <a:spAutoFit/>
            </a:bodyPr>
            <a:lstStyle/>
            <a:p>
              <a:pPr algn="just"/>
              <a:r>
                <a:rPr lang="es-ES" sz="3200" dirty="0" smtClean="0">
                  <a:latin typeface="Times New Roman" pitchFamily="18" charset="0"/>
                  <a:cs typeface="Times New Roman" pitchFamily="18" charset="0"/>
                </a:rPr>
                <a:t>El espectro visible consiste en billones de colores, un monitor puede mostrar millones de colores, una impresora de alta calidad puede reproducir miles de colores y un equipo de computación viejo puede estar limitado a 216 colores.</a:t>
              </a:r>
              <a:endParaRPr lang="es-ES" sz="3200" dirty="0">
                <a:latin typeface="Times New Roman" pitchFamily="18" charset="0"/>
                <a:cs typeface="Times New Roman" pitchFamily="18"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0" y="304800"/>
            <a:ext cx="7543800" cy="8839200"/>
            <a:chOff x="685800" y="304800"/>
            <a:chExt cx="7543800" cy="8839200"/>
          </a:xfrm>
        </p:grpSpPr>
        <p:pic>
          <p:nvPicPr>
            <p:cNvPr id="1026" name="Picture 2"/>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1600200" y="304800"/>
              <a:ext cx="5943600" cy="5785104"/>
            </a:xfrm>
            <a:prstGeom prst="rect">
              <a:avLst/>
            </a:prstGeom>
            <a:noFill/>
            <a:ln w="9525">
              <a:noFill/>
              <a:miter lim="800000"/>
              <a:headEnd/>
              <a:tailEnd/>
            </a:ln>
          </p:spPr>
        </p:pic>
        <p:sp>
          <p:nvSpPr>
            <p:cNvPr id="4" name="Rectangle 3"/>
            <p:cNvSpPr/>
            <p:nvPr/>
          </p:nvSpPr>
          <p:spPr>
            <a:xfrm>
              <a:off x="685800" y="6035457"/>
              <a:ext cx="7543800" cy="3108543"/>
            </a:xfrm>
            <a:prstGeom prst="rect">
              <a:avLst/>
            </a:prstGeom>
          </p:spPr>
          <p:txBody>
            <a:bodyPr wrap="square">
              <a:spAutoFit/>
            </a:bodyPr>
            <a:lstStyle/>
            <a:p>
              <a:pPr algn="just"/>
              <a:r>
                <a:rPr lang="es-ES" sz="2800" dirty="0" smtClean="0">
                  <a:latin typeface="Times New Roman" pitchFamily="18" charset="0"/>
                  <a:cs typeface="Times New Roman" pitchFamily="18" charset="0"/>
                </a:rPr>
                <a:t>El  círculo cromático es la representación visual de los colores acomodados  de acuerdo a su relación cromática.  Se comienza colocando los </a:t>
              </a:r>
              <a:r>
                <a:rPr lang="es-ES" sz="2800" b="1" dirty="0" smtClean="0">
                  <a:latin typeface="Times New Roman" pitchFamily="18" charset="0"/>
                  <a:cs typeface="Times New Roman" pitchFamily="18" charset="0"/>
                </a:rPr>
                <a:t>colores primarios </a:t>
              </a:r>
              <a:r>
                <a:rPr lang="es-ES" sz="2800" dirty="0" smtClean="0">
                  <a:latin typeface="Times New Roman" pitchFamily="18" charset="0"/>
                  <a:cs typeface="Times New Roman" pitchFamily="18" charset="0"/>
                </a:rPr>
                <a:t>equidistantes uno del otro  posteriormente se crea un puente entre los primarios utilizando </a:t>
              </a:r>
              <a:r>
                <a:rPr lang="es-ES" sz="2800" b="1" dirty="0" smtClean="0">
                  <a:latin typeface="Times New Roman" pitchFamily="18" charset="0"/>
                  <a:cs typeface="Times New Roman" pitchFamily="18" charset="0"/>
                </a:rPr>
                <a:t>los colores secundarios y los terciarios.</a:t>
              </a:r>
              <a:endParaRPr lang="es-ES" sz="2800" b="1" dirty="0">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00" y="304800"/>
            <a:ext cx="6934200" cy="7705130"/>
            <a:chOff x="914400" y="304800"/>
            <a:chExt cx="6934200" cy="7705130"/>
          </a:xfrm>
        </p:grpSpPr>
        <p:sp>
          <p:nvSpPr>
            <p:cNvPr id="2" name="Rectangle 1"/>
            <p:cNvSpPr/>
            <p:nvPr/>
          </p:nvSpPr>
          <p:spPr>
            <a:xfrm>
              <a:off x="914400" y="304800"/>
              <a:ext cx="5506957" cy="369332"/>
            </a:xfrm>
            <a:prstGeom prst="rect">
              <a:avLst/>
            </a:prstGeom>
          </p:spPr>
          <p:txBody>
            <a:bodyPr wrap="none">
              <a:spAutoFit/>
            </a:bodyPr>
            <a:lstStyle/>
            <a:p>
              <a:r>
                <a:rPr lang="es-ES" b="1" dirty="0" smtClean="0">
                  <a:latin typeface="Times New Roman" pitchFamily="18" charset="0"/>
                </a:rPr>
                <a:t>Estos términos se refieren a tipos o grupos de colores: </a:t>
              </a:r>
              <a:endParaRPr lang="es-ES" dirty="0">
                <a:latin typeface="Times New Roman" pitchFamily="18" charset="0"/>
              </a:endParaRPr>
            </a:p>
          </p:txBody>
        </p:sp>
        <p:sp>
          <p:nvSpPr>
            <p:cNvPr id="3" name="Rectangle 2"/>
            <p:cNvSpPr/>
            <p:nvPr/>
          </p:nvSpPr>
          <p:spPr>
            <a:xfrm>
              <a:off x="3276600" y="838200"/>
              <a:ext cx="4572000" cy="646331"/>
            </a:xfrm>
            <a:prstGeom prst="rect">
              <a:avLst/>
            </a:prstGeom>
          </p:spPr>
          <p:txBody>
            <a:bodyPr>
              <a:spAutoFit/>
            </a:bodyPr>
            <a:lstStyle/>
            <a:p>
              <a:r>
                <a:rPr lang="es-ES" b="1" dirty="0" smtClean="0">
                  <a:latin typeface="Times New Roman" pitchFamily="18" charset="0"/>
                </a:rPr>
                <a:t>Colores primarios: </a:t>
              </a:r>
              <a:r>
                <a:rPr lang="es-ES" dirty="0" smtClean="0">
                  <a:latin typeface="Times New Roman" pitchFamily="18" charset="0"/>
                </a:rPr>
                <a:t>son colores que no pueden ser creados por la mezclas de otros colores. </a:t>
              </a:r>
              <a:endParaRPr lang="es-ES" dirty="0">
                <a:latin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066800" y="838200"/>
              <a:ext cx="1285875" cy="1285875"/>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1143000" y="2590800"/>
              <a:ext cx="1285875" cy="1285875"/>
            </a:xfrm>
            <a:prstGeom prst="rect">
              <a:avLst/>
            </a:prstGeom>
            <a:noFill/>
            <a:ln w="9525">
              <a:noFill/>
              <a:miter lim="800000"/>
              <a:headEnd/>
              <a:tailEnd/>
            </a:ln>
          </p:spPr>
        </p:pic>
        <p:sp>
          <p:nvSpPr>
            <p:cNvPr id="6" name="Rectangle 5"/>
            <p:cNvSpPr/>
            <p:nvPr/>
          </p:nvSpPr>
          <p:spPr>
            <a:xfrm>
              <a:off x="3200400" y="2743200"/>
              <a:ext cx="4572000" cy="646331"/>
            </a:xfrm>
            <a:prstGeom prst="rect">
              <a:avLst/>
            </a:prstGeom>
          </p:spPr>
          <p:txBody>
            <a:bodyPr>
              <a:spAutoFit/>
            </a:bodyPr>
            <a:lstStyle/>
            <a:p>
              <a:r>
                <a:rPr lang="es-ES" b="1" smtClean="0">
                  <a:latin typeface="Times New Roman" pitchFamily="18" charset="0"/>
                </a:rPr>
                <a:t>Colores secundarios: </a:t>
              </a:r>
              <a:r>
                <a:rPr lang="es-ES" smtClean="0">
                  <a:latin typeface="Times New Roman" pitchFamily="18" charset="0"/>
                </a:rPr>
                <a:t>son los que se obtienen por mezcla de dos primarios. </a:t>
              </a:r>
              <a:endParaRPr lang="es-ES">
                <a:latin typeface="Times New Roman" pitchFamily="18" charset="0"/>
              </a:endParaRPr>
            </a:p>
          </p:txBody>
        </p:sp>
        <p:pic>
          <p:nvPicPr>
            <p:cNvPr id="2052" name="Picture 4"/>
            <p:cNvPicPr>
              <a:picLocks noChangeAspect="1" noChangeArrowheads="1"/>
            </p:cNvPicPr>
            <p:nvPr/>
          </p:nvPicPr>
          <p:blipFill>
            <a:blip r:embed="rId4"/>
            <a:srcRect/>
            <a:stretch>
              <a:fillRect/>
            </a:stretch>
          </p:blipFill>
          <p:spPr bwMode="auto">
            <a:xfrm>
              <a:off x="1066800" y="4495800"/>
              <a:ext cx="1285875" cy="1285875"/>
            </a:xfrm>
            <a:prstGeom prst="rect">
              <a:avLst/>
            </a:prstGeom>
            <a:noFill/>
            <a:ln w="9525">
              <a:noFill/>
              <a:miter lim="800000"/>
              <a:headEnd/>
              <a:tailEnd/>
            </a:ln>
          </p:spPr>
        </p:pic>
        <p:sp>
          <p:nvSpPr>
            <p:cNvPr id="8" name="Rectangle 7"/>
            <p:cNvSpPr/>
            <p:nvPr/>
          </p:nvSpPr>
          <p:spPr>
            <a:xfrm>
              <a:off x="3048000" y="4648200"/>
              <a:ext cx="4572000" cy="646331"/>
            </a:xfrm>
            <a:prstGeom prst="rect">
              <a:avLst/>
            </a:prstGeom>
          </p:spPr>
          <p:txBody>
            <a:bodyPr>
              <a:spAutoFit/>
            </a:bodyPr>
            <a:lstStyle/>
            <a:p>
              <a:r>
                <a:rPr lang="es-ES" b="1" smtClean="0">
                  <a:latin typeface="Times New Roman" pitchFamily="18" charset="0"/>
                </a:rPr>
                <a:t>Colores terciarios: </a:t>
              </a:r>
              <a:r>
                <a:rPr lang="es-ES" smtClean="0">
                  <a:latin typeface="Times New Roman" pitchFamily="18" charset="0"/>
                </a:rPr>
                <a:t>son los que se logran por la mezcla de un color primario y uno secundario. </a:t>
              </a:r>
              <a:endParaRPr lang="es-ES">
                <a:latin typeface="Times New Roman" pitchFamily="18" charset="0"/>
              </a:endParaRPr>
            </a:p>
          </p:txBody>
        </p:sp>
        <p:pic>
          <p:nvPicPr>
            <p:cNvPr id="2053" name="Picture 5"/>
            <p:cNvPicPr>
              <a:picLocks noChangeAspect="1" noChangeArrowheads="1"/>
            </p:cNvPicPr>
            <p:nvPr/>
          </p:nvPicPr>
          <p:blipFill>
            <a:blip r:embed="rId5"/>
            <a:srcRect/>
            <a:stretch>
              <a:fillRect/>
            </a:stretch>
          </p:blipFill>
          <p:spPr bwMode="auto">
            <a:xfrm>
              <a:off x="1143000" y="6705600"/>
              <a:ext cx="1285875" cy="1285875"/>
            </a:xfrm>
            <a:prstGeom prst="rect">
              <a:avLst/>
            </a:prstGeom>
            <a:noFill/>
            <a:ln w="9525">
              <a:noFill/>
              <a:miter lim="800000"/>
              <a:headEnd/>
              <a:tailEnd/>
            </a:ln>
          </p:spPr>
        </p:pic>
        <p:sp>
          <p:nvSpPr>
            <p:cNvPr id="10" name="Rectangle 9"/>
            <p:cNvSpPr/>
            <p:nvPr/>
          </p:nvSpPr>
          <p:spPr>
            <a:xfrm>
              <a:off x="2590800" y="7086600"/>
              <a:ext cx="4572000" cy="923330"/>
            </a:xfrm>
            <a:prstGeom prst="rect">
              <a:avLst/>
            </a:prstGeom>
          </p:spPr>
          <p:txBody>
            <a:bodyPr>
              <a:spAutoFit/>
            </a:bodyPr>
            <a:lstStyle/>
            <a:p>
              <a:r>
                <a:rPr lang="es-ES" b="1" dirty="0" smtClean="0">
                  <a:latin typeface="Times New Roman" pitchFamily="18" charset="0"/>
                </a:rPr>
                <a:t>Colores complementarios: </a:t>
              </a:r>
              <a:r>
                <a:rPr lang="es-ES" dirty="0" smtClean="0">
                  <a:latin typeface="Times New Roman" pitchFamily="18" charset="0"/>
                </a:rPr>
                <a:t>son los colores localizados en el lado opuesto en el círculo cromático. </a:t>
              </a:r>
              <a:endParaRPr lang="es-ES" dirty="0">
                <a:latin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533400"/>
            <a:ext cx="8229600" cy="8279190"/>
            <a:chOff x="304800" y="533400"/>
            <a:chExt cx="8229600" cy="8279190"/>
          </a:xfrm>
        </p:grpSpPr>
        <p:sp>
          <p:nvSpPr>
            <p:cNvPr id="2" name="Rectangle 1"/>
            <p:cNvSpPr/>
            <p:nvPr/>
          </p:nvSpPr>
          <p:spPr>
            <a:xfrm>
              <a:off x="304800" y="533400"/>
              <a:ext cx="4572000" cy="1384995"/>
            </a:xfrm>
            <a:prstGeom prst="rect">
              <a:avLst/>
            </a:prstGeom>
          </p:spPr>
          <p:txBody>
            <a:bodyPr>
              <a:spAutoFit/>
            </a:bodyPr>
            <a:lstStyle/>
            <a:p>
              <a:r>
                <a:rPr lang="es-ES" sz="2800" b="1" dirty="0" smtClean="0">
                  <a:latin typeface="Times New Roman" pitchFamily="18" charset="0"/>
                </a:rPr>
                <a:t>Los colores análogos </a:t>
              </a:r>
              <a:r>
                <a:rPr lang="es-ES" sz="2800" dirty="0" smtClean="0">
                  <a:latin typeface="Times New Roman" pitchFamily="18" charset="0"/>
                </a:rPr>
                <a:t>son los que están localizados junto a otro en el círculo cromático</a:t>
              </a:r>
              <a:r>
                <a:rPr lang="es-ES" dirty="0" smtClean="0">
                  <a:latin typeface="Times New Roman" pitchFamily="18" charset="0"/>
                </a:rPr>
                <a:t>. </a:t>
              </a:r>
              <a:endParaRPr lang="es-ES" dirty="0">
                <a:latin typeface="Times New Roman" pitchFamily="18" charset="0"/>
              </a:endParaRPr>
            </a:p>
          </p:txBody>
        </p:sp>
        <p:sp>
          <p:nvSpPr>
            <p:cNvPr id="3" name="Rectangle 2"/>
            <p:cNvSpPr/>
            <p:nvPr/>
          </p:nvSpPr>
          <p:spPr>
            <a:xfrm>
              <a:off x="6019800" y="533400"/>
              <a:ext cx="2514600" cy="8279190"/>
            </a:xfrm>
            <a:prstGeom prst="rect">
              <a:avLst/>
            </a:prstGeom>
          </p:spPr>
          <p:txBody>
            <a:bodyPr wrap="square">
              <a:spAutoFit/>
            </a:bodyPr>
            <a:lstStyle/>
            <a:p>
              <a:r>
                <a:rPr lang="es-ES" sz="2800" dirty="0" smtClean="0">
                  <a:latin typeface="Times New Roman" pitchFamily="18" charset="0"/>
                </a:rPr>
                <a:t>El círculo cromático se puede dividir en rangos que visualmente son pasivos o activos. Los colores activos aparentemente avanzan cuando se colocan  junto a uno pasivo. Los colores pasivos aparentemente  se alejan cuando se colocan junto a uno activo. </a:t>
              </a:r>
              <a:endParaRPr lang="es-ES" sz="2800" dirty="0">
                <a:latin typeface="Times New Roman" pitchFamily="18" charset="0"/>
              </a:endParaRPr>
            </a:p>
          </p:txBody>
        </p:sp>
        <p:pic>
          <p:nvPicPr>
            <p:cNvPr id="3074" name="Picture 2"/>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457200" y="2133600"/>
              <a:ext cx="5410200" cy="5410200"/>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0"/>
            <a:ext cx="7086600" cy="8750320"/>
            <a:chOff x="914400" y="0"/>
            <a:chExt cx="7086600" cy="8750320"/>
          </a:xfrm>
        </p:grpSpPr>
        <p:sp>
          <p:nvSpPr>
            <p:cNvPr id="2" name="Rectangle 1"/>
            <p:cNvSpPr/>
            <p:nvPr/>
          </p:nvSpPr>
          <p:spPr>
            <a:xfrm>
              <a:off x="914400" y="5334000"/>
              <a:ext cx="7086600" cy="3416320"/>
            </a:xfrm>
            <a:prstGeom prst="rect">
              <a:avLst/>
            </a:prstGeom>
          </p:spPr>
          <p:txBody>
            <a:bodyPr wrap="square">
              <a:spAutoFit/>
            </a:bodyPr>
            <a:lstStyle/>
            <a:p>
              <a:pPr algn="just"/>
              <a:r>
                <a:rPr lang="es-ES" sz="2400" dirty="0" smtClean="0">
                  <a:latin typeface="Times New Roman" pitchFamily="18" charset="0"/>
                  <a:cs typeface="Times New Roman" pitchFamily="18" charset="0"/>
                </a:rPr>
                <a:t>Los colores activos tienen menos peso visual que los pasivos. </a:t>
              </a:r>
            </a:p>
            <a:p>
              <a:pPr algn="just"/>
              <a:r>
                <a:rPr lang="es-ES" sz="2400" dirty="0" smtClean="0">
                  <a:latin typeface="Times New Roman" pitchFamily="18" charset="0"/>
                  <a:cs typeface="Times New Roman" pitchFamily="18" charset="0"/>
                </a:rPr>
                <a:t>Casi siempre los colores con cálidos, saturados, luminosos son activos y visualmente se acercan.  </a:t>
              </a:r>
            </a:p>
            <a:p>
              <a:pPr algn="just"/>
              <a:r>
                <a:rPr lang="es-ES" sz="2400" dirty="0" smtClean="0">
                  <a:latin typeface="Times New Roman" pitchFamily="18" charset="0"/>
                  <a:cs typeface="Times New Roman" pitchFamily="18" charset="0"/>
                </a:rPr>
                <a:t>Los colores fríos son poco saturados, oscuros y visualmente se alejan. </a:t>
              </a:r>
            </a:p>
            <a:p>
              <a:pPr algn="just"/>
              <a:r>
                <a:rPr lang="es-ES" sz="2400" dirty="0" smtClean="0">
                  <a:latin typeface="Times New Roman" pitchFamily="18" charset="0"/>
                  <a:cs typeface="Times New Roman" pitchFamily="18" charset="0"/>
                </a:rPr>
                <a:t>Las tintas o tonos con baja saturación  aparecen más claros si se colocan cerca de colores con un alto grado de saturación.  </a:t>
              </a:r>
              <a:endParaRPr lang="es-E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1524000" y="0"/>
              <a:ext cx="5486400" cy="5486400"/>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04800"/>
            <a:ext cx="9144000" cy="8839200"/>
            <a:chOff x="0" y="304800"/>
            <a:chExt cx="9144000" cy="8839200"/>
          </a:xfrm>
        </p:grpSpPr>
        <p:sp>
          <p:nvSpPr>
            <p:cNvPr id="3" name="TextBox 2"/>
            <p:cNvSpPr txBox="1"/>
            <p:nvPr/>
          </p:nvSpPr>
          <p:spPr>
            <a:xfrm>
              <a:off x="0" y="304800"/>
              <a:ext cx="9144000" cy="2631490"/>
            </a:xfrm>
            <a:prstGeom prst="rect">
              <a:avLst/>
            </a:prstGeom>
            <a:solidFill>
              <a:srgbClr val="B3058E"/>
            </a:solidFill>
            <a:ln>
              <a:solidFill>
                <a:srgbClr val="B3058E"/>
              </a:solidFill>
            </a:ln>
          </p:spPr>
          <p:txBody>
            <a:bodyPr wrap="square" rtlCol="0">
              <a:spAutoFit/>
            </a:bodyPr>
            <a:lstStyle/>
            <a:p>
              <a:r>
                <a:rPr lang="es-ES" sz="16500" b="1" kern="100" spc="-350" dirty="0" smtClean="0">
                  <a:latin typeface="Times New Roman" pitchFamily="18" charset="0"/>
                  <a:cs typeface="Times New Roman" pitchFamily="18" charset="0"/>
                </a:rPr>
                <a:t>conceptos</a:t>
              </a:r>
              <a:endParaRPr lang="es-ES" sz="16500" b="1" kern="100" spc="-350" dirty="0">
                <a:latin typeface="Times New Roman" pitchFamily="18" charset="0"/>
                <a:cs typeface="Times New Roman" pitchFamily="18" charset="0"/>
              </a:endParaRPr>
            </a:p>
          </p:txBody>
        </p:sp>
        <p:sp>
          <p:nvSpPr>
            <p:cNvPr id="7" name="Rectangle 6"/>
            <p:cNvSpPr/>
            <p:nvPr/>
          </p:nvSpPr>
          <p:spPr>
            <a:xfrm>
              <a:off x="0" y="3124200"/>
              <a:ext cx="9144000" cy="6019800"/>
            </a:xfrm>
            <a:prstGeom prst="rect">
              <a:avLst/>
            </a:prstGeom>
            <a:solidFill>
              <a:srgbClr val="B3058E"/>
            </a:solidFill>
            <a:ln>
              <a:solidFill>
                <a:srgbClr val="B30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9900" dirty="0" smtClean="0">
                  <a:latin typeface="Times New Roman" pitchFamily="18" charset="0"/>
                  <a:cs typeface="Times New Roman" pitchFamily="18" charset="0"/>
                </a:rPr>
                <a:t>básicos</a:t>
              </a:r>
              <a:r>
                <a:rPr lang="es-ES" dirty="0" smtClean="0"/>
                <a:t>  </a:t>
              </a:r>
              <a:endParaRPr lang="es-ES" dirty="0"/>
            </a:p>
          </p:txBody>
        </p:sp>
      </p:gr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762000"/>
            <a:ext cx="8305800" cy="6734115"/>
            <a:chOff x="457200" y="762000"/>
            <a:chExt cx="8305800" cy="6734115"/>
          </a:xfrm>
        </p:grpSpPr>
        <p:sp>
          <p:nvSpPr>
            <p:cNvPr id="2" name="Rectangle 1"/>
            <p:cNvSpPr/>
            <p:nvPr/>
          </p:nvSpPr>
          <p:spPr>
            <a:xfrm>
              <a:off x="1066800" y="762000"/>
              <a:ext cx="7239000" cy="954107"/>
            </a:xfrm>
            <a:prstGeom prst="rect">
              <a:avLst/>
            </a:prstGeom>
          </p:spPr>
          <p:txBody>
            <a:bodyPr wrap="square">
              <a:spAutoFit/>
            </a:bodyPr>
            <a:lstStyle/>
            <a:p>
              <a:r>
                <a:rPr lang="es-ES" sz="2800" b="1" dirty="0" smtClean="0">
                  <a:latin typeface="Times New Roman" pitchFamily="18" charset="0"/>
                  <a:cs typeface="Times New Roman" pitchFamily="18" charset="0"/>
                </a:rPr>
                <a:t>Relaciones de color </a:t>
              </a:r>
              <a:r>
                <a:rPr lang="es-ES" sz="2800" dirty="0" smtClean="0">
                  <a:latin typeface="Times New Roman" pitchFamily="18" charset="0"/>
                  <a:cs typeface="Times New Roman" pitchFamily="18" charset="0"/>
                </a:rPr>
                <a:t>los colores pueden ser colocados en un círculo o en un triángulo. </a:t>
              </a:r>
              <a:endParaRPr lang="es-ES" sz="2800" dirty="0">
                <a:latin typeface="Times New Roman" pitchFamily="18" charset="0"/>
                <a:cs typeface="Times New Roman" pitchFamily="18" charset="0"/>
              </a:endParaRPr>
            </a:p>
          </p:txBody>
        </p:sp>
        <p:sp>
          <p:nvSpPr>
            <p:cNvPr id="3" name="Rectangle 2"/>
            <p:cNvSpPr/>
            <p:nvPr/>
          </p:nvSpPr>
          <p:spPr>
            <a:xfrm>
              <a:off x="5410200" y="2971800"/>
              <a:ext cx="3352800" cy="4524315"/>
            </a:xfrm>
            <a:prstGeom prst="rect">
              <a:avLst/>
            </a:prstGeom>
          </p:spPr>
          <p:txBody>
            <a:bodyPr wrap="square">
              <a:spAutoFit/>
            </a:bodyPr>
            <a:lstStyle/>
            <a:p>
              <a:r>
                <a:rPr lang="es-ES" sz="3200" b="1" dirty="0" smtClean="0">
                  <a:latin typeface="Times New Roman" pitchFamily="18" charset="0"/>
                  <a:cs typeface="Times New Roman" pitchFamily="18" charset="0"/>
                </a:rPr>
                <a:t>El triángulo de color </a:t>
              </a:r>
              <a:r>
                <a:rPr lang="es-ES" sz="3200" dirty="0" smtClean="0">
                  <a:latin typeface="Times New Roman" pitchFamily="18" charset="0"/>
                  <a:cs typeface="Times New Roman" pitchFamily="18" charset="0"/>
                </a:rPr>
                <a:t>de los pintores  es el que se utiliza en la clase de arte y donde se aprende que los colores primarios son rojo, amarillo y azul. </a:t>
              </a:r>
              <a:endParaRPr lang="es-ES" sz="3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457200" y="3200400"/>
              <a:ext cx="4572000" cy="4114800"/>
            </a:xfrm>
            <a:prstGeom prst="rect">
              <a:avLst/>
            </a:prstGeom>
            <a:noFill/>
            <a:ln w="9525">
              <a:noFill/>
              <a:miter lim="800000"/>
              <a:headEnd/>
              <a:tailEnd/>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36255"/>
            <a:ext cx="8229600" cy="8269545"/>
            <a:chOff x="609600" y="0"/>
            <a:chExt cx="8229600" cy="8269545"/>
          </a:xfrm>
        </p:grpSpPr>
        <p:sp>
          <p:nvSpPr>
            <p:cNvPr id="2" name="Rectangle 1"/>
            <p:cNvSpPr/>
            <p:nvPr/>
          </p:nvSpPr>
          <p:spPr>
            <a:xfrm>
              <a:off x="609600" y="5715000"/>
              <a:ext cx="8229600" cy="2554545"/>
            </a:xfrm>
            <a:prstGeom prst="rect">
              <a:avLst/>
            </a:prstGeom>
          </p:spPr>
          <p:txBody>
            <a:bodyPr wrap="square">
              <a:spAutoFit/>
            </a:bodyPr>
            <a:lstStyle/>
            <a:p>
              <a:pPr algn="just"/>
              <a:r>
                <a:rPr lang="es-ES" sz="4000" dirty="0" smtClean="0">
                  <a:latin typeface="Times New Roman" pitchFamily="18" charset="0"/>
                  <a:cs typeface="Times New Roman" pitchFamily="18" charset="0"/>
                </a:rPr>
                <a:t>En</a:t>
              </a:r>
              <a:r>
                <a:rPr lang="es-ES" sz="4000" b="1" dirty="0" smtClean="0">
                  <a:latin typeface="Times New Roman" pitchFamily="18" charset="0"/>
                  <a:cs typeface="Times New Roman" pitchFamily="18" charset="0"/>
                </a:rPr>
                <a:t> el triángulo de color que se utiliza en los procesos de impresión </a:t>
              </a:r>
              <a:r>
                <a:rPr lang="es-ES" sz="4000" dirty="0" smtClean="0">
                  <a:latin typeface="Times New Roman" pitchFamily="18" charset="0"/>
                  <a:cs typeface="Times New Roman" pitchFamily="18" charset="0"/>
                </a:rPr>
                <a:t>los colores primarios son cian, magenta y amarillo.</a:t>
              </a:r>
              <a:endParaRPr lang="es-ES" sz="40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1295400" y="0"/>
              <a:ext cx="6477000" cy="5829300"/>
            </a:xfrm>
            <a:prstGeom prst="rect">
              <a:avLst/>
            </a:prstGeom>
            <a:noFill/>
            <a:ln w="9525">
              <a:noFill/>
              <a:miter lim="800000"/>
              <a:headEnd/>
              <a:tailEnd/>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90500"/>
            <a:ext cx="9144000" cy="8718947"/>
            <a:chOff x="0" y="-190500"/>
            <a:chExt cx="9144000" cy="8718947"/>
          </a:xfrm>
        </p:grpSpPr>
        <p:sp>
          <p:nvSpPr>
            <p:cNvPr id="4097" name="Rectangle 1"/>
            <p:cNvSpPr>
              <a:spLocks noChangeArrowheads="1"/>
            </p:cNvSpPr>
            <p:nvPr/>
          </p:nvSpPr>
          <p:spPr bwMode="auto">
            <a:xfrm>
              <a:off x="0" y="5666125"/>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s-ES" sz="3600" b="0" i="0" u="none" strike="noStrike" cap="none" normalizeH="0" baseline="0" dirty="0" smtClean="0" bmk="">
                  <a:ln>
                    <a:noFill/>
                  </a:ln>
                  <a:solidFill>
                    <a:schemeClr val="tx1"/>
                  </a:solidFill>
                  <a:effectLst/>
                  <a:latin typeface="Times New Roman" pitchFamily="18" charset="0"/>
                  <a:cs typeface="Times New Roman" pitchFamily="18" charset="0"/>
                </a:rPr>
                <a:t> </a:t>
              </a:r>
              <a:r>
                <a:rPr kumimoji="0" lang="es-ES" sz="3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s-ES" sz="3600" b="1" i="0" u="none" strike="noStrike" cap="none" normalizeH="0" baseline="0" dirty="0" smtClean="0">
                  <a:ln>
                    <a:noFill/>
                  </a:ln>
                  <a:solidFill>
                    <a:schemeClr val="tx1"/>
                  </a:solidFill>
                  <a:effectLst/>
                  <a:latin typeface="Times New Roman" pitchFamily="18" charset="0"/>
                  <a:cs typeface="Times New Roman" pitchFamily="18" charset="0"/>
                </a:rPr>
                <a:t>El triángulo armónico de nueve partes de Goethe </a:t>
              </a:r>
              <a:r>
                <a:rPr kumimoji="0" lang="es-ES" sz="3600" i="0" u="none" strike="noStrike" cap="none" normalizeH="0" baseline="0" dirty="0" smtClean="0">
                  <a:ln>
                    <a:noFill/>
                  </a:ln>
                  <a:solidFill>
                    <a:schemeClr val="tx1"/>
                  </a:solidFill>
                  <a:effectLst/>
                  <a:latin typeface="Times New Roman" pitchFamily="18" charset="0"/>
                  <a:cs typeface="Times New Roman" pitchFamily="18" charset="0"/>
                </a:rPr>
                <a:t>comienza con los colores primarios para impresión</a:t>
              </a:r>
              <a:r>
                <a:rPr kumimoji="0" lang="es-ES" sz="3600" b="0" i="0" u="none" strike="noStrike" cap="none" normalizeH="0" baseline="0" dirty="0" smtClean="0">
                  <a:ln>
                    <a:noFill/>
                  </a:ln>
                  <a:solidFill>
                    <a:schemeClr val="tx1"/>
                  </a:solidFill>
                  <a:effectLst/>
                  <a:latin typeface="Times New Roman" pitchFamily="18" charset="0"/>
                  <a:cs typeface="Times New Roman" pitchFamily="18" charset="0"/>
                </a:rPr>
                <a:t>; las secundarios que</a:t>
              </a:r>
              <a:r>
                <a:rPr kumimoji="0" lang="es-ES" sz="3600" b="0" i="0" u="none" strike="noStrike" cap="none" normalizeH="0" dirty="0" smtClean="0">
                  <a:ln>
                    <a:noFill/>
                  </a:ln>
                  <a:solidFill>
                    <a:schemeClr val="tx1"/>
                  </a:solidFill>
                  <a:effectLst/>
                  <a:latin typeface="Times New Roman" pitchFamily="18" charset="0"/>
                  <a:cs typeface="Times New Roman" pitchFamily="18" charset="0"/>
                </a:rPr>
                <a:t> se forman son los primarios de los pigmento y los terciarios resultantes que se forman son neutros oscuros.</a:t>
              </a:r>
              <a:endParaRPr kumimoji="0" lang="es-ES"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098" name="AutoShape 2" descr="Goethe color wheel">
              <a:hlinkClick r:id="rId2"/>
            </p:cNvPr>
            <p:cNvSpPr>
              <a:spLocks noChangeAspect="1" noChangeArrowheads="1"/>
            </p:cNvSpPr>
            <p:nvPr/>
          </p:nvSpPr>
          <p:spPr bwMode="auto">
            <a:xfrm>
              <a:off x="155575" y="-1905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099" name="Picture 3"/>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1981200" y="914400"/>
              <a:ext cx="5080001" cy="4572000"/>
            </a:xfrm>
            <a:prstGeom prst="rect">
              <a:avLst/>
            </a:prstGeom>
            <a:noFill/>
            <a:ln w="9525">
              <a:noFill/>
              <a:miter lim="800000"/>
              <a:headEnd/>
              <a:tailEnd/>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457200"/>
            <a:ext cx="8107680" cy="7985343"/>
            <a:chOff x="381000" y="457200"/>
            <a:chExt cx="8107680" cy="7985343"/>
          </a:xfrm>
        </p:grpSpPr>
        <p:sp>
          <p:nvSpPr>
            <p:cNvPr id="2" name="Rectangle 1"/>
            <p:cNvSpPr/>
            <p:nvPr/>
          </p:nvSpPr>
          <p:spPr>
            <a:xfrm>
              <a:off x="762000" y="5334000"/>
              <a:ext cx="7620000" cy="3108543"/>
            </a:xfrm>
            <a:prstGeom prst="rect">
              <a:avLst/>
            </a:prstGeom>
          </p:spPr>
          <p:txBody>
            <a:bodyPr wrap="square">
              <a:spAutoFit/>
            </a:bodyPr>
            <a:lstStyle/>
            <a:p>
              <a:pPr algn="just"/>
              <a:r>
                <a:rPr lang="es-ES" sz="2800" b="1" dirty="0" smtClean="0">
                  <a:latin typeface="Times New Roman" pitchFamily="18" charset="0"/>
                  <a:cs typeface="Times New Roman" pitchFamily="18" charset="0"/>
                </a:rPr>
                <a:t>Colores Complementarios</a:t>
              </a:r>
            </a:p>
            <a:p>
              <a:pPr algn="just"/>
              <a:r>
                <a:rPr lang="es-ES" sz="2800" dirty="0" smtClean="0">
                  <a:latin typeface="Times New Roman" pitchFamily="18" charset="0"/>
                  <a:cs typeface="Times New Roman" pitchFamily="18" charset="0"/>
                </a:rPr>
                <a:t>Cuando se observa el circulo cromático se comprende la relación entre los colores. Los colores análogos están localizados localizados en ambos lados se mimetizan cuando se mezclan los colores. Los colores localizados en el lado opuesto son los complementarios. </a:t>
              </a:r>
              <a:endParaRPr lang="es-ES" sz="2800" dirty="0">
                <a:latin typeface="Times New Roman" pitchFamily="18" charset="0"/>
                <a:cs typeface="Times New Roman" pitchFamily="18" charset="0"/>
              </a:endParaRPr>
            </a:p>
          </p:txBody>
        </p:sp>
        <p:pic>
          <p:nvPicPr>
            <p:cNvPr id="35843" name="Picture 3"/>
            <p:cNvPicPr>
              <a:picLocks noChangeAspect="1" noChangeArrowheads="1"/>
            </p:cNvPicPr>
            <p:nvPr/>
          </p:nvPicPr>
          <p:blipFill>
            <a:blip r:embed="rId2"/>
            <a:srcRect/>
            <a:stretch>
              <a:fillRect/>
            </a:stretch>
          </p:blipFill>
          <p:spPr bwMode="auto">
            <a:xfrm>
              <a:off x="457200" y="533400"/>
              <a:ext cx="2468880" cy="2468880"/>
            </a:xfrm>
            <a:prstGeom prst="rect">
              <a:avLst/>
            </a:prstGeom>
            <a:noFill/>
            <a:ln w="9525">
              <a:noFill/>
              <a:miter lim="800000"/>
              <a:headEnd/>
              <a:tailEnd/>
            </a:ln>
          </p:spPr>
        </p:pic>
        <p:pic>
          <p:nvPicPr>
            <p:cNvPr id="35844" name="Picture 4"/>
            <p:cNvPicPr>
              <a:picLocks noChangeAspect="1" noChangeArrowheads="1"/>
            </p:cNvPicPr>
            <p:nvPr/>
          </p:nvPicPr>
          <p:blipFill>
            <a:blip r:embed="rId3"/>
            <a:srcRect/>
            <a:stretch>
              <a:fillRect/>
            </a:stretch>
          </p:blipFill>
          <p:spPr bwMode="auto">
            <a:xfrm>
              <a:off x="3276600" y="457200"/>
              <a:ext cx="2468880" cy="2468880"/>
            </a:xfrm>
            <a:prstGeom prst="rect">
              <a:avLst/>
            </a:prstGeom>
            <a:noFill/>
            <a:ln w="9525">
              <a:noFill/>
              <a:miter lim="800000"/>
              <a:headEnd/>
              <a:tailEnd/>
            </a:ln>
          </p:spPr>
        </p:pic>
        <p:pic>
          <p:nvPicPr>
            <p:cNvPr id="35845" name="Picture 5"/>
            <p:cNvPicPr>
              <a:picLocks noChangeAspect="1" noChangeArrowheads="1"/>
            </p:cNvPicPr>
            <p:nvPr/>
          </p:nvPicPr>
          <p:blipFill>
            <a:blip r:embed="rId4"/>
            <a:srcRect/>
            <a:stretch>
              <a:fillRect/>
            </a:stretch>
          </p:blipFill>
          <p:spPr bwMode="auto">
            <a:xfrm>
              <a:off x="6019800" y="533400"/>
              <a:ext cx="2468880" cy="2468880"/>
            </a:xfrm>
            <a:prstGeom prst="rect">
              <a:avLst/>
            </a:prstGeom>
            <a:noFill/>
            <a:ln w="9525">
              <a:noFill/>
              <a:miter lim="800000"/>
              <a:headEnd/>
              <a:tailEnd/>
            </a:ln>
          </p:spPr>
        </p:pic>
        <p:pic>
          <p:nvPicPr>
            <p:cNvPr id="35846" name="Picture 6"/>
            <p:cNvPicPr>
              <a:picLocks noChangeAspect="1" noChangeArrowheads="1"/>
            </p:cNvPicPr>
            <p:nvPr/>
          </p:nvPicPr>
          <p:blipFill>
            <a:blip r:embed="rId5"/>
            <a:srcRect/>
            <a:stretch>
              <a:fillRect/>
            </a:stretch>
          </p:blipFill>
          <p:spPr bwMode="auto">
            <a:xfrm>
              <a:off x="381000" y="2895600"/>
              <a:ext cx="2468880" cy="2468880"/>
            </a:xfrm>
            <a:prstGeom prst="rect">
              <a:avLst/>
            </a:prstGeom>
            <a:noFill/>
            <a:ln w="9525">
              <a:noFill/>
              <a:miter lim="800000"/>
              <a:headEnd/>
              <a:tailEnd/>
            </a:ln>
          </p:spPr>
        </p:pic>
        <p:pic>
          <p:nvPicPr>
            <p:cNvPr id="35847" name="Picture 7"/>
            <p:cNvPicPr>
              <a:picLocks noChangeAspect="1" noChangeArrowheads="1"/>
            </p:cNvPicPr>
            <p:nvPr/>
          </p:nvPicPr>
          <p:blipFill>
            <a:blip r:embed="rId6"/>
            <a:srcRect/>
            <a:stretch>
              <a:fillRect/>
            </a:stretch>
          </p:blipFill>
          <p:spPr bwMode="auto">
            <a:xfrm>
              <a:off x="3276600" y="2971800"/>
              <a:ext cx="2468880" cy="2468880"/>
            </a:xfrm>
            <a:prstGeom prst="rect">
              <a:avLst/>
            </a:prstGeom>
            <a:noFill/>
            <a:ln w="9525">
              <a:noFill/>
              <a:miter lim="800000"/>
              <a:headEnd/>
              <a:tailEnd/>
            </a:ln>
          </p:spPr>
        </p:pic>
        <p:pic>
          <p:nvPicPr>
            <p:cNvPr id="35848" name="Picture 8"/>
            <p:cNvPicPr>
              <a:picLocks noChangeAspect="1" noChangeArrowheads="1"/>
            </p:cNvPicPr>
            <p:nvPr/>
          </p:nvPicPr>
          <p:blipFill>
            <a:blip r:embed="rId7"/>
            <a:srcRect/>
            <a:stretch>
              <a:fillRect/>
            </a:stretch>
          </p:blipFill>
          <p:spPr bwMode="auto">
            <a:xfrm>
              <a:off x="6019800" y="2895600"/>
              <a:ext cx="2468880" cy="2468880"/>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5575" y="290513"/>
            <a:ext cx="8302625" cy="8320087"/>
            <a:chOff x="155575" y="290513"/>
            <a:chExt cx="8302625" cy="8320087"/>
          </a:xfrm>
        </p:grpSpPr>
        <p:sp>
          <p:nvSpPr>
            <p:cNvPr id="36866" name="AutoShape 2" descr="mixing orange and blue results in a neutral"/>
            <p:cNvSpPr>
              <a:spLocks noChangeAspect="1" noChangeArrowheads="1"/>
            </p:cNvSpPr>
            <p:nvPr/>
          </p:nvSpPr>
          <p:spPr bwMode="auto">
            <a:xfrm>
              <a:off x="155575" y="29051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6867" name="AutoShape 3" descr="mixing blue and yellow results in a neutral"/>
            <p:cNvSpPr>
              <a:spLocks noChangeAspect="1" noChangeArrowheads="1"/>
            </p:cNvSpPr>
            <p:nvPr/>
          </p:nvSpPr>
          <p:spPr bwMode="auto">
            <a:xfrm>
              <a:off x="349250" y="29051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6868" name="AutoShape 4" descr="mixing fucshia and green results in a neutral"/>
            <p:cNvSpPr>
              <a:spLocks noChangeAspect="1" noChangeArrowheads="1"/>
            </p:cNvSpPr>
            <p:nvPr/>
          </p:nvSpPr>
          <p:spPr bwMode="auto">
            <a:xfrm>
              <a:off x="542925" y="29051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Rectangle 5"/>
            <p:cNvSpPr/>
            <p:nvPr/>
          </p:nvSpPr>
          <p:spPr>
            <a:xfrm>
              <a:off x="685800" y="1066800"/>
              <a:ext cx="7772400" cy="2800767"/>
            </a:xfrm>
            <a:prstGeom prst="rect">
              <a:avLst/>
            </a:prstGeom>
          </p:spPr>
          <p:txBody>
            <a:bodyPr wrap="square">
              <a:spAutoFit/>
            </a:bodyPr>
            <a:lstStyle/>
            <a:p>
              <a:pPr algn="just"/>
              <a:r>
                <a:rPr lang="es-ES" sz="4400" dirty="0" smtClean="0">
                  <a:latin typeface="Times New Roman" pitchFamily="18" charset="0"/>
                  <a:cs typeface="Times New Roman" pitchFamily="18" charset="0"/>
                </a:rPr>
                <a:t>Como lo expuso </a:t>
              </a:r>
              <a:r>
                <a:rPr lang="es-ES" sz="4400" b="1" dirty="0" smtClean="0">
                  <a:latin typeface="Times New Roman" pitchFamily="18" charset="0"/>
                  <a:cs typeface="Times New Roman" pitchFamily="18" charset="0"/>
                </a:rPr>
                <a:t>Johannes Itten</a:t>
              </a:r>
              <a:r>
                <a:rPr lang="es-ES" sz="4400" dirty="0" smtClean="0">
                  <a:latin typeface="Times New Roman" pitchFamily="18" charset="0"/>
                  <a:cs typeface="Times New Roman" pitchFamily="18" charset="0"/>
                </a:rPr>
                <a:t>, los colores complementarios se cancelan entre sí  para formar neutros oscuros. </a:t>
              </a:r>
              <a:endParaRPr lang="es-ES" sz="4400" dirty="0">
                <a:latin typeface="Times New Roman" pitchFamily="18" charset="0"/>
                <a:cs typeface="Times New Roman" pitchFamily="18" charset="0"/>
              </a:endParaRPr>
            </a:p>
          </p:txBody>
        </p:sp>
        <p:grpSp>
          <p:nvGrpSpPr>
            <p:cNvPr id="10" name="Group 9"/>
            <p:cNvGrpSpPr/>
            <p:nvPr/>
          </p:nvGrpSpPr>
          <p:grpSpPr>
            <a:xfrm>
              <a:off x="838200" y="4343400"/>
              <a:ext cx="7467600" cy="4267200"/>
              <a:chOff x="3962400" y="4495800"/>
              <a:chExt cx="1238250" cy="1247775"/>
            </a:xfrm>
          </p:grpSpPr>
          <p:pic>
            <p:nvPicPr>
              <p:cNvPr id="36869" name="Picture 5"/>
              <p:cNvPicPr>
                <a:picLocks noChangeAspect="1" noChangeArrowheads="1"/>
              </p:cNvPicPr>
              <p:nvPr/>
            </p:nvPicPr>
            <p:blipFill>
              <a:blip r:embed="rId2"/>
              <a:srcRect/>
              <a:stretch>
                <a:fillRect/>
              </a:stretch>
            </p:blipFill>
            <p:spPr bwMode="auto">
              <a:xfrm>
                <a:off x="3962400" y="4495800"/>
                <a:ext cx="1238250" cy="333375"/>
              </a:xfrm>
              <a:prstGeom prst="rect">
                <a:avLst/>
              </a:prstGeom>
              <a:noFill/>
              <a:ln w="9525">
                <a:noFill/>
                <a:miter lim="800000"/>
                <a:headEnd/>
                <a:tailEnd/>
              </a:ln>
            </p:spPr>
          </p:pic>
          <p:pic>
            <p:nvPicPr>
              <p:cNvPr id="36870" name="Picture 6"/>
              <p:cNvPicPr>
                <a:picLocks noChangeAspect="1" noChangeArrowheads="1"/>
              </p:cNvPicPr>
              <p:nvPr/>
            </p:nvPicPr>
            <p:blipFill>
              <a:blip r:embed="rId3"/>
              <a:srcRect/>
              <a:stretch>
                <a:fillRect/>
              </a:stretch>
            </p:blipFill>
            <p:spPr bwMode="auto">
              <a:xfrm>
                <a:off x="3962400" y="4953000"/>
                <a:ext cx="1238250" cy="333375"/>
              </a:xfrm>
              <a:prstGeom prst="rect">
                <a:avLst/>
              </a:prstGeom>
              <a:noFill/>
              <a:ln w="9525">
                <a:noFill/>
                <a:miter lim="800000"/>
                <a:headEnd/>
                <a:tailEnd/>
              </a:ln>
            </p:spPr>
          </p:pic>
          <p:pic>
            <p:nvPicPr>
              <p:cNvPr id="36871" name="Picture 7"/>
              <p:cNvPicPr>
                <a:picLocks noChangeAspect="1" noChangeArrowheads="1"/>
              </p:cNvPicPr>
              <p:nvPr/>
            </p:nvPicPr>
            <p:blipFill>
              <a:blip r:embed="rId4"/>
              <a:srcRect/>
              <a:stretch>
                <a:fillRect/>
              </a:stretch>
            </p:blipFill>
            <p:spPr bwMode="auto">
              <a:xfrm>
                <a:off x="3962400" y="5410200"/>
                <a:ext cx="1238250" cy="333375"/>
              </a:xfrm>
              <a:prstGeom prst="rect">
                <a:avLst/>
              </a:prstGeom>
              <a:noFill/>
              <a:ln w="9525">
                <a:noFill/>
                <a:miter lim="800000"/>
                <a:headEnd/>
                <a:tailEnd/>
              </a:ln>
            </p:spPr>
          </p:pic>
        </p:gr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0" y="457200"/>
            <a:ext cx="8305800" cy="8439805"/>
            <a:chOff x="304800" y="457200"/>
            <a:chExt cx="8305800" cy="8439805"/>
          </a:xfrm>
        </p:grpSpPr>
        <p:sp>
          <p:nvSpPr>
            <p:cNvPr id="2" name="Rectangle 1"/>
            <p:cNvSpPr/>
            <p:nvPr/>
          </p:nvSpPr>
          <p:spPr>
            <a:xfrm>
              <a:off x="304800" y="4495800"/>
              <a:ext cx="8305800" cy="4401205"/>
            </a:xfrm>
            <a:prstGeom prst="rect">
              <a:avLst/>
            </a:prstGeom>
          </p:spPr>
          <p:txBody>
            <a:bodyPr wrap="square">
              <a:spAutoFit/>
            </a:bodyPr>
            <a:lstStyle/>
            <a:p>
              <a:pPr algn="just"/>
              <a:r>
                <a:rPr lang="es-ES" sz="4000" dirty="0" smtClean="0">
                  <a:latin typeface="Times New Roman" pitchFamily="18" charset="0"/>
                  <a:cs typeface="Times New Roman" pitchFamily="18" charset="0"/>
                </a:rPr>
                <a:t>Cuando  dos colores complementarios se colocan uno junto a otro se producen efectos evidentes.  Cuando dos colores completamente saturados se colocan uno junto a otro en letreros los efectos visuales que provocan hacen difícil  de leer el texto.  </a:t>
              </a:r>
              <a:endParaRPr lang="es-ES" sz="4000" dirty="0">
                <a:latin typeface="Times New Roman" pitchFamily="18" charset="0"/>
                <a:cs typeface="Times New Roman" pitchFamily="18" charset="0"/>
              </a:endParaRPr>
            </a:p>
          </p:txBody>
        </p:sp>
        <p:sp>
          <p:nvSpPr>
            <p:cNvPr id="3" name="Rectangle 2"/>
            <p:cNvSpPr/>
            <p:nvPr/>
          </p:nvSpPr>
          <p:spPr>
            <a:xfrm>
              <a:off x="2057400" y="457200"/>
              <a:ext cx="4724400" cy="3733800"/>
            </a:xfrm>
            <a:prstGeom prst="rect">
              <a:avLst/>
            </a:prstGeom>
            <a:solidFill>
              <a:srgbClr val="FF0000"/>
            </a:solidFill>
            <a:ln>
              <a:solidFill>
                <a:srgbClr val="07BD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Isosceles Triangle 3"/>
            <p:cNvSpPr/>
            <p:nvPr/>
          </p:nvSpPr>
          <p:spPr>
            <a:xfrm>
              <a:off x="2362200" y="838200"/>
              <a:ext cx="4038600" cy="2590800"/>
            </a:xfrm>
            <a:prstGeom prst="triangle">
              <a:avLst/>
            </a:prstGeom>
            <a:solidFill>
              <a:srgbClr val="07BD0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81200"/>
            <a:ext cx="9144000" cy="6024503"/>
            <a:chOff x="0" y="1981200"/>
            <a:chExt cx="9144000" cy="6024503"/>
          </a:xfrm>
        </p:grpSpPr>
        <p:sp>
          <p:nvSpPr>
            <p:cNvPr id="2" name="Rectangle 1"/>
            <p:cNvSpPr/>
            <p:nvPr/>
          </p:nvSpPr>
          <p:spPr>
            <a:xfrm>
              <a:off x="533400" y="5943600"/>
              <a:ext cx="8077200" cy="2062103"/>
            </a:xfrm>
            <a:prstGeom prst="rect">
              <a:avLst/>
            </a:prstGeom>
          </p:spPr>
          <p:txBody>
            <a:bodyPr wrap="square">
              <a:spAutoFit/>
            </a:bodyPr>
            <a:lstStyle/>
            <a:p>
              <a:pPr algn="just"/>
              <a:r>
                <a:rPr lang="es-ES" sz="3200" dirty="0" smtClean="0">
                  <a:latin typeface="Times New Roman" pitchFamily="18" charset="0"/>
                  <a:cs typeface="Times New Roman" pitchFamily="18" charset="0"/>
                </a:rPr>
                <a:t>Notar como vibran los límites cuando dos colores opuestos se colocan  juntos. (observar la ilusión de que las orillas están resaltadas y elevan el texto)</a:t>
              </a:r>
              <a:endParaRPr lang="es-ES" sz="3200" dirty="0">
                <a:latin typeface="Times New Roman" pitchFamily="18" charset="0"/>
                <a:cs typeface="Times New Roman" pitchFamily="18" charset="0"/>
              </a:endParaRPr>
            </a:p>
          </p:txBody>
        </p:sp>
        <p:sp>
          <p:nvSpPr>
            <p:cNvPr id="3" name="Rectangle 2"/>
            <p:cNvSpPr/>
            <p:nvPr/>
          </p:nvSpPr>
          <p:spPr>
            <a:xfrm>
              <a:off x="0" y="1981200"/>
              <a:ext cx="9144000" cy="1524000"/>
            </a:xfrm>
            <a:prstGeom prst="rect">
              <a:avLst/>
            </a:prstGeom>
            <a:solidFill>
              <a:srgbClr val="07BD0B"/>
            </a:solidFill>
            <a:ln>
              <a:solidFill>
                <a:srgbClr val="07BD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FF0000"/>
                  </a:solidFill>
                  <a:latin typeface="Times New Roman" pitchFamily="18" charset="0"/>
                  <a:cs typeface="Times New Roman" pitchFamily="18" charset="0"/>
                </a:rPr>
                <a:t>Vibrating Boundaries </a:t>
              </a:r>
              <a:endParaRPr lang="es-ES" sz="8000" dirty="0">
                <a:solidFill>
                  <a:srgbClr val="FF0000"/>
                </a:solidFil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381000"/>
            <a:ext cx="7772400" cy="7924800"/>
            <a:chOff x="685800" y="381000"/>
            <a:chExt cx="7772400" cy="7924800"/>
          </a:xfrm>
        </p:grpSpPr>
        <p:sp>
          <p:nvSpPr>
            <p:cNvPr id="2" name="Rectangle 1"/>
            <p:cNvSpPr/>
            <p:nvPr/>
          </p:nvSpPr>
          <p:spPr>
            <a:xfrm>
              <a:off x="685800" y="381000"/>
              <a:ext cx="7772400" cy="2677656"/>
            </a:xfrm>
            <a:prstGeom prst="rect">
              <a:avLst/>
            </a:prstGeom>
          </p:spPr>
          <p:txBody>
            <a:bodyPr wrap="square">
              <a:spAutoFit/>
            </a:bodyPr>
            <a:lstStyle/>
            <a:p>
              <a:pPr algn="just"/>
              <a:r>
                <a:rPr lang="es-ES" sz="2400" b="1" dirty="0" smtClean="0">
                  <a:latin typeface="Times New Roman" pitchFamily="18" charset="0"/>
                  <a:cs typeface="Times New Roman" pitchFamily="18" charset="0"/>
                </a:rPr>
                <a:t>Percepción de los opuestos.</a:t>
              </a:r>
              <a:r>
                <a:rPr lang="es-ES" sz="2400" dirty="0" smtClean="0">
                  <a:latin typeface="Times New Roman" pitchFamily="18" charset="0"/>
                  <a:cs typeface="Times New Roman" pitchFamily="18" charset="0"/>
                </a:rPr>
                <a:t> Cuando se muestra  el circulo cromático cada color se tiene un opuesto pero si no se tiene un círculo cromático podemos encontrar su opuesto por un fenómeno que se produce en los  ojos, debido a las diferencias fisiológicas entre los individuos cada quien puede percibir de manera diferente. El siguiente es un ejemplo de lo que se puede ver. </a:t>
              </a:r>
              <a:endParaRPr lang="es-ES" sz="2400" dirty="0">
                <a:latin typeface="Times New Roman" pitchFamily="18" charset="0"/>
                <a:cs typeface="Times New Roman" pitchFamily="18" charset="0"/>
              </a:endParaRPr>
            </a:p>
          </p:txBody>
        </p:sp>
        <p:grpSp>
          <p:nvGrpSpPr>
            <p:cNvPr id="9" name="Group 8"/>
            <p:cNvGrpSpPr/>
            <p:nvPr/>
          </p:nvGrpSpPr>
          <p:grpSpPr>
            <a:xfrm>
              <a:off x="914400" y="3429000"/>
              <a:ext cx="6934200" cy="4876800"/>
              <a:chOff x="914400" y="3429000"/>
              <a:chExt cx="1428750" cy="1333500"/>
            </a:xfrm>
          </p:grpSpPr>
          <p:pic>
            <p:nvPicPr>
              <p:cNvPr id="39938" name="Picture 2"/>
              <p:cNvPicPr>
                <a:picLocks noChangeAspect="1" noChangeArrowheads="1"/>
              </p:cNvPicPr>
              <p:nvPr/>
            </p:nvPicPr>
            <p:blipFill>
              <a:blip r:embed="rId2"/>
              <a:srcRect/>
              <a:stretch>
                <a:fillRect/>
              </a:stretch>
            </p:blipFill>
            <p:spPr bwMode="auto">
              <a:xfrm>
                <a:off x="914400" y="3886200"/>
                <a:ext cx="1428750" cy="190500"/>
              </a:xfrm>
              <a:prstGeom prst="rect">
                <a:avLst/>
              </a:prstGeom>
              <a:noFill/>
              <a:ln w="9525">
                <a:noFill/>
                <a:miter lim="800000"/>
                <a:headEnd/>
                <a:tailEnd/>
              </a:ln>
            </p:spPr>
          </p:pic>
          <p:pic>
            <p:nvPicPr>
              <p:cNvPr id="39939" name="Picture 3"/>
              <p:cNvPicPr>
                <a:picLocks noChangeAspect="1" noChangeArrowheads="1"/>
              </p:cNvPicPr>
              <p:nvPr/>
            </p:nvPicPr>
            <p:blipFill>
              <a:blip r:embed="rId3"/>
              <a:srcRect/>
              <a:stretch>
                <a:fillRect/>
              </a:stretch>
            </p:blipFill>
            <p:spPr bwMode="auto">
              <a:xfrm>
                <a:off x="914400" y="3429000"/>
                <a:ext cx="1428750" cy="190500"/>
              </a:xfrm>
              <a:prstGeom prst="rect">
                <a:avLst/>
              </a:prstGeom>
              <a:noFill/>
              <a:ln w="9525">
                <a:noFill/>
                <a:miter lim="800000"/>
                <a:headEnd/>
                <a:tailEnd/>
              </a:ln>
            </p:spPr>
          </p:pic>
          <p:pic>
            <p:nvPicPr>
              <p:cNvPr id="39940" name="Picture 4"/>
              <p:cNvPicPr>
                <a:picLocks noChangeAspect="1" noChangeArrowheads="1"/>
              </p:cNvPicPr>
              <p:nvPr/>
            </p:nvPicPr>
            <p:blipFill>
              <a:blip r:embed="rId4"/>
              <a:srcRect/>
              <a:stretch>
                <a:fillRect/>
              </a:stretch>
            </p:blipFill>
            <p:spPr bwMode="auto">
              <a:xfrm>
                <a:off x="914400" y="3657600"/>
                <a:ext cx="1428750" cy="190500"/>
              </a:xfrm>
              <a:prstGeom prst="rect">
                <a:avLst/>
              </a:prstGeom>
              <a:noFill/>
              <a:ln w="9525">
                <a:noFill/>
                <a:miter lim="800000"/>
                <a:headEnd/>
                <a:tailEnd/>
              </a:ln>
            </p:spPr>
          </p:pic>
          <p:pic>
            <p:nvPicPr>
              <p:cNvPr id="39941" name="Picture 5"/>
              <p:cNvPicPr>
                <a:picLocks noChangeAspect="1" noChangeArrowheads="1"/>
              </p:cNvPicPr>
              <p:nvPr/>
            </p:nvPicPr>
            <p:blipFill>
              <a:blip r:embed="rId5"/>
              <a:srcRect/>
              <a:stretch>
                <a:fillRect/>
              </a:stretch>
            </p:blipFill>
            <p:spPr bwMode="auto">
              <a:xfrm>
                <a:off x="914400" y="4114800"/>
                <a:ext cx="1428750" cy="190500"/>
              </a:xfrm>
              <a:prstGeom prst="rect">
                <a:avLst/>
              </a:prstGeom>
              <a:noFill/>
              <a:ln w="9525">
                <a:noFill/>
                <a:miter lim="800000"/>
                <a:headEnd/>
                <a:tailEnd/>
              </a:ln>
            </p:spPr>
          </p:pic>
          <p:pic>
            <p:nvPicPr>
              <p:cNvPr id="39942" name="Picture 6"/>
              <p:cNvPicPr>
                <a:picLocks noChangeAspect="1" noChangeArrowheads="1"/>
              </p:cNvPicPr>
              <p:nvPr/>
            </p:nvPicPr>
            <p:blipFill>
              <a:blip r:embed="rId6"/>
              <a:srcRect/>
              <a:stretch>
                <a:fillRect/>
              </a:stretch>
            </p:blipFill>
            <p:spPr bwMode="auto">
              <a:xfrm>
                <a:off x="914400" y="4343400"/>
                <a:ext cx="1428750" cy="190500"/>
              </a:xfrm>
              <a:prstGeom prst="rect">
                <a:avLst/>
              </a:prstGeom>
              <a:noFill/>
              <a:ln w="9525">
                <a:noFill/>
                <a:miter lim="800000"/>
                <a:headEnd/>
                <a:tailEnd/>
              </a:ln>
            </p:spPr>
          </p:pic>
          <p:pic>
            <p:nvPicPr>
              <p:cNvPr id="39943" name="Picture 7"/>
              <p:cNvPicPr>
                <a:picLocks noChangeAspect="1" noChangeArrowheads="1"/>
              </p:cNvPicPr>
              <p:nvPr/>
            </p:nvPicPr>
            <p:blipFill>
              <a:blip r:embed="rId7"/>
              <a:srcRect/>
              <a:stretch>
                <a:fillRect/>
              </a:stretch>
            </p:blipFill>
            <p:spPr bwMode="auto">
              <a:xfrm>
                <a:off x="914400" y="4572000"/>
                <a:ext cx="1428750" cy="190500"/>
              </a:xfrm>
              <a:prstGeom prst="rect">
                <a:avLst/>
              </a:prstGeom>
              <a:noFill/>
              <a:ln w="9525">
                <a:noFill/>
                <a:miter lim="800000"/>
                <a:headEnd/>
                <a:tailEnd/>
              </a:ln>
            </p:spPr>
          </p:pic>
        </p:grpSp>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19800" cy="9144000"/>
          </a:xfrm>
          <a:prstGeom prst="rect">
            <a:avLst/>
          </a:prstGeom>
          <a:solidFill>
            <a:schemeClr val="accent4">
              <a:lumMod val="60000"/>
              <a:lumOff val="40000"/>
            </a:schemeClr>
          </a:solidFill>
        </p:spPr>
        <p:txBody>
          <a:bodyPr wrap="square">
            <a:spAutoFit/>
          </a:bodyPr>
          <a:lstStyle/>
          <a:p>
            <a:r>
              <a:rPr lang="es-ES" sz="3600" b="1" dirty="0" smtClean="0">
                <a:latin typeface="Times New Roman" pitchFamily="18" charset="0"/>
                <a:cs typeface="Times New Roman" pitchFamily="18" charset="0"/>
              </a:rPr>
              <a:t>Imágenes persistentes</a:t>
            </a:r>
          </a:p>
          <a:p>
            <a:endParaRPr lang="es-ES" sz="3600" b="1" dirty="0" smtClean="0">
              <a:latin typeface="Times New Roman" pitchFamily="18" charset="0"/>
              <a:cs typeface="Times New Roman" pitchFamily="18" charset="0"/>
            </a:endParaRPr>
          </a:p>
          <a:p>
            <a:r>
              <a:rPr lang="es-ES" sz="3600" dirty="0" smtClean="0">
                <a:latin typeface="Times New Roman" pitchFamily="18" charset="0"/>
                <a:cs typeface="Times New Roman" pitchFamily="18" charset="0"/>
              </a:rPr>
              <a:t>El color es luz y los objetos coloreados absorben y reflejan diferentes longitudes de onda . La luz y el color son vistos por dos tipos de células fotoreceptoras localizadas en la retina del ojo -conos y bastones-  los bastones son sensibles a la luz y a la oscuridad, los conos son sensibles a la luz roja, verde y azul. Estos fotoreceptores transportan el color de la luz al cerebro. </a:t>
            </a:r>
            <a:endParaRPr lang="es-ES" sz="40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382000" cy="6986528"/>
          </a:xfrm>
          <a:prstGeom prst="rect">
            <a:avLst/>
          </a:prstGeom>
        </p:spPr>
        <p:txBody>
          <a:bodyPr wrap="square">
            <a:spAutoFit/>
          </a:bodyPr>
          <a:lstStyle/>
          <a:p>
            <a:pPr algn="just"/>
            <a:r>
              <a:rPr lang="es-ES" sz="3200" dirty="0" smtClean="0">
                <a:latin typeface="Times New Roman" pitchFamily="18" charset="0"/>
                <a:cs typeface="Times New Roman" pitchFamily="18" charset="0"/>
              </a:rPr>
              <a:t>Cuando los ojos se exponen a un color por un periodo largo los conos y los bastones se fatigan, lo anterior se observa cuando se lee algo en un papel de color y se levanta la mirada se ve la imagen inversa, o el color complementario, de la imagen. Este suceso puede ser una ventaja si se esta buscando el color opuesto(complementario) o el que contrasta. Esto puede desalentar al espectador si se expone por periodos prolongados  a pantallas o materiales de lectura con fondos de color. </a:t>
            </a:r>
          </a:p>
          <a:p>
            <a:pPr algn="just"/>
            <a:r>
              <a:rPr lang="es-ES" sz="3200" dirty="0" smtClean="0">
                <a:latin typeface="Times New Roman" pitchFamily="18" charset="0"/>
                <a:cs typeface="Times New Roman" pitchFamily="18" charset="0"/>
              </a:rPr>
              <a:t>Cada color tiene un opuesto y aunque la percepción individual puede variar el rango de imágenes visibles es consistente.</a:t>
            </a:r>
            <a:endParaRPr lang="es-ES" sz="32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6" name="Rectangle 5"/>
          <p:cNvSpPr/>
          <p:nvPr/>
        </p:nvSpPr>
        <p:spPr>
          <a:xfrm>
            <a:off x="0" y="187702"/>
            <a:ext cx="9067800" cy="8956298"/>
          </a:xfrm>
          <a:prstGeom prst="rect">
            <a:avLst/>
          </a:prstGeom>
        </p:spPr>
        <p:txBody>
          <a:bodyPr wrap="square">
            <a:spAutoFit/>
          </a:bodyPr>
          <a:lstStyle/>
          <a:p>
            <a:r>
              <a:rPr lang="es-ES" sz="9600" b="1" spc="-100" dirty="0" smtClean="0">
                <a:latin typeface="Times New Roman" pitchFamily="18" charset="0"/>
                <a:cs typeface="Times New Roman" pitchFamily="18" charset="0"/>
              </a:rPr>
              <a:t>El color es  la  característica perceptible de la luz, descrita por  el nombre de un color.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048000"/>
            <a:ext cx="6781800" cy="2800767"/>
          </a:xfrm>
          <a:prstGeom prst="rect">
            <a:avLst/>
          </a:prstGeom>
        </p:spPr>
        <p:txBody>
          <a:bodyPr wrap="square">
            <a:spAutoFit/>
          </a:bodyPr>
          <a:lstStyle/>
          <a:p>
            <a:r>
              <a:rPr lang="es-ES" sz="4400" b="1" dirty="0" smtClean="0">
                <a:latin typeface="Times New Roman" pitchFamily="18" charset="0"/>
                <a:cs typeface="Times New Roman" pitchFamily="18" charset="0"/>
              </a:rPr>
              <a:t>Haz la prueba de imagen persistente </a:t>
            </a:r>
            <a:endParaRPr lang="es-ES" sz="4400" dirty="0" smtClean="0">
              <a:latin typeface="Times New Roman" pitchFamily="18" charset="0"/>
              <a:cs typeface="Times New Roman" pitchFamily="18" charset="0"/>
            </a:endParaRPr>
          </a:p>
          <a:p>
            <a:r>
              <a:rPr lang="es-ES" sz="4400" dirty="0" smtClean="0">
                <a:latin typeface="Times New Roman" pitchFamily="18" charset="0"/>
                <a:cs typeface="Times New Roman" pitchFamily="18" charset="0"/>
              </a:rPr>
              <a:t>Mira esta imagen por lo menos  20 segundos.</a:t>
            </a:r>
            <a:endParaRPr lang="es-ES" sz="44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0" y="1295400"/>
            <a:ext cx="9144000" cy="4800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200400"/>
            <a:ext cx="7391400" cy="2308324"/>
          </a:xfrm>
          <a:prstGeom prst="rect">
            <a:avLst/>
          </a:prstGeom>
        </p:spPr>
        <p:txBody>
          <a:bodyPr wrap="square">
            <a:spAutoFit/>
          </a:bodyPr>
          <a:lstStyle/>
          <a:p>
            <a:r>
              <a:rPr lang="es-ES" sz="3600" b="1" dirty="0" smtClean="0">
                <a:latin typeface="Times New Roman" pitchFamily="18" charset="0"/>
                <a:cs typeface="Times New Roman" pitchFamily="18" charset="0"/>
              </a:rPr>
              <a:t>Imagen persistente - Resultados</a:t>
            </a:r>
          </a:p>
          <a:p>
            <a:r>
              <a:rPr lang="es-ES" sz="3600" dirty="0" smtClean="0">
                <a:latin typeface="Times New Roman" pitchFamily="18" charset="0"/>
                <a:cs typeface="Times New Roman" pitchFamily="18" charset="0"/>
              </a:rPr>
              <a:t>Lo que se ve se llama imagen persistente y puede ser apenas visible . Si no se percibe trate de nuevo. </a:t>
            </a:r>
            <a:endParaRPr lang="es-ES" sz="36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7402057"/>
            <a:chOff x="0" y="0"/>
            <a:chExt cx="9144000" cy="7402057"/>
          </a:xfrm>
        </p:grpSpPr>
        <p:pic>
          <p:nvPicPr>
            <p:cNvPr id="43010" name="Picture 2"/>
            <p:cNvPicPr>
              <a:picLocks noChangeAspect="1" noChangeArrowheads="1"/>
            </p:cNvPicPr>
            <p:nvPr/>
          </p:nvPicPr>
          <p:blipFill>
            <a:blip r:embed="rId2"/>
            <a:srcRect/>
            <a:stretch>
              <a:fillRect/>
            </a:stretch>
          </p:blipFill>
          <p:spPr bwMode="auto">
            <a:xfrm>
              <a:off x="0" y="0"/>
              <a:ext cx="9144000" cy="4572000"/>
            </a:xfrm>
            <a:prstGeom prst="rect">
              <a:avLst/>
            </a:prstGeom>
            <a:noFill/>
            <a:ln w="9525">
              <a:noFill/>
              <a:miter lim="800000"/>
              <a:headEnd/>
              <a:tailEnd/>
            </a:ln>
          </p:spPr>
        </p:pic>
        <p:sp>
          <p:nvSpPr>
            <p:cNvPr id="3" name="Rectangle 2"/>
            <p:cNvSpPr/>
            <p:nvPr/>
          </p:nvSpPr>
          <p:spPr>
            <a:xfrm>
              <a:off x="0" y="4724401"/>
              <a:ext cx="9144000" cy="2677656"/>
            </a:xfrm>
            <a:prstGeom prst="rect">
              <a:avLst/>
            </a:prstGeom>
          </p:spPr>
          <p:txBody>
            <a:bodyPr wrap="square">
              <a:spAutoFit/>
            </a:bodyPr>
            <a:lstStyle/>
            <a:p>
              <a:pPr algn="just"/>
              <a:r>
                <a:rPr lang="es-ES" sz="2800" dirty="0" smtClean="0">
                  <a:latin typeface="Times New Roman" pitchFamily="18" charset="0"/>
                  <a:cs typeface="Times New Roman" pitchFamily="18" charset="0"/>
                </a:rPr>
                <a:t>Estas son las imágenes que la mayoría de las personas verán. Las personas ven los colores opuestos porque mirando un color por un periodo prolongado puede fatigar los conos y los bastones del ojo.  Hay constancia con imágenes persistentes las personas ven formas dentro  de la misma familia de colores. </a:t>
              </a:r>
              <a:endParaRPr lang="es-ES" sz="2800" dirty="0">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9144000"/>
          </a:xfrm>
          <a:prstGeom prst="rect">
            <a:avLst/>
          </a:prstGeom>
          <a:noFill/>
          <a:ln w="9525">
            <a:noFill/>
            <a:miter lim="800000"/>
            <a:headEnd/>
            <a:tailEnd/>
          </a:ln>
        </p:spPr>
      </p:pic>
      <p:sp>
        <p:nvSpPr>
          <p:cNvPr id="3" name="Rectangle 2"/>
          <p:cNvSpPr/>
          <p:nvPr/>
        </p:nvSpPr>
        <p:spPr>
          <a:xfrm>
            <a:off x="0" y="0"/>
            <a:ext cx="9144000" cy="8894743"/>
          </a:xfrm>
          <a:prstGeom prst="rect">
            <a:avLst/>
          </a:prstGeom>
        </p:spPr>
        <p:txBody>
          <a:bodyPr wrap="square">
            <a:spAutoFit/>
          </a:bodyPr>
          <a:lstStyle/>
          <a:p>
            <a:r>
              <a:rPr lang="es-ES" sz="4400" dirty="0">
                <a:latin typeface="Times New Roman" pitchFamily="18" charset="0"/>
                <a:cs typeface="Times New Roman" pitchFamily="18" charset="0"/>
              </a:rPr>
              <a:t>El Dr. Peter </a:t>
            </a:r>
            <a:r>
              <a:rPr lang="es-ES" sz="4400" dirty="0" err="1">
                <a:latin typeface="Times New Roman" pitchFamily="18" charset="0"/>
                <a:cs typeface="Times New Roman" pitchFamily="18" charset="0"/>
              </a:rPr>
              <a:t>Kaiser</a:t>
            </a:r>
            <a:r>
              <a:rPr lang="es-ES" sz="4400" dirty="0">
                <a:latin typeface="Times New Roman" pitchFamily="18" charset="0"/>
                <a:cs typeface="Times New Roman" pitchFamily="18" charset="0"/>
              </a:rPr>
              <a:t> explica lo siguiente: cuando se enfoca en un estímulo fuerte, la luz (fotorreceptores sensibles, cuyo trabajo consiste en convertir la luz en la actividad eléctrica)  en la retina responde a la luz entrante. </a:t>
            </a:r>
          </a:p>
          <a:p>
            <a:endParaRPr lang="es-ES" sz="4400" dirty="0">
              <a:latin typeface="Times New Roman" pitchFamily="18" charset="0"/>
              <a:cs typeface="Times New Roman" pitchFamily="18" charset="0"/>
            </a:endParaRPr>
          </a:p>
          <a:p>
            <a:r>
              <a:rPr lang="es-ES" sz="4400" dirty="0">
                <a:latin typeface="Times New Roman" pitchFamily="18" charset="0"/>
                <a:cs typeface="Times New Roman" pitchFamily="18" charset="0"/>
              </a:rPr>
              <a:t>Otras neuronas que reciben el aporte de estos fotorreceptores responden también. A medida que se continúe mirando el estímulo fuerte, los fotorreceptores se vuelven insensibles (o se fatigan).</a:t>
            </a:r>
          </a:p>
        </p:txBody>
      </p:sp>
    </p:spTree>
    <p:extLst>
      <p:ext uri="{BB962C8B-B14F-4D97-AF65-F5344CB8AC3E}">
        <p14:creationId xmlns:p14="http://schemas.microsoft.com/office/powerpoint/2010/main" val="229692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5" y="304800"/>
            <a:ext cx="8839200" cy="8586966"/>
          </a:xfrm>
          <a:prstGeom prst="rect">
            <a:avLst/>
          </a:prstGeom>
        </p:spPr>
        <p:txBody>
          <a:bodyPr wrap="square">
            <a:spAutoFit/>
          </a:bodyPr>
          <a:lstStyle/>
          <a:p>
            <a:endParaRPr lang="es-ES" sz="2400" dirty="0">
              <a:latin typeface="Times New Roman" pitchFamily="18" charset="0"/>
              <a:cs typeface="Times New Roman" pitchFamily="18" charset="0"/>
            </a:endParaRPr>
          </a:p>
          <a:p>
            <a:r>
              <a:rPr lang="es-ES" sz="4400" dirty="0" smtClean="0">
                <a:latin typeface="Times New Roman" pitchFamily="18" charset="0"/>
                <a:cs typeface="Times New Roman" pitchFamily="18" charset="0"/>
              </a:rPr>
              <a:t>El foto pigmento </a:t>
            </a:r>
            <a:r>
              <a:rPr lang="es-ES" sz="4400" dirty="0">
                <a:latin typeface="Times New Roman" pitchFamily="18" charset="0"/>
                <a:cs typeface="Times New Roman" pitchFamily="18" charset="0"/>
              </a:rPr>
              <a:t>se "</a:t>
            </a:r>
            <a:r>
              <a:rPr lang="es-ES" sz="4400" dirty="0" smtClean="0">
                <a:latin typeface="Times New Roman" pitchFamily="18" charset="0"/>
                <a:cs typeface="Times New Roman" pitchFamily="18" charset="0"/>
              </a:rPr>
              <a:t>blanquea" </a:t>
            </a:r>
            <a:r>
              <a:rPr lang="es-ES" sz="4400" dirty="0">
                <a:latin typeface="Times New Roman" pitchFamily="18" charset="0"/>
                <a:cs typeface="Times New Roman" pitchFamily="18" charset="0"/>
              </a:rPr>
              <a:t>por </a:t>
            </a:r>
            <a:r>
              <a:rPr lang="es-ES" sz="4400" dirty="0" smtClean="0">
                <a:latin typeface="Times New Roman" pitchFamily="18" charset="0"/>
                <a:cs typeface="Times New Roman" pitchFamily="18" charset="0"/>
              </a:rPr>
              <a:t>la estimulación constante</a:t>
            </a:r>
            <a:r>
              <a:rPr lang="es-ES" sz="4400" dirty="0">
                <a:latin typeface="Times New Roman" pitchFamily="18" charset="0"/>
                <a:cs typeface="Times New Roman" pitchFamily="18" charset="0"/>
              </a:rPr>
              <a:t>. La desensibilización es más fuerte para las células de visualización de la parte más brillante de la figura, pero más débil de las células de visualización de la parte más oscura de la figura. Entonces, cuando la pantalla se vuelve blanca, las células menos agotados </a:t>
            </a:r>
            <a:r>
              <a:rPr lang="es-ES" sz="4400" dirty="0" smtClean="0">
                <a:latin typeface="Times New Roman" pitchFamily="18" charset="0"/>
                <a:cs typeface="Times New Roman" pitchFamily="18" charset="0"/>
              </a:rPr>
              <a:t>responden </a:t>
            </a:r>
            <a:r>
              <a:rPr lang="es-ES" sz="4400" dirty="0">
                <a:latin typeface="Times New Roman" pitchFamily="18" charset="0"/>
                <a:cs typeface="Times New Roman" pitchFamily="18" charset="0"/>
              </a:rPr>
              <a:t>con más fuerza que sus </a:t>
            </a:r>
            <a:r>
              <a:rPr lang="es-ES" sz="4400" dirty="0" smtClean="0">
                <a:latin typeface="Times New Roman" pitchFamily="18" charset="0"/>
                <a:cs typeface="Times New Roman" pitchFamily="18" charset="0"/>
              </a:rPr>
              <a:t>vecinas, y producen con </a:t>
            </a:r>
            <a:r>
              <a:rPr lang="es-ES" sz="4400" dirty="0">
                <a:latin typeface="Times New Roman" pitchFamily="18" charset="0"/>
                <a:cs typeface="Times New Roman" pitchFamily="18" charset="0"/>
              </a:rPr>
              <a:t>la parte más brillante </a:t>
            </a:r>
            <a:r>
              <a:rPr lang="es-ES" sz="4400" dirty="0" smtClean="0">
                <a:latin typeface="Times New Roman" pitchFamily="18" charset="0"/>
                <a:cs typeface="Times New Roman" pitchFamily="18" charset="0"/>
              </a:rPr>
              <a:t>una </a:t>
            </a:r>
            <a:r>
              <a:rPr lang="es-ES" sz="4400" dirty="0">
                <a:latin typeface="Times New Roman" pitchFamily="18" charset="0"/>
                <a:cs typeface="Times New Roman" pitchFamily="18" charset="0"/>
              </a:rPr>
              <a:t>imagen residual.</a:t>
            </a:r>
          </a:p>
        </p:txBody>
      </p:sp>
    </p:spTree>
    <p:extLst>
      <p:ext uri="{BB962C8B-B14F-4D97-AF65-F5344CB8AC3E}">
        <p14:creationId xmlns:p14="http://schemas.microsoft.com/office/powerpoint/2010/main" val="472132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 y="-27709"/>
            <a:ext cx="8077200" cy="8094524"/>
          </a:xfrm>
          <a:prstGeom prst="rect">
            <a:avLst/>
          </a:prstGeom>
        </p:spPr>
        <p:txBody>
          <a:bodyPr wrap="square">
            <a:spAutoFit/>
          </a:bodyPr>
          <a:lstStyle/>
          <a:p>
            <a:r>
              <a:rPr lang="es-ES" sz="4000" dirty="0" smtClean="0">
                <a:latin typeface="Times New Roman" pitchFamily="18" charset="0"/>
                <a:cs typeface="Times New Roman" pitchFamily="18" charset="0"/>
              </a:rPr>
              <a:t>La </a:t>
            </a:r>
            <a:r>
              <a:rPr lang="es-ES" sz="4000" dirty="0">
                <a:latin typeface="Times New Roman" pitchFamily="18" charset="0"/>
                <a:cs typeface="Times New Roman" pitchFamily="18" charset="0"/>
              </a:rPr>
              <a:t>mayoría de </a:t>
            </a:r>
            <a:r>
              <a:rPr lang="es-ES" sz="4000" dirty="0" smtClean="0">
                <a:latin typeface="Times New Roman" pitchFamily="18" charset="0"/>
                <a:cs typeface="Times New Roman" pitchFamily="18" charset="0"/>
              </a:rPr>
              <a:t>las imágenes persistentes duran de </a:t>
            </a:r>
            <a:r>
              <a:rPr lang="es-ES" sz="4000" dirty="0">
                <a:latin typeface="Times New Roman" pitchFamily="18" charset="0"/>
                <a:cs typeface="Times New Roman" pitchFamily="18" charset="0"/>
              </a:rPr>
              <a:t>unos pocos segundos a un minuto, ya que en ausencia </a:t>
            </a:r>
            <a:r>
              <a:rPr lang="es-ES" sz="4000" dirty="0" smtClean="0">
                <a:latin typeface="Times New Roman" pitchFamily="18" charset="0"/>
                <a:cs typeface="Times New Roman" pitchFamily="18" charset="0"/>
              </a:rPr>
              <a:t>de una  </a:t>
            </a:r>
            <a:r>
              <a:rPr lang="es-ES" sz="4000" dirty="0">
                <a:latin typeface="Times New Roman" pitchFamily="18" charset="0"/>
                <a:cs typeface="Times New Roman" pitchFamily="18" charset="0"/>
              </a:rPr>
              <a:t>estimulación fuerte, las células nerviosas </a:t>
            </a:r>
            <a:r>
              <a:rPr lang="es-ES" sz="4000" dirty="0" smtClean="0">
                <a:latin typeface="Times New Roman" pitchFamily="18" charset="0"/>
                <a:cs typeface="Times New Roman" pitchFamily="18" charset="0"/>
              </a:rPr>
              <a:t>se reajustan rápidamente.  </a:t>
            </a:r>
          </a:p>
          <a:p>
            <a:r>
              <a:rPr lang="es-ES" sz="4000" dirty="0" smtClean="0">
                <a:latin typeface="Times New Roman" pitchFamily="18" charset="0"/>
                <a:cs typeface="Times New Roman" pitchFamily="18" charset="0"/>
              </a:rPr>
              <a:t>La </a:t>
            </a:r>
            <a:r>
              <a:rPr lang="es-ES" sz="4000" dirty="0">
                <a:latin typeface="Times New Roman" pitchFamily="18" charset="0"/>
                <a:cs typeface="Times New Roman" pitchFamily="18" charset="0"/>
              </a:rPr>
              <a:t>desensibilización de la retina puede ser importante para la supervivencia. Un estímulo constante tiende a ser ignorado en favor de un cambio de uno por el cerebro, debido a un estímulo suele ser el cambio más </a:t>
            </a:r>
            <a:r>
              <a:rPr lang="es-ES" sz="4000" dirty="0" smtClean="0">
                <a:latin typeface="Times New Roman" pitchFamily="18" charset="0"/>
                <a:cs typeface="Times New Roman" pitchFamily="18" charset="0"/>
              </a:rPr>
              <a:t>importante</a:t>
            </a:r>
            <a:r>
              <a:rPr lang="es-ES" sz="4000" dirty="0">
                <a:latin typeface="Times New Roman" pitchFamily="18" charset="0"/>
                <a:cs typeface="Times New Roman" pitchFamily="18" charset="0"/>
              </a:rPr>
              <a:t>.</a:t>
            </a:r>
            <a:r>
              <a:rPr lang="es-ES" sz="4000" dirty="0" smtClean="0">
                <a:latin typeface="Times New Roman" pitchFamily="18" charset="0"/>
                <a:cs typeface="Times New Roman" pitchFamily="18" charset="0"/>
              </a:rPr>
              <a:t> </a:t>
            </a:r>
            <a:endParaRPr lang="es-ES" sz="2400" dirty="0"/>
          </a:p>
        </p:txBody>
      </p:sp>
    </p:spTree>
    <p:extLst>
      <p:ext uri="{BB962C8B-B14F-4D97-AF65-F5344CB8AC3E}">
        <p14:creationId xmlns:p14="http://schemas.microsoft.com/office/powerpoint/2010/main" val="2860172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0"/>
            <a:ext cx="8229600" cy="369332"/>
          </a:xfrm>
          <a:prstGeom prst="rect">
            <a:avLst/>
          </a:prstGeom>
        </p:spPr>
        <p:txBody>
          <a:bodyPr wrap="square">
            <a:spAutoFit/>
          </a:bodyPr>
          <a:lstStyle/>
          <a:p>
            <a:r>
              <a:rPr lang="es-ES" dirty="0">
                <a:latin typeface="Times New Roman" pitchFamily="18" charset="0"/>
                <a:cs typeface="Times New Roman" pitchFamily="18" charset="0"/>
              </a:rPr>
              <a:t>http://www.michaelbach.de/ot/col_lilacChaser/index.html#anchor_top</a:t>
            </a:r>
          </a:p>
        </p:txBody>
      </p:sp>
      <p:sp>
        <p:nvSpPr>
          <p:cNvPr id="3" name="TextBox 2"/>
          <p:cNvSpPr txBox="1"/>
          <p:nvPr/>
        </p:nvSpPr>
        <p:spPr>
          <a:xfrm>
            <a:off x="484909" y="2362200"/>
            <a:ext cx="8102026" cy="1323439"/>
          </a:xfrm>
          <a:prstGeom prst="rect">
            <a:avLst/>
          </a:prstGeom>
          <a:noFill/>
        </p:spPr>
        <p:txBody>
          <a:bodyPr wrap="none" rtlCol="0">
            <a:spAutoFit/>
          </a:bodyPr>
          <a:lstStyle/>
          <a:p>
            <a:r>
              <a:rPr lang="es-ES" sz="8000" dirty="0" smtClean="0">
                <a:latin typeface="Times New Roman" pitchFamily="18" charset="0"/>
                <a:cs typeface="Times New Roman" pitchFamily="18" charset="0"/>
              </a:rPr>
              <a:t>¡¡¡Vamos a jugar!!!</a:t>
            </a:r>
            <a:endParaRPr lang="es-ES" sz="8000" dirty="0">
              <a:latin typeface="Times New Roman" pitchFamily="18" charset="0"/>
              <a:cs typeface="Times New Roman" pitchFamily="18" charset="0"/>
            </a:endParaRPr>
          </a:p>
        </p:txBody>
      </p:sp>
      <p:sp>
        <p:nvSpPr>
          <p:cNvPr id="4" name="TextBox 3"/>
          <p:cNvSpPr txBox="1"/>
          <p:nvPr/>
        </p:nvSpPr>
        <p:spPr>
          <a:xfrm>
            <a:off x="484909" y="7250668"/>
            <a:ext cx="1415772" cy="369332"/>
          </a:xfrm>
          <a:prstGeom prst="rect">
            <a:avLst/>
          </a:prstGeom>
          <a:noFill/>
        </p:spPr>
        <p:txBody>
          <a:bodyPr wrap="none" rtlCol="0">
            <a:spAutoFit/>
          </a:bodyPr>
          <a:lstStyle/>
          <a:p>
            <a:r>
              <a:rPr lang="es-ES" dirty="0" smtClean="0">
                <a:latin typeface="Times New Roman" pitchFamily="18" charset="0"/>
                <a:cs typeface="Times New Roman" pitchFamily="18" charset="0"/>
              </a:rPr>
              <a:t>Sigue el link:</a:t>
            </a:r>
            <a:endParaRPr lang="es-ES" dirty="0">
              <a:latin typeface="Times New Roman" pitchFamily="18" charset="0"/>
              <a:cs typeface="Times New Roman" pitchFamily="18" charset="0"/>
            </a:endParaRPr>
          </a:p>
        </p:txBody>
      </p:sp>
    </p:spTree>
    <p:extLst>
      <p:ext uri="{BB962C8B-B14F-4D97-AF65-F5344CB8AC3E}">
        <p14:creationId xmlns:p14="http://schemas.microsoft.com/office/powerpoint/2010/main" val="2370602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351818" cy="915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9331036" cy="8894743"/>
          </a:xfrm>
          <a:prstGeom prst="rect">
            <a:avLst/>
          </a:prstGeom>
        </p:spPr>
        <p:txBody>
          <a:bodyPr wrap="square">
            <a:spAutoFit/>
          </a:bodyPr>
          <a:lstStyle/>
          <a:p>
            <a:r>
              <a:rPr lang="es-ES" sz="4400" dirty="0">
                <a:latin typeface="Times New Roman" pitchFamily="18" charset="0"/>
                <a:cs typeface="Times New Roman" pitchFamily="18" charset="0"/>
              </a:rPr>
              <a:t>Pero también conduce a la desensibilización imágenes residuales.</a:t>
            </a:r>
            <a:br>
              <a:rPr lang="es-ES" sz="4400" dirty="0">
                <a:latin typeface="Times New Roman" pitchFamily="18" charset="0"/>
                <a:cs typeface="Times New Roman" pitchFamily="18" charset="0"/>
              </a:rPr>
            </a:br>
            <a:r>
              <a:rPr lang="es-ES" sz="4400" dirty="0">
                <a:latin typeface="Times New Roman" pitchFamily="18" charset="0"/>
                <a:cs typeface="Times New Roman" pitchFamily="18" charset="0"/>
              </a:rPr>
              <a:t>Las imágenes residuales están constantemente con nosotros: cuando vemos un destello de luz brillante, una breve mirada hacia el sol, o están cegados por los faros de un coche que se acercaba la noche, vemos imágenes residuales tanto positivas como negativas. Para evitar un daño permanente a sus ojos, no mirar a cualquier fuente de luz brillante, en particular, el sol.</a:t>
            </a:r>
          </a:p>
        </p:txBody>
      </p:sp>
    </p:spTree>
    <p:extLst>
      <p:ext uri="{BB962C8B-B14F-4D97-AF65-F5344CB8AC3E}">
        <p14:creationId xmlns:p14="http://schemas.microsoft.com/office/powerpoint/2010/main" val="391922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685800"/>
            <a:ext cx="3581400" cy="12926616"/>
          </a:xfrm>
          <a:prstGeom prst="rect">
            <a:avLst/>
          </a:prstGeom>
        </p:spPr>
        <p:txBody>
          <a:bodyPr wrap="square">
            <a:spAutoFit/>
          </a:bodyPr>
          <a:lstStyle/>
          <a:p>
            <a:r>
              <a:rPr lang="es-ES" sz="4400" dirty="0" smtClean="0">
                <a:latin typeface="Times New Roman" pitchFamily="18" charset="0"/>
              </a:rPr>
              <a:t>El color es luz y la luz esta compuesta por colores  que se ven  en el espectro visible: rojo, anaranjado, amarillo, verde azul y violeta. </a:t>
            </a:r>
          </a:p>
          <a:p>
            <a:endParaRPr lang="en-US" sz="4400" dirty="0"/>
          </a:p>
          <a:p>
            <a:endParaRPr lang="en-US" sz="44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 </a:t>
            </a:r>
            <a:endParaRPr lang="es-ES" dirty="0"/>
          </a:p>
        </p:txBody>
      </p:sp>
      <p:grpSp>
        <p:nvGrpSpPr>
          <p:cNvPr id="4" name="Group 3"/>
          <p:cNvGrpSpPr/>
          <p:nvPr/>
        </p:nvGrpSpPr>
        <p:grpSpPr>
          <a:xfrm>
            <a:off x="609600" y="-77254"/>
            <a:ext cx="8534400" cy="9221253"/>
            <a:chOff x="609600" y="-77254"/>
            <a:chExt cx="8534400" cy="9221253"/>
          </a:xfrm>
        </p:grpSpPr>
        <p:sp>
          <p:nvSpPr>
            <p:cNvPr id="2" name="Rectangle 1"/>
            <p:cNvSpPr/>
            <p:nvPr/>
          </p:nvSpPr>
          <p:spPr>
            <a:xfrm>
              <a:off x="609600" y="838200"/>
              <a:ext cx="6248400" cy="369332"/>
            </a:xfrm>
            <a:prstGeom prst="rect">
              <a:avLst/>
            </a:prstGeom>
          </p:spPr>
          <p:txBody>
            <a:bodyPr wrap="square">
              <a:spAutoFit/>
            </a:bodyPr>
            <a:lstStyle/>
            <a:p>
              <a:r>
                <a:rPr lang="en-US" dirty="0" smtClean="0"/>
                <a:t> </a:t>
              </a:r>
              <a:endParaRPr lang="es-ES" dirty="0"/>
            </a:p>
          </p:txBody>
        </p:sp>
        <p:pic>
          <p:nvPicPr>
            <p:cNvPr id="3074" name="Picture 2"/>
            <p:cNvPicPr>
              <a:picLocks noChangeAspect="1" noChangeArrowheads="1"/>
            </p:cNvPicPr>
            <p:nvPr/>
          </p:nvPicPr>
          <p:blipFill>
            <a:blip r:embed="rId2"/>
            <a:srcRect/>
            <a:stretch>
              <a:fillRect/>
            </a:stretch>
          </p:blipFill>
          <p:spPr bwMode="auto">
            <a:xfrm rot="5400000">
              <a:off x="2552173" y="2552173"/>
              <a:ext cx="9221253" cy="3962400"/>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7848302"/>
          </a:xfrm>
          <a:prstGeom prst="rect">
            <a:avLst/>
          </a:prstGeom>
        </p:spPr>
        <p:txBody>
          <a:bodyPr wrap="square">
            <a:spAutoFit/>
          </a:bodyPr>
          <a:lstStyle/>
          <a:p>
            <a:r>
              <a:rPr lang="es-ES" sz="3600" dirty="0">
                <a:latin typeface="Times New Roman" pitchFamily="18" charset="0"/>
                <a:cs typeface="Times New Roman" pitchFamily="18" charset="0"/>
              </a:rPr>
              <a:t>El psicólogo británico Kenneth </a:t>
            </a:r>
            <a:r>
              <a:rPr lang="es-ES" sz="3600" dirty="0" err="1">
                <a:latin typeface="Times New Roman" pitchFamily="18" charset="0"/>
                <a:cs typeface="Times New Roman" pitchFamily="18" charset="0"/>
              </a:rPr>
              <a:t>Craik</a:t>
            </a:r>
            <a:r>
              <a:rPr lang="es-ES" sz="3600" dirty="0">
                <a:latin typeface="Times New Roman" pitchFamily="18" charset="0"/>
                <a:cs typeface="Times New Roman" pitchFamily="18" charset="0"/>
              </a:rPr>
              <a:t> </a:t>
            </a:r>
            <a:r>
              <a:rPr lang="es-ES" sz="3600" dirty="0" smtClean="0">
                <a:latin typeface="Times New Roman" pitchFamily="18" charset="0"/>
                <a:cs typeface="Times New Roman" pitchFamily="18" charset="0"/>
              </a:rPr>
              <a:t>se </a:t>
            </a:r>
            <a:r>
              <a:rPr lang="es-ES" sz="3600" dirty="0">
                <a:latin typeface="Times New Roman" pitchFamily="18" charset="0"/>
                <a:cs typeface="Times New Roman" pitchFamily="18" charset="0"/>
              </a:rPr>
              <a:t>quedó mirando directamente al sol durante dos </a:t>
            </a:r>
            <a:r>
              <a:rPr lang="es-ES" sz="3600" dirty="0" smtClean="0">
                <a:latin typeface="Times New Roman" pitchFamily="18" charset="0"/>
                <a:cs typeface="Times New Roman" pitchFamily="18" charset="0"/>
              </a:rPr>
              <a:t>minutos, </a:t>
            </a:r>
            <a:r>
              <a:rPr lang="es-ES" sz="3600" dirty="0">
                <a:latin typeface="Times New Roman" pitchFamily="18" charset="0"/>
                <a:cs typeface="Times New Roman" pitchFamily="18" charset="0"/>
              </a:rPr>
              <a:t>se quemó  un pequeño agujero en la retina derecha y </a:t>
            </a:r>
            <a:r>
              <a:rPr lang="es-ES" sz="3600" dirty="0" smtClean="0">
                <a:latin typeface="Times New Roman" pitchFamily="18" charset="0"/>
                <a:cs typeface="Times New Roman" pitchFamily="18" charset="0"/>
              </a:rPr>
              <a:t>quedaron cicatrices </a:t>
            </a:r>
            <a:r>
              <a:rPr lang="es-ES" sz="3600" dirty="0">
                <a:latin typeface="Times New Roman" pitchFamily="18" charset="0"/>
                <a:cs typeface="Times New Roman" pitchFamily="18" charset="0"/>
              </a:rPr>
              <a:t>permanentes </a:t>
            </a:r>
            <a:r>
              <a:rPr lang="es-ES" sz="3600" dirty="0" smtClean="0">
                <a:latin typeface="Times New Roman" pitchFamily="18" charset="0"/>
                <a:cs typeface="Times New Roman" pitchFamily="18" charset="0"/>
              </a:rPr>
              <a:t>en </a:t>
            </a:r>
            <a:r>
              <a:rPr lang="es-ES" sz="3600" dirty="0">
                <a:latin typeface="Times New Roman" pitchFamily="18" charset="0"/>
                <a:cs typeface="Times New Roman" pitchFamily="18" charset="0"/>
              </a:rPr>
              <a:t>ese </a:t>
            </a:r>
            <a:r>
              <a:rPr lang="es-ES" sz="3600" dirty="0" smtClean="0">
                <a:latin typeface="Times New Roman" pitchFamily="18" charset="0"/>
                <a:cs typeface="Times New Roman" pitchFamily="18" charset="0"/>
              </a:rPr>
              <a:t>lugar ¡NO </a:t>
            </a:r>
            <a:r>
              <a:rPr lang="es-ES" sz="3600" dirty="0">
                <a:latin typeface="Times New Roman" pitchFamily="18" charset="0"/>
                <a:cs typeface="Times New Roman" pitchFamily="18" charset="0"/>
              </a:rPr>
              <a:t>INTENTE ESTO EN CASA</a:t>
            </a:r>
            <a:r>
              <a:rPr lang="es-ES" sz="3600" dirty="0" smtClean="0">
                <a:latin typeface="Times New Roman" pitchFamily="18" charset="0"/>
                <a:cs typeface="Times New Roman" pitchFamily="18" charset="0"/>
              </a:rPr>
              <a:t>! Para </a:t>
            </a:r>
            <a:r>
              <a:rPr lang="es-ES" sz="3600" dirty="0">
                <a:latin typeface="Times New Roman" pitchFamily="18" charset="0"/>
                <a:cs typeface="Times New Roman" pitchFamily="18" charset="0"/>
              </a:rPr>
              <a:t>los primeros días después de su experimento - en el que quería saber si esa lesión en el ojo es visible - vio a un disco de color naranja oscuro con los ojos cerrados (imagen residual positivo) y una estela negro con los ojos abiertos. Afortunadamente, después de un año o así, la visión de </a:t>
            </a:r>
            <a:r>
              <a:rPr lang="es-ES" sz="3600" dirty="0" err="1">
                <a:latin typeface="Times New Roman" pitchFamily="18" charset="0"/>
                <a:cs typeface="Times New Roman" pitchFamily="18" charset="0"/>
              </a:rPr>
              <a:t>Craik</a:t>
            </a:r>
            <a:r>
              <a:rPr lang="es-ES" sz="3600" dirty="0">
                <a:latin typeface="Times New Roman" pitchFamily="18" charset="0"/>
                <a:cs typeface="Times New Roman" pitchFamily="18" charset="0"/>
              </a:rPr>
              <a:t> en ese lugar en sus ojos parecía volver a la </a:t>
            </a:r>
            <a:r>
              <a:rPr lang="es-ES" sz="3600" dirty="0" smtClean="0">
                <a:latin typeface="Times New Roman" pitchFamily="18" charset="0"/>
                <a:cs typeface="Times New Roman" pitchFamily="18" charset="0"/>
              </a:rPr>
              <a:t>normalidad, su cerebro había bloqueado la mancha. </a:t>
            </a:r>
            <a:endParaRPr lang="es-ES" sz="3600" dirty="0">
              <a:latin typeface="Times New Roman" pitchFamily="18" charset="0"/>
              <a:cs typeface="Times New Roman" pitchFamily="18" charset="0"/>
            </a:endParaRPr>
          </a:p>
        </p:txBody>
      </p:sp>
    </p:spTree>
    <p:extLst>
      <p:ext uri="{BB962C8B-B14F-4D97-AF65-F5344CB8AC3E}">
        <p14:creationId xmlns:p14="http://schemas.microsoft.com/office/powerpoint/2010/main" val="1222305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grpSp>
        <p:nvGrpSpPr>
          <p:cNvPr id="6" name="Group 5"/>
          <p:cNvGrpSpPr/>
          <p:nvPr/>
        </p:nvGrpSpPr>
        <p:grpSpPr>
          <a:xfrm>
            <a:off x="0" y="-457200"/>
            <a:ext cx="9144000" cy="9296400"/>
            <a:chOff x="0" y="-457200"/>
            <a:chExt cx="9144000" cy="9296400"/>
          </a:xfrm>
        </p:grpSpPr>
        <p:grpSp>
          <p:nvGrpSpPr>
            <p:cNvPr id="4" name="Group 3"/>
            <p:cNvGrpSpPr/>
            <p:nvPr/>
          </p:nvGrpSpPr>
          <p:grpSpPr>
            <a:xfrm>
              <a:off x="1066800" y="6934200"/>
              <a:ext cx="8077200" cy="1905000"/>
              <a:chOff x="1066800" y="7239000"/>
              <a:chExt cx="8077200" cy="1905000"/>
            </a:xfrm>
          </p:grpSpPr>
          <p:sp>
            <p:nvSpPr>
              <p:cNvPr id="2" name="Rectangle 1"/>
              <p:cNvSpPr/>
              <p:nvPr/>
            </p:nvSpPr>
            <p:spPr>
              <a:xfrm>
                <a:off x="1269280" y="7239000"/>
                <a:ext cx="7874720" cy="646331"/>
              </a:xfrm>
              <a:prstGeom prst="rect">
                <a:avLst/>
              </a:prstGeom>
            </p:spPr>
            <p:txBody>
              <a:bodyPr wrap="none">
                <a:spAutoFit/>
              </a:bodyPr>
              <a:lstStyle/>
              <a:p>
                <a:r>
                  <a:rPr lang="es-ES" sz="3600" dirty="0" smtClean="0">
                    <a:latin typeface="Times New Roman" pitchFamily="18" charset="0"/>
                    <a:cs typeface="Times New Roman" pitchFamily="18" charset="0"/>
                  </a:rPr>
                  <a:t>Información: www.worqx.com/about.htm</a:t>
                </a:r>
                <a:endParaRPr lang="es-ES" sz="3600" dirty="0">
                  <a:latin typeface="Times New Roman" pitchFamily="18" charset="0"/>
                  <a:cs typeface="Times New Roman" pitchFamily="18" charset="0"/>
                </a:endParaRPr>
              </a:p>
            </p:txBody>
          </p:sp>
          <p:sp>
            <p:nvSpPr>
              <p:cNvPr id="3" name="TextBox 2"/>
              <p:cNvSpPr txBox="1"/>
              <p:nvPr/>
            </p:nvSpPr>
            <p:spPr>
              <a:xfrm>
                <a:off x="1066800" y="8066782"/>
                <a:ext cx="8077200" cy="1077218"/>
              </a:xfrm>
              <a:prstGeom prst="rect">
                <a:avLst/>
              </a:prstGeom>
              <a:noFill/>
            </p:spPr>
            <p:txBody>
              <a:bodyPr wrap="square" rtlCol="0">
                <a:spAutoFit/>
              </a:bodyPr>
              <a:lstStyle/>
              <a:p>
                <a:pPr algn="r"/>
                <a:r>
                  <a:rPr lang="es-ES" sz="3200" dirty="0" smtClean="0">
                    <a:latin typeface="Times New Roman" pitchFamily="18" charset="0"/>
                    <a:cs typeface="Times New Roman" pitchFamily="18" charset="0"/>
                  </a:rPr>
                  <a:t>Elaboración del power point y traducción: </a:t>
                </a:r>
                <a:r>
                  <a:rPr lang="es-ES" sz="3200" b="1" dirty="0" smtClean="0">
                    <a:latin typeface="Times New Roman" pitchFamily="18" charset="0"/>
                    <a:cs typeface="Times New Roman" pitchFamily="18" charset="0"/>
                  </a:rPr>
                  <a:t>Guadalupe Flores Cano</a:t>
                </a:r>
                <a:endParaRPr lang="es-ES" sz="3200" b="1" dirty="0">
                  <a:latin typeface="Times New Roman" pitchFamily="18" charset="0"/>
                  <a:cs typeface="Times New Roman" pitchFamily="18" charset="0"/>
                </a:endParaRPr>
              </a:p>
            </p:txBody>
          </p:sp>
        </p:grpSp>
        <p:sp>
          <p:nvSpPr>
            <p:cNvPr id="5" name="Rectangle 4"/>
            <p:cNvSpPr/>
            <p:nvPr/>
          </p:nvSpPr>
          <p:spPr>
            <a:xfrm>
              <a:off x="0" y="-457200"/>
              <a:ext cx="9144000" cy="7725192"/>
            </a:xfrm>
            <a:prstGeom prst="rect">
              <a:avLst/>
            </a:prstGeom>
            <a:noFill/>
          </p:spPr>
          <p:txBody>
            <a:bodyPr wrap="square" lIns="91440" tIns="45720" rIns="91440" bIns="45720">
              <a:spAutoFit/>
            </a:bodyPr>
            <a:lstStyle/>
            <a:p>
              <a:pPr algn="ctr"/>
              <a:r>
                <a:rPr lang="en-US" sz="49600" b="1" cap="none" spc="-100" dirty="0" smtClean="0">
                  <a:ln w="12700">
                    <a:solidFill>
                      <a:schemeClr val="tx1">
                        <a:lumMod val="75000"/>
                        <a:lumOff val="25000"/>
                        <a:alpha val="12000"/>
                      </a:schemeClr>
                    </a:solidFill>
                    <a:prstDash val="solid"/>
                  </a:ln>
                  <a:solidFill>
                    <a:schemeClr val="tx1">
                      <a:lumMod val="85000"/>
                      <a:lumOff val="15000"/>
                      <a:alpha val="23000"/>
                    </a:schemeClr>
                  </a:solidFill>
                  <a:effectLst>
                    <a:outerShdw dir="5400000" algn="ctr" rotWithShape="0">
                      <a:schemeClr val="tx1">
                        <a:lumMod val="50000"/>
                        <a:lumOff val="50000"/>
                        <a:alpha val="67000"/>
                      </a:schemeClr>
                    </a:outerShdw>
                  </a:effectLst>
                  <a:latin typeface="Times New Roman" pitchFamily="18" charset="0"/>
                  <a:cs typeface="Times New Roman" pitchFamily="18" charset="0"/>
                </a:rPr>
                <a:t>gfc</a:t>
              </a:r>
              <a:endParaRPr lang="en-US" sz="49600" b="1" cap="none" spc="-100" dirty="0">
                <a:ln w="12700">
                  <a:solidFill>
                    <a:schemeClr val="tx1">
                      <a:lumMod val="75000"/>
                      <a:lumOff val="25000"/>
                      <a:alpha val="12000"/>
                    </a:schemeClr>
                  </a:solidFill>
                  <a:prstDash val="solid"/>
                </a:ln>
                <a:solidFill>
                  <a:schemeClr val="tx1">
                    <a:lumMod val="85000"/>
                    <a:lumOff val="15000"/>
                    <a:alpha val="23000"/>
                  </a:schemeClr>
                </a:solidFill>
                <a:effectLst>
                  <a:outerShdw dir="5400000" algn="ctr" rotWithShape="0">
                    <a:schemeClr val="tx1">
                      <a:lumMod val="50000"/>
                      <a:lumOff val="50000"/>
                      <a:alpha val="67000"/>
                    </a:schemeClr>
                  </a:outerShdw>
                </a:effectLst>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514600"/>
            <a:ext cx="9145709" cy="4038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181630"/>
            <a:ext cx="8915400" cy="8335030"/>
            <a:chOff x="228600" y="-181630"/>
            <a:chExt cx="8915400" cy="8335030"/>
          </a:xfrm>
        </p:grpSpPr>
        <p:sp>
          <p:nvSpPr>
            <p:cNvPr id="2" name="Rectangle 1"/>
            <p:cNvSpPr/>
            <p:nvPr/>
          </p:nvSpPr>
          <p:spPr>
            <a:xfrm>
              <a:off x="304800" y="-181630"/>
              <a:ext cx="8839200" cy="3785652"/>
            </a:xfrm>
            <a:prstGeom prst="rect">
              <a:avLst/>
            </a:prstGeom>
          </p:spPr>
          <p:txBody>
            <a:bodyPr wrap="square">
              <a:spAutoFit/>
            </a:bodyPr>
            <a:lstStyle/>
            <a:p>
              <a:r>
                <a:rPr lang="es-ES" sz="6000" dirty="0" smtClean="0">
                  <a:latin typeface="Times New Roman" pitchFamily="18" charset="0"/>
                  <a:cs typeface="Times New Roman" pitchFamily="18" charset="0"/>
                </a:rPr>
                <a:t>Los objetos absorben ciertas longitudes de onda y reflejan otras al espectador que las percibe como color.</a:t>
              </a:r>
              <a:endParaRPr lang="es-ES" sz="6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28600" y="3962400"/>
              <a:ext cx="8582767" cy="4191000"/>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8956298"/>
            <a:chOff x="0" y="0"/>
            <a:chExt cx="9144000" cy="8956298"/>
          </a:xfrm>
        </p:grpSpPr>
        <p:sp>
          <p:nvSpPr>
            <p:cNvPr id="4" name="Rectangle 3"/>
            <p:cNvSpPr/>
            <p:nvPr/>
          </p:nvSpPr>
          <p:spPr>
            <a:xfrm>
              <a:off x="0" y="0"/>
              <a:ext cx="9144000" cy="8956298"/>
            </a:xfrm>
            <a:prstGeom prst="rect">
              <a:avLst/>
            </a:prstGeom>
          </p:spPr>
          <p:txBody>
            <a:bodyPr wrap="square">
              <a:spAutoFit/>
            </a:bodyPr>
            <a:lstStyle/>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r>
                <a:rPr lang="es-ES" sz="3600" dirty="0" smtClean="0">
                  <a:latin typeface="Times New Roman" pitchFamily="18" charset="0"/>
                  <a:cs typeface="Times New Roman" pitchFamily="18" charset="0"/>
                </a:rPr>
                <a:t>Se puede describir al color de tres formas:</a:t>
              </a:r>
            </a:p>
            <a:p>
              <a:r>
                <a:rPr lang="es-ES" sz="3600" dirty="0" smtClean="0">
                  <a:latin typeface="Times New Roman" pitchFamily="18" charset="0"/>
                  <a:cs typeface="Times New Roman" pitchFamily="18" charset="0"/>
                </a:rPr>
                <a:t>1. Por su nombre.</a:t>
              </a:r>
            </a:p>
            <a:p>
              <a:r>
                <a:rPr lang="es-ES" sz="3600" dirty="0" smtClean="0">
                  <a:latin typeface="Times New Roman" pitchFamily="18" charset="0"/>
                  <a:cs typeface="Times New Roman" pitchFamily="18" charset="0"/>
                </a:rPr>
                <a:t>2. Por su grado de pureza o de grado de saturación. </a:t>
              </a:r>
            </a:p>
            <a:p>
              <a:r>
                <a:rPr lang="es-ES" sz="3600" dirty="0" smtClean="0">
                  <a:latin typeface="Times New Roman" pitchFamily="18" charset="0"/>
                  <a:cs typeface="Times New Roman" pitchFamily="18" charset="0"/>
                </a:rPr>
                <a:t>3. Por  su valor de luminosidad  </a:t>
              </a:r>
            </a:p>
            <a:p>
              <a:endParaRPr lang="es-ES" sz="3600" dirty="0" smtClean="0">
                <a:latin typeface="Times New Roman" pitchFamily="18" charset="0"/>
                <a:cs typeface="Times New Roman" pitchFamily="18" charset="0"/>
              </a:endParaRPr>
            </a:p>
            <a:p>
              <a:endParaRPr lang="es-ES" sz="3600" dirty="0" smtClean="0">
                <a:latin typeface="Times New Roman" pitchFamily="18" charset="0"/>
                <a:cs typeface="Times New Roman" pitchFamily="18" charset="0"/>
              </a:endParaRPr>
            </a:p>
            <a:p>
              <a:endParaRPr lang="es-ES" sz="3600" dirty="0" smtClean="0">
                <a:latin typeface="Times New Roman" pitchFamily="18" charset="0"/>
                <a:cs typeface="Times New Roman" pitchFamily="18" charset="0"/>
              </a:endParaRPr>
            </a:p>
            <a:p>
              <a:endParaRPr lang="es-ES" sz="3600" dirty="0" smtClean="0">
                <a:latin typeface="Times New Roman" pitchFamily="18" charset="0"/>
                <a:cs typeface="Times New Roman" pitchFamily="18" charset="0"/>
              </a:endParaRPr>
            </a:p>
            <a:p>
              <a:endParaRPr lang="es-ES" sz="3600" dirty="0" smtClean="0">
                <a:latin typeface="Times New Roman" pitchFamily="18" charset="0"/>
                <a:cs typeface="Times New Roman" pitchFamily="18" charset="0"/>
              </a:endParaRPr>
            </a:p>
            <a:p>
              <a:r>
                <a:rPr lang="es-ES" sz="3600" dirty="0" smtClean="0">
                  <a:latin typeface="Times New Roman" pitchFamily="18" charset="0"/>
                  <a:cs typeface="Times New Roman" pitchFamily="18" charset="0"/>
                </a:rPr>
                <a:t>Por lo tanto aunque el carmesí, el rosado y el ladrillo son variaciones de tono del rojo cada uno es distinto desde el punto de vista cromático, de saturación intensidad y valor.</a:t>
              </a:r>
              <a:endParaRPr lang="es-ES" sz="3600" dirty="0">
                <a:latin typeface="Times New Roman" pitchFamily="18" charset="0"/>
                <a:cs typeface="Times New Roman" pitchFamily="18" charset="0"/>
              </a:endParaRPr>
            </a:p>
          </p:txBody>
        </p:sp>
        <p:sp>
          <p:nvSpPr>
            <p:cNvPr id="5" name="Rectangle 4"/>
            <p:cNvSpPr/>
            <p:nvPr/>
          </p:nvSpPr>
          <p:spPr>
            <a:xfrm>
              <a:off x="1371600" y="4191000"/>
              <a:ext cx="1447800" cy="2057400"/>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5"/>
            <p:cNvSpPr/>
            <p:nvPr/>
          </p:nvSpPr>
          <p:spPr>
            <a:xfrm>
              <a:off x="3733800" y="4191000"/>
              <a:ext cx="1447800" cy="2057400"/>
            </a:xfrm>
            <a:prstGeom prst="rect">
              <a:avLst/>
            </a:prstGeom>
            <a:solidFill>
              <a:srgbClr val="E5050A"/>
            </a:solidFill>
            <a:ln>
              <a:solidFill>
                <a:srgbClr val="E50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p:cNvSpPr/>
            <p:nvPr/>
          </p:nvSpPr>
          <p:spPr>
            <a:xfrm>
              <a:off x="5943600" y="4267200"/>
              <a:ext cx="1447800" cy="2057400"/>
            </a:xfrm>
            <a:prstGeom prst="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324600" cy="9233297"/>
          </a:xfrm>
          <a:prstGeom prst="rect">
            <a:avLst/>
          </a:prstGeom>
        </p:spPr>
        <p:txBody>
          <a:bodyPr wrap="square">
            <a:spAutoFit/>
          </a:bodyPr>
          <a:lstStyle/>
          <a:p>
            <a:r>
              <a:rPr lang="es-ES" sz="6600" dirty="0" smtClean="0">
                <a:latin typeface="Times New Roman" pitchFamily="18" charset="0"/>
                <a:cs typeface="Times New Roman" pitchFamily="18" charset="0"/>
              </a:rPr>
              <a:t>Croma (color), intensidad,  saturación y valor de luminosidad son términos interrelacionados y tienen que ver con la descripción </a:t>
            </a:r>
            <a:r>
              <a:rPr lang="en-US" sz="6600" dirty="0" smtClean="0">
                <a:latin typeface="Times New Roman" pitchFamily="18" charset="0"/>
                <a:cs typeface="Times New Roman" pitchFamily="18" charset="0"/>
              </a:rPr>
              <a:t>de un color. </a:t>
            </a:r>
            <a:endParaRPr lang="es-ES" sz="66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9017000" cy="9144001"/>
            <a:chOff x="0" y="-1"/>
            <a:chExt cx="9017000" cy="9144001"/>
          </a:xfrm>
        </p:grpSpPr>
        <p:pic>
          <p:nvPicPr>
            <p:cNvPr id="6146" name="Picture 2"/>
            <p:cNvPicPr>
              <a:picLocks noChangeAspect="1" noChangeArrowheads="1"/>
            </p:cNvPicPr>
            <p:nvPr/>
          </p:nvPicPr>
          <p:blipFill>
            <a:blip r:embed="rId2"/>
            <a:srcRect/>
            <a:stretch>
              <a:fillRect/>
            </a:stretch>
          </p:blipFill>
          <p:spPr bwMode="auto">
            <a:xfrm>
              <a:off x="0" y="-1"/>
              <a:ext cx="4038600" cy="2590801"/>
            </a:xfrm>
            <a:prstGeom prst="rect">
              <a:avLst/>
            </a:prstGeom>
            <a:noFill/>
            <a:ln w="9525">
              <a:noFill/>
              <a:miter lim="800000"/>
              <a:headEnd/>
              <a:tailEnd/>
            </a:ln>
          </p:spPr>
        </p:pic>
        <p:pic>
          <p:nvPicPr>
            <p:cNvPr id="6147" name="Picture 3"/>
            <p:cNvPicPr>
              <a:picLocks noChangeAspect="1" noChangeArrowheads="1"/>
            </p:cNvPicPr>
            <p:nvPr/>
          </p:nvPicPr>
          <p:blipFill>
            <a:blip r:embed="rId3"/>
            <a:srcRect/>
            <a:stretch>
              <a:fillRect/>
            </a:stretch>
          </p:blipFill>
          <p:spPr bwMode="auto">
            <a:xfrm>
              <a:off x="0" y="2666999"/>
              <a:ext cx="4038600" cy="6248401"/>
            </a:xfrm>
            <a:prstGeom prst="rect">
              <a:avLst/>
            </a:prstGeom>
            <a:noFill/>
            <a:ln w="9525">
              <a:noFill/>
              <a:miter lim="800000"/>
              <a:headEnd/>
              <a:tailEnd/>
            </a:ln>
          </p:spPr>
        </p:pic>
        <p:sp>
          <p:nvSpPr>
            <p:cNvPr id="4" name="Rectangle 3"/>
            <p:cNvSpPr/>
            <p:nvPr/>
          </p:nvSpPr>
          <p:spPr>
            <a:xfrm>
              <a:off x="4267200" y="2834580"/>
              <a:ext cx="4572000" cy="6309420"/>
            </a:xfrm>
            <a:prstGeom prst="rect">
              <a:avLst/>
            </a:prstGeom>
          </p:spPr>
          <p:txBody>
            <a:bodyPr>
              <a:spAutoFit/>
            </a:bodyPr>
            <a:lstStyle/>
            <a:p>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s-ES" sz="3200" b="1" dirty="0" smtClean="0">
                  <a:latin typeface="Times New Roman" pitchFamily="18" charset="0"/>
                  <a:cs typeface="Times New Roman" pitchFamily="18" charset="0"/>
                </a:rPr>
                <a:t>Saturación:</a:t>
              </a:r>
              <a:r>
                <a:rPr lang="es-ES" sz="3200" dirty="0" smtClean="0">
                  <a:latin typeface="Times New Roman" pitchFamily="18" charset="0"/>
                  <a:cs typeface="Times New Roman" pitchFamily="18" charset="0"/>
                </a:rPr>
                <a:t> es el grado de pureza de un color. </a:t>
              </a:r>
              <a:br>
                <a:rPr lang="es-ES" sz="3200" dirty="0" smtClean="0">
                  <a:latin typeface="Times New Roman" pitchFamily="18" charset="0"/>
                  <a:cs typeface="Times New Roman" pitchFamily="18" charset="0"/>
                </a:rPr>
              </a:br>
              <a:r>
                <a:rPr lang="es-ES" sz="3200" b="1" dirty="0" smtClean="0">
                  <a:latin typeface="Times New Roman" pitchFamily="18" charset="0"/>
                  <a:cs typeface="Times New Roman" pitchFamily="18" charset="0"/>
                </a:rPr>
                <a:t>Intensidad:</a:t>
              </a:r>
              <a:r>
                <a:rPr lang="es-ES" sz="3200" dirty="0" smtClean="0">
                  <a:latin typeface="Times New Roman" pitchFamily="18" charset="0"/>
                  <a:cs typeface="Times New Roman" pitchFamily="18" charset="0"/>
                </a:rPr>
                <a:t> es el brillo u opacidad de un color. Se puede bajar la intensidad añadiendo blanco o negro.</a:t>
              </a:r>
              <a:br>
                <a:rPr lang="es-ES" sz="3200" dirty="0" smtClean="0">
                  <a:latin typeface="Times New Roman" pitchFamily="18" charset="0"/>
                  <a:cs typeface="Times New Roman" pitchFamily="18" charset="0"/>
                </a:rPr>
              </a:br>
              <a:r>
                <a:rPr lang="es-ES" sz="3200" b="1" dirty="0" smtClean="0">
                  <a:latin typeface="Times New Roman" pitchFamily="18" charset="0"/>
                  <a:cs typeface="Times New Roman" pitchFamily="18" charset="0"/>
                </a:rPr>
                <a:t>Luminosidad/valor:</a:t>
              </a:r>
              <a:r>
                <a:rPr lang="es-ES" sz="3200" dirty="0" smtClean="0">
                  <a:latin typeface="Times New Roman" pitchFamily="18" charset="0"/>
                  <a:cs typeface="Times New Roman" pitchFamily="18" charset="0"/>
                </a:rPr>
                <a:t> mide la cantidad de luz reflejada por un color. Los colores con alto contenido de blanco tienen un valor de luminosidad mayor.</a:t>
              </a:r>
              <a:endParaRPr lang="es-ES" sz="2000" dirty="0">
                <a:latin typeface="Times New Roman" pitchFamily="18" charset="0"/>
                <a:cs typeface="Times New Roman" pitchFamily="18" charset="0"/>
              </a:endParaRPr>
            </a:p>
          </p:txBody>
        </p:sp>
        <p:sp>
          <p:nvSpPr>
            <p:cNvPr id="5" name="Rectangle 4"/>
            <p:cNvSpPr/>
            <p:nvPr/>
          </p:nvSpPr>
          <p:spPr>
            <a:xfrm>
              <a:off x="4114800" y="454323"/>
              <a:ext cx="4902200" cy="1077218"/>
            </a:xfrm>
            <a:prstGeom prst="rect">
              <a:avLst/>
            </a:prstGeom>
          </p:spPr>
          <p:txBody>
            <a:bodyPr wrap="square">
              <a:spAutoFit/>
            </a:bodyPr>
            <a:lstStyle/>
            <a:p>
              <a:r>
                <a:rPr lang="es-ES" sz="3200" b="1" dirty="0" smtClean="0">
                  <a:solidFill>
                    <a:prstClr val="black"/>
                  </a:solidFill>
                  <a:latin typeface="Times New Roman" pitchFamily="18" charset="0"/>
                  <a:cs typeface="Times New Roman" pitchFamily="18" charset="0"/>
                </a:rPr>
                <a:t>Croma:</a:t>
              </a:r>
              <a:r>
                <a:rPr lang="es-ES" sz="3200" dirty="0" smtClean="0">
                  <a:solidFill>
                    <a:prstClr val="black"/>
                  </a:solidFill>
                  <a:latin typeface="Times New Roman" pitchFamily="18" charset="0"/>
                  <a:cs typeface="Times New Roman" pitchFamily="18" charset="0"/>
                </a:rPr>
                <a:t> que tan puro es un color en relación al gris.  </a:t>
              </a:r>
              <a:endParaRPr lang="es-ES" sz="3200" dirty="0">
                <a:latin typeface="Times New Roman" pitchFamily="18" charset="0"/>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1716</Words>
  <Application>Microsoft Macintosh PowerPoint</Application>
  <PresentationFormat>Personalizado</PresentationFormat>
  <Paragraphs>102</Paragraphs>
  <Slides>41</Slides>
  <Notes>1</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Mama</dc:creator>
  <cp:lastModifiedBy>Guillermo  Calva Màrquez</cp:lastModifiedBy>
  <cp:revision>35</cp:revision>
  <dcterms:created xsi:type="dcterms:W3CDTF">2010-02-28T19:05:33Z</dcterms:created>
  <dcterms:modified xsi:type="dcterms:W3CDTF">2012-08-24T19:57:53Z</dcterms:modified>
</cp:coreProperties>
</file>