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65" r:id="rId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4" d="100"/>
          <a:sy n="34" d="100"/>
        </p:scale>
        <p:origin x="-133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8" name="7 Marcador de número de diapositiva"/>
          <p:cNvSpPr>
            <a:spLocks noGrp="1"/>
          </p:cNvSpPr>
          <p:nvPr>
            <p:ph type="sldNum" sz="quarter" idx="11"/>
          </p:nvPr>
        </p:nvSpPr>
        <p:spPr/>
        <p:txBody>
          <a:bodyPr/>
          <a:lstStyle/>
          <a:p>
            <a:fld id="{E3B7D75C-0530-4CA1-8387-759F12EC1560}" type="slidenum">
              <a:rPr lang="es-MX" smtClean="0"/>
              <a:pPr/>
              <a:t>‹Nº›</a:t>
            </a:fld>
            <a:endParaRPr lang="es-MX"/>
          </a:p>
        </p:txBody>
      </p:sp>
      <p:sp>
        <p:nvSpPr>
          <p:cNvPr id="9" name="8 Marcador de pie de página"/>
          <p:cNvSpPr>
            <a:spLocks noGrp="1"/>
          </p:cNvSpPr>
          <p:nvPr>
            <p:ph type="ftr" sz="quarter" idx="12"/>
          </p:nvPr>
        </p:nvSpPr>
        <p:spPr/>
        <p:txBody>
          <a:bodyPr/>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1F61D14-1B10-4847-A744-52D40DCAC7C6}" type="datetimeFigureOut">
              <a:rPr lang="es-MX" smtClean="0"/>
              <a:pPr/>
              <a:t>25/01/2011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156448" y="6422064"/>
            <a:ext cx="762000" cy="365125"/>
          </a:xfrm>
        </p:spPr>
        <p:txBody>
          <a:bodyPr/>
          <a:lstStyle/>
          <a:p>
            <a:fld id="{E3B7D75C-0530-4CA1-8387-759F12EC1560}"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A1F61D14-1B10-4847-A744-52D40DCAC7C6}" type="datetimeFigureOut">
              <a:rPr lang="es-MX" smtClean="0"/>
              <a:pPr/>
              <a:t>25/01/2011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3B7D75C-0530-4CA1-8387-759F12EC1560}"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1F61D14-1B10-4847-A744-52D40DCAC7C6}" type="datetimeFigureOut">
              <a:rPr lang="es-MX" smtClean="0"/>
              <a:pPr/>
              <a:t>25/01/2011</a:t>
            </a:fld>
            <a:endParaRPr lang="es-MX"/>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MX"/>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3B7D75C-0530-4CA1-8387-759F12EC1560}"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latin typeface="Algerian" pitchFamily="82" charset="0"/>
              </a:rPr>
              <a:t>INTERSECCIONES COMPLEJAS</a:t>
            </a:r>
            <a:endParaRPr lang="es-MX" dirty="0">
              <a:latin typeface="Algerian" pitchFamily="82" charset="0"/>
            </a:endParaRPr>
          </a:p>
        </p:txBody>
      </p:sp>
      <p:sp>
        <p:nvSpPr>
          <p:cNvPr id="3" name="2 Subtítulo"/>
          <p:cNvSpPr>
            <a:spLocks noGrp="1"/>
          </p:cNvSpPr>
          <p:nvPr>
            <p:ph type="subTitle" idx="1"/>
          </p:nvPr>
        </p:nvSpPr>
        <p:spPr/>
        <p:txBody>
          <a:bodyPr/>
          <a:lstStyle/>
          <a:p>
            <a:r>
              <a:rPr lang="es-MX" dirty="0" smtClean="0">
                <a:latin typeface="Batang" pitchFamily="18" charset="-127"/>
                <a:ea typeface="Batang" pitchFamily="18" charset="-127"/>
              </a:rPr>
              <a:t>CILINDRO-CONO</a:t>
            </a:r>
            <a:endParaRPr lang="es-MX" dirty="0">
              <a:latin typeface="Batang" pitchFamily="18" charset="-127"/>
              <a:ea typeface="Batang" pitchFamily="18" charset="-127"/>
            </a:endParaRPr>
          </a:p>
        </p:txBody>
      </p:sp>
      <p:pic>
        <p:nvPicPr>
          <p:cNvPr id="35842" name="Picture 2" descr="http://www.antiquus.es/img/imgs_articulos/anamorfosis.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043608" y="764704"/>
            <a:ext cx="3429000" cy="228600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187624" y="692696"/>
            <a:ext cx="6768752" cy="646331"/>
          </a:xfrm>
          <a:prstGeom prst="rect">
            <a:avLst/>
          </a:prstGeom>
          <a:noFill/>
        </p:spPr>
        <p:txBody>
          <a:bodyPr wrap="square" rtlCol="0">
            <a:spAutoFit/>
          </a:bodyPr>
          <a:lstStyle/>
          <a:p>
            <a:pPr algn="just"/>
            <a:r>
              <a:rPr lang="es-MX" dirty="0" smtClean="0"/>
              <a:t>Bajo este título estudiaremos intersecciones de cilindros, prismas, conos y pirámides tomados de dos en dos.</a:t>
            </a:r>
            <a:endParaRPr lang="es-MX" dirty="0"/>
          </a:p>
        </p:txBody>
      </p:sp>
      <p:sp>
        <p:nvSpPr>
          <p:cNvPr id="5" name="4 CuadroTexto"/>
          <p:cNvSpPr txBox="1"/>
          <p:nvPr/>
        </p:nvSpPr>
        <p:spPr>
          <a:xfrm>
            <a:off x="1259632" y="4725144"/>
            <a:ext cx="5616624" cy="1200329"/>
          </a:xfrm>
          <a:prstGeom prst="rect">
            <a:avLst/>
          </a:prstGeom>
          <a:noFill/>
        </p:spPr>
        <p:txBody>
          <a:bodyPr wrap="square" rtlCol="0">
            <a:spAutoFit/>
          </a:bodyPr>
          <a:lstStyle/>
          <a:p>
            <a:pPr algn="just"/>
            <a:r>
              <a:rPr lang="es-MX" dirty="0" smtClean="0"/>
              <a:t>Para simplificar el lenguaje; denominaremos cuerpos paralelos a de generación paralela a los cilindros y prismas; y cuerpos con punta, a los conos y pirámides.</a:t>
            </a:r>
            <a:endParaRPr lang="es-MX" dirty="0"/>
          </a:p>
        </p:txBody>
      </p:sp>
      <p:pic>
        <p:nvPicPr>
          <p:cNvPr id="4098" name="Picture 2" descr="http://3.bp.blogspot.com/_byJa3gM-HkM/TAFVvtfhsgI/AAAAAAAAAQg/RM5mwimQ9QI/s400/figuras_geometricas2.jpg"/>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2555776" y="1412776"/>
            <a:ext cx="3333750" cy="347662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059832" y="476672"/>
            <a:ext cx="2160240" cy="369332"/>
          </a:xfrm>
          <a:prstGeom prst="rect">
            <a:avLst/>
          </a:prstGeom>
          <a:noFill/>
        </p:spPr>
        <p:txBody>
          <a:bodyPr wrap="square" rtlCol="0">
            <a:spAutoFit/>
          </a:bodyPr>
          <a:lstStyle/>
          <a:p>
            <a:r>
              <a:rPr lang="es-MX" dirty="0" smtClean="0"/>
              <a:t>CLASIFICACIÓN</a:t>
            </a:r>
            <a:endParaRPr lang="es-MX" dirty="0"/>
          </a:p>
        </p:txBody>
      </p:sp>
      <p:sp>
        <p:nvSpPr>
          <p:cNvPr id="5" name="4 CuadroTexto"/>
          <p:cNvSpPr txBox="1"/>
          <p:nvPr/>
        </p:nvSpPr>
        <p:spPr>
          <a:xfrm>
            <a:off x="755576" y="1556792"/>
            <a:ext cx="3744416" cy="646331"/>
          </a:xfrm>
          <a:prstGeom prst="rect">
            <a:avLst/>
          </a:prstGeom>
          <a:noFill/>
        </p:spPr>
        <p:txBody>
          <a:bodyPr wrap="square" rtlCol="0">
            <a:spAutoFit/>
          </a:bodyPr>
          <a:lstStyle/>
          <a:p>
            <a:r>
              <a:rPr lang="es-MX" dirty="0" smtClean="0"/>
              <a:t>A) Intersección de dos cuerpos de generación paralela. </a:t>
            </a:r>
            <a:endParaRPr lang="es-MX" dirty="0"/>
          </a:p>
        </p:txBody>
      </p:sp>
      <p:sp>
        <p:nvSpPr>
          <p:cNvPr id="6" name="5 CuadroTexto"/>
          <p:cNvSpPr txBox="1"/>
          <p:nvPr/>
        </p:nvSpPr>
        <p:spPr>
          <a:xfrm>
            <a:off x="755576" y="3142709"/>
            <a:ext cx="3744416" cy="646331"/>
          </a:xfrm>
          <a:prstGeom prst="rect">
            <a:avLst/>
          </a:prstGeom>
          <a:noFill/>
        </p:spPr>
        <p:txBody>
          <a:bodyPr wrap="square" rtlCol="0">
            <a:spAutoFit/>
          </a:bodyPr>
          <a:lstStyle/>
          <a:p>
            <a:r>
              <a:rPr lang="es-MX" dirty="0" smtClean="0"/>
              <a:t>B) Intersección de dos </a:t>
            </a:r>
          </a:p>
          <a:p>
            <a:r>
              <a:rPr lang="es-MX" dirty="0" smtClean="0"/>
              <a:t>cuerpos con punta.</a:t>
            </a:r>
            <a:endParaRPr lang="es-MX" dirty="0"/>
          </a:p>
        </p:txBody>
      </p:sp>
      <p:sp>
        <p:nvSpPr>
          <p:cNvPr id="7" name="6 CuadroTexto"/>
          <p:cNvSpPr txBox="1"/>
          <p:nvPr/>
        </p:nvSpPr>
        <p:spPr>
          <a:xfrm>
            <a:off x="755576" y="4725144"/>
            <a:ext cx="3600400" cy="646331"/>
          </a:xfrm>
          <a:prstGeom prst="rect">
            <a:avLst/>
          </a:prstGeom>
          <a:noFill/>
        </p:spPr>
        <p:txBody>
          <a:bodyPr wrap="square" rtlCol="0">
            <a:spAutoFit/>
          </a:bodyPr>
          <a:lstStyle/>
          <a:p>
            <a:r>
              <a:rPr lang="es-MX" dirty="0" smtClean="0"/>
              <a:t>C) Intersección de cuerpo paralelo con punta.</a:t>
            </a:r>
            <a:endParaRPr lang="es-MX" dirty="0"/>
          </a:p>
        </p:txBody>
      </p:sp>
      <p:sp>
        <p:nvSpPr>
          <p:cNvPr id="8" name="7 Abrir llave"/>
          <p:cNvSpPr/>
          <p:nvPr/>
        </p:nvSpPr>
        <p:spPr>
          <a:xfrm>
            <a:off x="4427984" y="1124744"/>
            <a:ext cx="432048" cy="1224136"/>
          </a:xfrm>
          <a:prstGeom prst="leftBrac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9" name="8 Abrir llave"/>
          <p:cNvSpPr/>
          <p:nvPr/>
        </p:nvSpPr>
        <p:spPr>
          <a:xfrm>
            <a:off x="4427984" y="4365104"/>
            <a:ext cx="432048" cy="1224136"/>
          </a:xfrm>
          <a:prstGeom prst="leftBrac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1" name="10 Abrir llave"/>
          <p:cNvSpPr/>
          <p:nvPr/>
        </p:nvSpPr>
        <p:spPr>
          <a:xfrm>
            <a:off x="4427984" y="2708920"/>
            <a:ext cx="432048" cy="1224136"/>
          </a:xfrm>
          <a:prstGeom prst="leftBrace">
            <a:avLst/>
          </a:prstGeom>
          <a:ln>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2" name="11 CuadroTexto"/>
          <p:cNvSpPr txBox="1"/>
          <p:nvPr/>
        </p:nvSpPr>
        <p:spPr>
          <a:xfrm>
            <a:off x="4860032" y="1281534"/>
            <a:ext cx="2160240" cy="923330"/>
          </a:xfrm>
          <a:prstGeom prst="rect">
            <a:avLst/>
          </a:prstGeom>
          <a:noFill/>
        </p:spPr>
        <p:txBody>
          <a:bodyPr wrap="square" rtlCol="0">
            <a:spAutoFit/>
          </a:bodyPr>
          <a:lstStyle/>
          <a:p>
            <a:r>
              <a:rPr lang="es-MX" dirty="0" smtClean="0"/>
              <a:t>Dos cilindros</a:t>
            </a:r>
          </a:p>
          <a:p>
            <a:r>
              <a:rPr lang="es-MX" dirty="0" smtClean="0"/>
              <a:t>Dos prismas</a:t>
            </a:r>
          </a:p>
          <a:p>
            <a:r>
              <a:rPr lang="es-MX" dirty="0" smtClean="0"/>
              <a:t>Cilindro y prisma</a:t>
            </a:r>
            <a:endParaRPr lang="es-MX" dirty="0"/>
          </a:p>
        </p:txBody>
      </p:sp>
      <p:sp>
        <p:nvSpPr>
          <p:cNvPr id="13" name="12 CuadroTexto"/>
          <p:cNvSpPr txBox="1"/>
          <p:nvPr/>
        </p:nvSpPr>
        <p:spPr>
          <a:xfrm>
            <a:off x="4860032" y="2852936"/>
            <a:ext cx="1944216" cy="923330"/>
          </a:xfrm>
          <a:prstGeom prst="rect">
            <a:avLst/>
          </a:prstGeom>
          <a:noFill/>
        </p:spPr>
        <p:txBody>
          <a:bodyPr wrap="square" rtlCol="0">
            <a:spAutoFit/>
          </a:bodyPr>
          <a:lstStyle/>
          <a:p>
            <a:r>
              <a:rPr lang="es-MX" dirty="0" smtClean="0"/>
              <a:t>Dos conos</a:t>
            </a:r>
          </a:p>
          <a:p>
            <a:r>
              <a:rPr lang="es-MX" dirty="0" smtClean="0"/>
              <a:t>Dos pirámides</a:t>
            </a:r>
          </a:p>
          <a:p>
            <a:r>
              <a:rPr lang="es-MX" dirty="0" smtClean="0"/>
              <a:t>Cono y pirámide</a:t>
            </a:r>
            <a:endParaRPr lang="es-MX" dirty="0"/>
          </a:p>
        </p:txBody>
      </p:sp>
      <p:sp>
        <p:nvSpPr>
          <p:cNvPr id="14" name="13 CuadroTexto"/>
          <p:cNvSpPr txBox="1"/>
          <p:nvPr/>
        </p:nvSpPr>
        <p:spPr>
          <a:xfrm>
            <a:off x="4860032" y="4388911"/>
            <a:ext cx="2304256" cy="1200329"/>
          </a:xfrm>
          <a:prstGeom prst="rect">
            <a:avLst/>
          </a:prstGeom>
          <a:noFill/>
        </p:spPr>
        <p:txBody>
          <a:bodyPr wrap="square" rtlCol="0">
            <a:spAutoFit/>
          </a:bodyPr>
          <a:lstStyle/>
          <a:p>
            <a:r>
              <a:rPr lang="es-MX" dirty="0" smtClean="0"/>
              <a:t>Cilindro y cono</a:t>
            </a:r>
          </a:p>
          <a:p>
            <a:r>
              <a:rPr lang="es-MX" dirty="0" smtClean="0"/>
              <a:t>Cilindro y pirámide</a:t>
            </a:r>
          </a:p>
          <a:p>
            <a:r>
              <a:rPr lang="es-MX" dirty="0" smtClean="0"/>
              <a:t>Prisma y cono</a:t>
            </a:r>
          </a:p>
          <a:p>
            <a:r>
              <a:rPr lang="es-MX" dirty="0" smtClean="0"/>
              <a:t>Prisma y pirámide</a:t>
            </a:r>
            <a:endParaRPr lang="es-MX" dirty="0"/>
          </a:p>
        </p:txBody>
      </p:sp>
      <p:sp>
        <p:nvSpPr>
          <p:cNvPr id="15" name="14 Flecha izquierda"/>
          <p:cNvSpPr/>
          <p:nvPr/>
        </p:nvSpPr>
        <p:spPr>
          <a:xfrm>
            <a:off x="6588224" y="4437112"/>
            <a:ext cx="360040"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23728" y="476672"/>
            <a:ext cx="4464496" cy="923330"/>
          </a:xfrm>
          <a:prstGeom prst="rect">
            <a:avLst/>
          </a:prstGeom>
          <a:noFill/>
        </p:spPr>
        <p:txBody>
          <a:bodyPr wrap="square" rtlCol="0">
            <a:spAutoFit/>
          </a:bodyPr>
          <a:lstStyle/>
          <a:p>
            <a:pPr algn="ctr"/>
            <a:r>
              <a:rPr lang="es-MX" dirty="0" smtClean="0"/>
              <a:t>INTERSECCIÓN DE CUERP PARALELO</a:t>
            </a:r>
          </a:p>
          <a:p>
            <a:pPr algn="ctr"/>
            <a:r>
              <a:rPr lang="es-MX" dirty="0" smtClean="0"/>
              <a:t> Y </a:t>
            </a:r>
          </a:p>
          <a:p>
            <a:pPr algn="ctr"/>
            <a:r>
              <a:rPr lang="es-MX" dirty="0" smtClean="0"/>
              <a:t>CUERPO CON PUNTA</a:t>
            </a:r>
            <a:endParaRPr lang="es-MX" dirty="0"/>
          </a:p>
        </p:txBody>
      </p:sp>
      <p:sp>
        <p:nvSpPr>
          <p:cNvPr id="3" name="2 CuadroTexto"/>
          <p:cNvSpPr txBox="1"/>
          <p:nvPr/>
        </p:nvSpPr>
        <p:spPr>
          <a:xfrm>
            <a:off x="539552" y="1772816"/>
            <a:ext cx="2160240" cy="3970318"/>
          </a:xfrm>
          <a:prstGeom prst="rect">
            <a:avLst/>
          </a:prstGeom>
          <a:noFill/>
        </p:spPr>
        <p:txBody>
          <a:bodyPr wrap="square" rtlCol="0">
            <a:spAutoFit/>
          </a:bodyPr>
          <a:lstStyle/>
          <a:p>
            <a:r>
              <a:rPr lang="es-MX" sz="1400" i="1" dirty="0" smtClean="0"/>
              <a:t>Enunciando el problema. </a:t>
            </a:r>
          </a:p>
          <a:p>
            <a:endParaRPr lang="es-MX" sz="1400" i="1" dirty="0" smtClean="0"/>
          </a:p>
          <a:p>
            <a:pPr algn="just"/>
            <a:r>
              <a:rPr lang="es-MX" sz="1400" dirty="0" smtClean="0"/>
              <a:t>En este tercer grupo se propone la intersección de un cuerpo de generación paralela y un cuerpo con punta. Vamos e estudiar en el espacio el procedimiento general de solución, empleando un cono de la base B y vértice V, y un cilindro determinado por su base A y la dirección de sus generatrices; ambas se apoyan en un mismo plano H.</a:t>
            </a:r>
            <a:endParaRPr lang="es-MX" sz="1400" dirty="0"/>
          </a:p>
        </p:txBody>
      </p:sp>
      <p:pic>
        <p:nvPicPr>
          <p:cNvPr id="4" name="3 Imagen" descr="img033.jpg"/>
          <p:cNvPicPr>
            <a:picLocks noChangeAspect="1"/>
          </p:cNvPicPr>
          <p:nvPr/>
        </p:nvPicPr>
        <p:blipFill>
          <a:blip r:embed="rId2" cstate="print">
            <a:duotone>
              <a:prstClr val="black"/>
              <a:schemeClr val="accent1">
                <a:tint val="45000"/>
                <a:satMod val="400000"/>
              </a:schemeClr>
            </a:duotone>
          </a:blip>
          <a:stretch>
            <a:fillRect/>
          </a:stretch>
        </p:blipFill>
        <p:spPr>
          <a:xfrm>
            <a:off x="2699792" y="2060848"/>
            <a:ext cx="5686778" cy="3085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47664" y="1700808"/>
            <a:ext cx="5400600" cy="3416320"/>
          </a:xfrm>
          <a:prstGeom prst="rect">
            <a:avLst/>
          </a:prstGeom>
          <a:noFill/>
        </p:spPr>
        <p:txBody>
          <a:bodyPr wrap="square" rtlCol="0">
            <a:spAutoFit/>
          </a:bodyPr>
          <a:lstStyle/>
          <a:p>
            <a:r>
              <a:rPr lang="es-MX" i="1" dirty="0" smtClean="0"/>
              <a:t>PLANOS QUE CORTAN A LOS DOS CUERPOS EN GENERATRICES RECTAS.</a:t>
            </a:r>
          </a:p>
          <a:p>
            <a:endParaRPr lang="es-MX" dirty="0" smtClean="0"/>
          </a:p>
          <a:p>
            <a:r>
              <a:rPr lang="es-MX" dirty="0" smtClean="0"/>
              <a:t>Para que un mismo plano corte a los dos cuerpos en generatrices rectas, es necesario que pase por el vértice del cono y sea paralelo a la dirección del cuerpo de generación paralela.</a:t>
            </a:r>
          </a:p>
          <a:p>
            <a:endParaRPr lang="es-MX" dirty="0" smtClean="0"/>
          </a:p>
          <a:p>
            <a:r>
              <a:rPr lang="es-MX" dirty="0" smtClean="0"/>
              <a:t>Al efecto, si por el vértice del cono se construye una recta paralela al cilindro, cualquier plano que la contenga cumplirá las condiciones mencionadas.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033.jpg"/>
          <p:cNvPicPr>
            <a:picLocks noChangeAspect="1"/>
          </p:cNvPicPr>
          <p:nvPr/>
        </p:nvPicPr>
        <p:blipFill>
          <a:blip r:embed="rId2" cstate="print">
            <a:duotone>
              <a:prstClr val="black"/>
              <a:schemeClr val="accent1">
                <a:tint val="45000"/>
                <a:satMod val="400000"/>
              </a:schemeClr>
            </a:duotone>
          </a:blip>
          <a:stretch>
            <a:fillRect/>
          </a:stretch>
        </p:blipFill>
        <p:spPr>
          <a:xfrm>
            <a:off x="251520" y="2852936"/>
            <a:ext cx="5308274" cy="2880320"/>
          </a:xfrm>
          <a:prstGeom prst="rect">
            <a:avLst/>
          </a:prstGeom>
          <a:ln>
            <a:noFill/>
          </a:ln>
          <a:effectLst>
            <a:softEdge rad="112500"/>
          </a:effectLst>
        </p:spPr>
      </p:pic>
      <p:sp>
        <p:nvSpPr>
          <p:cNvPr id="3" name="2 CuadroTexto"/>
          <p:cNvSpPr txBox="1"/>
          <p:nvPr/>
        </p:nvSpPr>
        <p:spPr>
          <a:xfrm>
            <a:off x="467544" y="476672"/>
            <a:ext cx="4896544" cy="2031325"/>
          </a:xfrm>
          <a:prstGeom prst="rect">
            <a:avLst/>
          </a:prstGeom>
          <a:noFill/>
        </p:spPr>
        <p:txBody>
          <a:bodyPr wrap="square" rtlCol="0">
            <a:spAutoFit/>
          </a:bodyPr>
          <a:lstStyle/>
          <a:p>
            <a:r>
              <a:rPr lang="es-MX" i="1" dirty="0" smtClean="0"/>
              <a:t>CONSTRUCCIÓN DE UN CORTE PLANO.</a:t>
            </a:r>
          </a:p>
          <a:p>
            <a:endParaRPr lang="es-MX" sz="1200" dirty="0" smtClean="0"/>
          </a:p>
          <a:p>
            <a:pPr algn="just"/>
            <a:r>
              <a:rPr lang="es-MX" sz="1200" dirty="0" smtClean="0"/>
              <a:t>Por el vértice </a:t>
            </a:r>
            <a:r>
              <a:rPr lang="es-MX" sz="1200" i="1" dirty="0" smtClean="0"/>
              <a:t>V</a:t>
            </a:r>
            <a:r>
              <a:rPr lang="es-MX" sz="1200" dirty="0" smtClean="0"/>
              <a:t> del cono, llévese la recta </a:t>
            </a:r>
            <a:r>
              <a:rPr lang="es-MX" sz="1200" i="1" dirty="0" smtClean="0"/>
              <a:t>VT</a:t>
            </a:r>
            <a:r>
              <a:rPr lang="es-MX" sz="1200" dirty="0" smtClean="0"/>
              <a:t> paralela a la dirección del cilindro y determínese su traza </a:t>
            </a:r>
            <a:r>
              <a:rPr lang="es-MX" sz="1200" i="1" dirty="0" smtClean="0"/>
              <a:t>T</a:t>
            </a:r>
            <a:r>
              <a:rPr lang="es-MX" sz="1200" dirty="0" smtClean="0"/>
              <a:t> en el plano H que contiene a las bases.</a:t>
            </a:r>
          </a:p>
          <a:p>
            <a:pPr algn="just"/>
            <a:r>
              <a:rPr lang="es-MX" sz="1200" dirty="0" smtClean="0"/>
              <a:t>Trazando ahora una segunda recta como TZ, que esté contenida en el plano H, pase por la traza T y corte a las dos bases. Esta recta determina con  la anterior, un plano VTZ que pasa por el vértice del cono y es paralelo al cilindro.</a:t>
            </a:r>
          </a:p>
          <a:p>
            <a:endParaRPr lang="es-MX" sz="1200" dirty="0"/>
          </a:p>
        </p:txBody>
      </p:sp>
      <p:sp>
        <p:nvSpPr>
          <p:cNvPr id="5" name="4 CuadroTexto"/>
          <p:cNvSpPr txBox="1"/>
          <p:nvPr/>
        </p:nvSpPr>
        <p:spPr>
          <a:xfrm>
            <a:off x="5580112" y="548680"/>
            <a:ext cx="2664296" cy="5262979"/>
          </a:xfrm>
          <a:prstGeom prst="rect">
            <a:avLst/>
          </a:prstGeom>
          <a:noFill/>
        </p:spPr>
        <p:txBody>
          <a:bodyPr wrap="square" rtlCol="0">
            <a:spAutoFit/>
          </a:bodyPr>
          <a:lstStyle/>
          <a:p>
            <a:r>
              <a:rPr lang="es-MX" sz="1200" dirty="0" smtClean="0"/>
              <a:t>La recta TZ es traza de dicho plano en el que contiene a las bases y corta a la A en puntos  x, y , y a la B en 1 , 2; de modo que el plano VTZ, corta al cilindro en dos generatrices rectas y paralelas que se apoyan en x , y , mientras al cono lo corta en otras dos generatrices 1V, 2V, que concurren en su vértice V.</a:t>
            </a:r>
          </a:p>
          <a:p>
            <a:r>
              <a:rPr lang="es-MX" sz="1200" dirty="0" smtClean="0"/>
              <a:t>Como estas cuatro generatrices están contenidas en un mismo plano, se cortan entre sí dos a dos, determinando puntos de la intersección de los cuerpos.</a:t>
            </a:r>
          </a:p>
          <a:p>
            <a:r>
              <a:rPr lang="es-MX" sz="1200" dirty="0" smtClean="0"/>
              <a:t>La generatriz 1V del cono, corta a la Y del cilindro en 1e y a la x, en 1s. De igual modo 2V, al cortar y, produce 2e y al cortar a x, 2s.</a:t>
            </a:r>
          </a:p>
          <a:p>
            <a:r>
              <a:rPr lang="es-MX" sz="1200" dirty="0" smtClean="0"/>
              <a:t>Ejecutando en esta forma suficientes cortes, quedará determinada la intersección; pero sabemos ya que sólo habrá intersección mientras un mismo plano corte a los dos cuerpos, en consecuencia ésta tendrá como límites, los puntos producidos por planos que siendo tangentes a uno de los cuerpos corten al otro.  </a:t>
            </a:r>
            <a:endParaRPr lang="es-MX"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img034.jpg"/>
          <p:cNvPicPr>
            <a:picLocks noChangeAspect="1"/>
          </p:cNvPicPr>
          <p:nvPr/>
        </p:nvPicPr>
        <p:blipFill>
          <a:blip r:embed="rId2" cstate="print">
            <a:duotone>
              <a:prstClr val="black"/>
              <a:schemeClr val="accent1">
                <a:tint val="45000"/>
                <a:satMod val="400000"/>
              </a:schemeClr>
            </a:duotone>
          </a:blip>
          <a:stretch>
            <a:fillRect/>
          </a:stretch>
        </p:blipFill>
        <p:spPr>
          <a:xfrm>
            <a:off x="2627784" y="1628800"/>
            <a:ext cx="5741774" cy="3024336"/>
          </a:xfrm>
          <a:prstGeom prst="rect">
            <a:avLst/>
          </a:prstGeom>
          <a:ln>
            <a:noFill/>
          </a:ln>
          <a:effectLst>
            <a:softEdge rad="112500"/>
          </a:effectLst>
        </p:spPr>
      </p:pic>
      <p:sp>
        <p:nvSpPr>
          <p:cNvPr id="3" name="2 CuadroTexto"/>
          <p:cNvSpPr txBox="1"/>
          <p:nvPr/>
        </p:nvSpPr>
        <p:spPr>
          <a:xfrm>
            <a:off x="323528" y="332656"/>
            <a:ext cx="3888432" cy="523220"/>
          </a:xfrm>
          <a:prstGeom prst="rect">
            <a:avLst/>
          </a:prstGeom>
          <a:noFill/>
        </p:spPr>
        <p:txBody>
          <a:bodyPr wrap="square" rtlCol="0">
            <a:spAutoFit/>
          </a:bodyPr>
          <a:lstStyle/>
          <a:p>
            <a:r>
              <a:rPr lang="es-MX" sz="1400" i="1" dirty="0" smtClean="0"/>
              <a:t>DETERMINACIÓN DE PLANOS LÍMITES.</a:t>
            </a:r>
          </a:p>
          <a:p>
            <a:endParaRPr lang="es-MX" sz="1400" i="1" dirty="0"/>
          </a:p>
        </p:txBody>
      </p:sp>
      <p:sp>
        <p:nvSpPr>
          <p:cNvPr id="4" name="3 CuadroTexto"/>
          <p:cNvSpPr txBox="1"/>
          <p:nvPr/>
        </p:nvSpPr>
        <p:spPr>
          <a:xfrm>
            <a:off x="467544" y="980728"/>
            <a:ext cx="7056784" cy="738664"/>
          </a:xfrm>
          <a:prstGeom prst="rect">
            <a:avLst/>
          </a:prstGeom>
          <a:noFill/>
        </p:spPr>
        <p:txBody>
          <a:bodyPr wrap="square" rtlCol="0">
            <a:spAutoFit/>
          </a:bodyPr>
          <a:lstStyle/>
          <a:p>
            <a:r>
              <a:rPr lang="es-MX" sz="1400" dirty="0" smtClean="0"/>
              <a:t>Por la traza T de la recta VT, háganse pasar rectas TM y TN que sean tangentes a una cualesquiera de las bases y corten a la otra; en nuestro ejemplo ambas son tangentes a la base B.</a:t>
            </a:r>
            <a:endParaRPr lang="es-MX" sz="1400" dirty="0"/>
          </a:p>
        </p:txBody>
      </p:sp>
      <p:sp>
        <p:nvSpPr>
          <p:cNvPr id="5" name="4 CuadroTexto"/>
          <p:cNvSpPr txBox="1"/>
          <p:nvPr/>
        </p:nvSpPr>
        <p:spPr>
          <a:xfrm>
            <a:off x="539552" y="1916832"/>
            <a:ext cx="2016224" cy="4462760"/>
          </a:xfrm>
          <a:prstGeom prst="rect">
            <a:avLst/>
          </a:prstGeom>
          <a:noFill/>
        </p:spPr>
        <p:txBody>
          <a:bodyPr wrap="square" rtlCol="0">
            <a:spAutoFit/>
          </a:bodyPr>
          <a:lstStyle/>
          <a:p>
            <a:pPr algn="just"/>
            <a:r>
              <a:rPr lang="es-MX" sz="1400" dirty="0" smtClean="0"/>
              <a:t>Estas</a:t>
            </a:r>
            <a:r>
              <a:rPr lang="es-MX" dirty="0" smtClean="0"/>
              <a:t> </a:t>
            </a:r>
            <a:r>
              <a:rPr lang="es-MX" sz="1400" dirty="0" smtClean="0"/>
              <a:t>dos rectas son trazas de dos planos VTM y VTN que tienen en común la línea VT, y resultan tangentes al cono pero cortan al cilindro; en consecuencia cualquier plano exterior a ellos, sólo corta a u cuerpo o no corta a ninguno. El plano VTM es tangente al cono a lo largo de la generatriz 3V y corta al cilindro en dos generatrices; la primera al cortar a las dos últimas produce 3e 3s.</a:t>
            </a:r>
            <a:endParaRPr lang="es-MX" dirty="0"/>
          </a:p>
        </p:txBody>
      </p:sp>
      <p:sp>
        <p:nvSpPr>
          <p:cNvPr id="6" name="5 CuadroTexto"/>
          <p:cNvSpPr txBox="1"/>
          <p:nvPr/>
        </p:nvSpPr>
        <p:spPr>
          <a:xfrm>
            <a:off x="2915816" y="4941168"/>
            <a:ext cx="4464496" cy="738664"/>
          </a:xfrm>
          <a:prstGeom prst="rect">
            <a:avLst/>
          </a:prstGeom>
          <a:noFill/>
        </p:spPr>
        <p:txBody>
          <a:bodyPr wrap="square" rtlCol="0">
            <a:spAutoFit/>
          </a:bodyPr>
          <a:lstStyle/>
          <a:p>
            <a:pPr algn="just"/>
            <a:r>
              <a:rPr lang="es-MX" sz="1400" dirty="0" smtClean="0"/>
              <a:t>El plano VTN tangente al cono es la generatriz 4V, corta también al cilindro en dos generatrices; obteniéndose ahora en el orden establecido, 4e y 4s.</a:t>
            </a:r>
            <a:endParaRPr lang="es-MX"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7544" y="620688"/>
            <a:ext cx="6912768" cy="738664"/>
          </a:xfrm>
          <a:prstGeom prst="rect">
            <a:avLst/>
          </a:prstGeom>
          <a:noFill/>
        </p:spPr>
        <p:txBody>
          <a:bodyPr wrap="square" rtlCol="0">
            <a:spAutoFit/>
          </a:bodyPr>
          <a:lstStyle/>
          <a:p>
            <a:r>
              <a:rPr lang="es-MX" sz="1400" dirty="0" smtClean="0"/>
              <a:t>Como en los caso anteriores, la posición que guardan las trazas de los planos límites, en relación con las bases de los cuerpos propuestos, permite conocer de antemano la forma de intersección entre ellos.</a:t>
            </a:r>
            <a:endParaRPr lang="es-MX" sz="1400" dirty="0"/>
          </a:p>
        </p:txBody>
      </p:sp>
      <p:sp>
        <p:nvSpPr>
          <p:cNvPr id="3" name="2 CuadroTexto"/>
          <p:cNvSpPr txBox="1"/>
          <p:nvPr/>
        </p:nvSpPr>
        <p:spPr>
          <a:xfrm>
            <a:off x="539552" y="2060848"/>
            <a:ext cx="5472608" cy="523220"/>
          </a:xfrm>
          <a:prstGeom prst="rect">
            <a:avLst/>
          </a:prstGeom>
          <a:noFill/>
        </p:spPr>
        <p:txBody>
          <a:bodyPr wrap="square" rtlCol="0">
            <a:spAutoFit/>
          </a:bodyPr>
          <a:lstStyle/>
          <a:p>
            <a:r>
              <a:rPr lang="es-MX" sz="1400" dirty="0" smtClean="0"/>
              <a:t>a) Si las dos trazas son tangentes a una misma base, la intersección es incompleta.</a:t>
            </a:r>
            <a:endParaRPr lang="es-MX" sz="1400" dirty="0"/>
          </a:p>
        </p:txBody>
      </p:sp>
      <p:pic>
        <p:nvPicPr>
          <p:cNvPr id="4" name="3 Imagen" descr="img035.jpg"/>
          <p:cNvPicPr>
            <a:picLocks noChangeAspect="1"/>
          </p:cNvPicPr>
          <p:nvPr/>
        </p:nvPicPr>
        <p:blipFill>
          <a:blip r:embed="rId2" cstate="print">
            <a:duotone>
              <a:prstClr val="black"/>
              <a:schemeClr val="accent1">
                <a:tint val="45000"/>
                <a:satMod val="400000"/>
              </a:schemeClr>
            </a:duotone>
          </a:blip>
          <a:srcRect r="51108" b="54942"/>
          <a:stretch>
            <a:fillRect/>
          </a:stretch>
        </p:blipFill>
        <p:spPr>
          <a:xfrm>
            <a:off x="5076056" y="1628800"/>
            <a:ext cx="3177160" cy="1312928"/>
          </a:xfrm>
          <a:prstGeom prst="rect">
            <a:avLst/>
          </a:prstGeom>
          <a:ln>
            <a:noFill/>
          </a:ln>
          <a:effectLst>
            <a:softEdge rad="112500"/>
          </a:effectLst>
        </p:spPr>
      </p:pic>
      <p:sp>
        <p:nvSpPr>
          <p:cNvPr id="5" name="4 CuadroTexto"/>
          <p:cNvSpPr txBox="1"/>
          <p:nvPr/>
        </p:nvSpPr>
        <p:spPr>
          <a:xfrm>
            <a:off x="3923928" y="3140968"/>
            <a:ext cx="4680520" cy="523220"/>
          </a:xfrm>
          <a:prstGeom prst="rect">
            <a:avLst/>
          </a:prstGeom>
          <a:noFill/>
        </p:spPr>
        <p:txBody>
          <a:bodyPr wrap="square" rtlCol="0">
            <a:spAutoFit/>
          </a:bodyPr>
          <a:lstStyle/>
          <a:p>
            <a:r>
              <a:rPr lang="es-MX" sz="1400" dirty="0" smtClean="0"/>
              <a:t>b) Cuando cada una de las trazas límites es tangente a diferente base, la intersección es incompleta.</a:t>
            </a:r>
            <a:endParaRPr lang="es-MX" sz="1400" dirty="0"/>
          </a:p>
        </p:txBody>
      </p:sp>
      <p:pic>
        <p:nvPicPr>
          <p:cNvPr id="6" name="5 Imagen" descr="img035.jpg"/>
          <p:cNvPicPr>
            <a:picLocks noChangeAspect="1"/>
          </p:cNvPicPr>
          <p:nvPr/>
        </p:nvPicPr>
        <p:blipFill>
          <a:blip r:embed="rId2" cstate="print">
            <a:duotone>
              <a:prstClr val="black"/>
              <a:schemeClr val="accent1">
                <a:tint val="45000"/>
                <a:satMod val="400000"/>
              </a:schemeClr>
            </a:duotone>
          </a:blip>
          <a:srcRect l="3460" t="47529" r="55540" b="5518"/>
          <a:stretch>
            <a:fillRect/>
          </a:stretch>
        </p:blipFill>
        <p:spPr>
          <a:xfrm>
            <a:off x="827584" y="2708920"/>
            <a:ext cx="2664296" cy="1368152"/>
          </a:xfrm>
          <a:prstGeom prst="rect">
            <a:avLst/>
          </a:prstGeom>
          <a:ln>
            <a:noFill/>
          </a:ln>
          <a:effectLst>
            <a:softEdge rad="112500"/>
          </a:effectLst>
        </p:spPr>
      </p:pic>
      <p:sp>
        <p:nvSpPr>
          <p:cNvPr id="7" name="6 CuadroTexto"/>
          <p:cNvSpPr txBox="1"/>
          <p:nvPr/>
        </p:nvSpPr>
        <p:spPr>
          <a:xfrm>
            <a:off x="683568" y="4581128"/>
            <a:ext cx="4104456" cy="1169551"/>
          </a:xfrm>
          <a:prstGeom prst="rect">
            <a:avLst/>
          </a:prstGeom>
          <a:noFill/>
        </p:spPr>
        <p:txBody>
          <a:bodyPr wrap="square" rtlCol="0">
            <a:spAutoFit/>
          </a:bodyPr>
          <a:lstStyle/>
          <a:p>
            <a:r>
              <a:rPr lang="es-MX" sz="1400" dirty="0" smtClean="0"/>
              <a:t> c) En caso de que una de las trazas sea tangente a las dos bases, se tendrá una intersección en un punto doble y si ambas trazas son simultáneamente tangentes a las dos bases, la intersección tendrá dos puntos dobles.</a:t>
            </a:r>
            <a:endParaRPr lang="es-MX" sz="1400" dirty="0"/>
          </a:p>
        </p:txBody>
      </p:sp>
      <p:pic>
        <p:nvPicPr>
          <p:cNvPr id="8" name="7 Imagen" descr="img035.jpg"/>
          <p:cNvPicPr>
            <a:picLocks noChangeAspect="1"/>
          </p:cNvPicPr>
          <p:nvPr/>
        </p:nvPicPr>
        <p:blipFill>
          <a:blip r:embed="rId2" cstate="print">
            <a:duotone>
              <a:prstClr val="black"/>
              <a:schemeClr val="accent1">
                <a:tint val="45000"/>
                <a:satMod val="400000"/>
              </a:schemeClr>
            </a:duotone>
          </a:blip>
          <a:srcRect l="52216" t="576" r="5676"/>
          <a:stretch>
            <a:fillRect/>
          </a:stretch>
        </p:blipFill>
        <p:spPr>
          <a:xfrm>
            <a:off x="5364088" y="3789040"/>
            <a:ext cx="2736304" cy="28971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291</TotalTime>
  <Words>828</Words>
  <Application>Microsoft Office PowerPoint</Application>
  <PresentationFormat>Presentación en pantalla (4:3)</PresentationFormat>
  <Paragraphs>46</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Técnico</vt:lpstr>
      <vt:lpstr>INTERSECCIONES COMPLEJAS</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INTERSECCIONES COMPLEJAS</dc:title>
  <dc:creator>PINEDACORONA</dc:creator>
  <cp:lastModifiedBy>Guillermo</cp:lastModifiedBy>
  <cp:revision>30</cp:revision>
  <dcterms:created xsi:type="dcterms:W3CDTF">2010-11-16T05:16:26Z</dcterms:created>
  <dcterms:modified xsi:type="dcterms:W3CDTF">2011-01-25T22:27:24Z</dcterms:modified>
</cp:coreProperties>
</file>