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EC93879-1153-42D3-8EC7-7A3CC94658D3}"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82E1496-D8B1-4FDC-98A5-AD2561A2EE12}"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8AD3855-5B08-4570-810C-DE4498675D2C}"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5FC1B1A-3400-4A09-B018-5620D6ADA4AF}"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333EE65E-8B04-4250-B4A9-5C65F355F1A2}" type="datetimeFigureOut">
              <a:rPr lang="en-US" dirty="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84F5881F-8E44-4F15-AB98-80B7869E49CA}" type="datetimeFigureOut">
              <a:rPr lang="en-US" dirty="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11/17/2017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B40B886-74BB-4D5E-9EA9-584482FE40E6}" type="datetimeFigureOut">
              <a:rPr lang="en-US" dirty="0"/>
              <a:t>11/17/2017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B8E44C4-3D72-4D6E-86A4-F5491DC49E6D}"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6B8EA14-E6AC-4B59-973C-7A06B0EDE3E3}" type="datetimeFigureOut">
              <a:rPr lang="en-US" dirty="0"/>
              <a:t>11/17/2017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11/17/2017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B1623C-80AF-49BD-BB12-447DB843DCDF}"/>
              </a:ext>
            </a:extLst>
          </p:cNvPr>
          <p:cNvSpPr>
            <a:spLocks noGrp="1"/>
          </p:cNvSpPr>
          <p:nvPr>
            <p:ph type="ctrTitle"/>
          </p:nvPr>
        </p:nvSpPr>
        <p:spPr/>
        <p:txBody>
          <a:bodyPr/>
          <a:lstStyle/>
          <a:p>
            <a:r>
              <a:rPr lang="es-MX" dirty="0"/>
              <a:t>Fototeca</a:t>
            </a:r>
            <a:br>
              <a:rPr lang="es-MX" dirty="0"/>
            </a:br>
            <a:r>
              <a:rPr lang="es-MX" sz="4000" dirty="0"/>
              <a:t>Plaza de la Conchita</a:t>
            </a:r>
            <a:endParaRPr lang="es-MX" dirty="0"/>
          </a:p>
        </p:txBody>
      </p:sp>
      <p:sp>
        <p:nvSpPr>
          <p:cNvPr id="3" name="Subtítulo 2">
            <a:extLst>
              <a:ext uri="{FF2B5EF4-FFF2-40B4-BE49-F238E27FC236}">
                <a16:creationId xmlns:a16="http://schemas.microsoft.com/office/drawing/2014/main" id="{12618F02-747A-45CF-A7E8-DE153779F793}"/>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366893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C76E9E-21EA-498B-A702-88EE3A427A86}"/>
              </a:ext>
            </a:extLst>
          </p:cNvPr>
          <p:cNvSpPr>
            <a:spLocks noGrp="1"/>
          </p:cNvSpPr>
          <p:nvPr>
            <p:ph type="title"/>
          </p:nvPr>
        </p:nvSpPr>
        <p:spPr/>
        <p:txBody>
          <a:bodyPr/>
          <a:lstStyle/>
          <a:p>
            <a:r>
              <a:rPr lang="es-MX" dirty="0"/>
              <a:t>fototeca</a:t>
            </a:r>
          </a:p>
        </p:txBody>
      </p:sp>
      <p:sp>
        <p:nvSpPr>
          <p:cNvPr id="3" name="Marcador de contenido 2">
            <a:extLst>
              <a:ext uri="{FF2B5EF4-FFF2-40B4-BE49-F238E27FC236}">
                <a16:creationId xmlns:a16="http://schemas.microsoft.com/office/drawing/2014/main" id="{7BF8C5BD-F362-4A86-B7F8-CAB7A35411A0}"/>
              </a:ext>
            </a:extLst>
          </p:cNvPr>
          <p:cNvSpPr>
            <a:spLocks noGrp="1"/>
          </p:cNvSpPr>
          <p:nvPr>
            <p:ph idx="1"/>
          </p:nvPr>
        </p:nvSpPr>
        <p:spPr/>
        <p:txBody>
          <a:bodyPr/>
          <a:lstStyle/>
          <a:p>
            <a:r>
              <a:rPr lang="es-MX" dirty="0" err="1"/>
              <a:t>Phos</a:t>
            </a:r>
            <a:r>
              <a:rPr lang="es-MX" dirty="0"/>
              <a:t>  luz  </a:t>
            </a:r>
            <a:r>
              <a:rPr lang="es-MX" dirty="0" err="1"/>
              <a:t>Graphis</a:t>
            </a:r>
            <a:r>
              <a:rPr lang="es-MX" dirty="0"/>
              <a:t> y </a:t>
            </a:r>
            <a:r>
              <a:rPr lang="es-MX" dirty="0" err="1"/>
              <a:t>Graphos</a:t>
            </a:r>
            <a:r>
              <a:rPr lang="es-MX" dirty="0"/>
              <a:t>  escribir dibujar</a:t>
            </a:r>
          </a:p>
          <a:p>
            <a:r>
              <a:rPr lang="es-MX" dirty="0"/>
              <a:t>Fotografía   luz  y  dibujar</a:t>
            </a:r>
          </a:p>
          <a:p>
            <a:r>
              <a:rPr lang="es-MX" dirty="0"/>
              <a:t>Colección de fotografías</a:t>
            </a:r>
          </a:p>
          <a:p>
            <a:r>
              <a:rPr lang="es-MX" dirty="0" err="1"/>
              <a:t>Theke</a:t>
            </a:r>
            <a:r>
              <a:rPr lang="es-MX" dirty="0"/>
              <a:t>, caja bolsa depósito</a:t>
            </a:r>
          </a:p>
        </p:txBody>
      </p:sp>
      <p:pic>
        <p:nvPicPr>
          <p:cNvPr id="5" name="Imagen 4">
            <a:extLst>
              <a:ext uri="{FF2B5EF4-FFF2-40B4-BE49-F238E27FC236}">
                <a16:creationId xmlns:a16="http://schemas.microsoft.com/office/drawing/2014/main" id="{0445D86E-4FF6-4A96-9BF6-ECD0D5AADAE0}"/>
              </a:ext>
            </a:extLst>
          </p:cNvPr>
          <p:cNvPicPr>
            <a:picLocks noChangeAspect="1"/>
          </p:cNvPicPr>
          <p:nvPr/>
        </p:nvPicPr>
        <p:blipFill>
          <a:blip r:embed="rId2"/>
          <a:stretch>
            <a:fillRect/>
          </a:stretch>
        </p:blipFill>
        <p:spPr>
          <a:xfrm>
            <a:off x="4948237" y="2762250"/>
            <a:ext cx="2295525" cy="1333500"/>
          </a:xfrm>
          <a:prstGeom prst="rect">
            <a:avLst/>
          </a:prstGeom>
        </p:spPr>
      </p:pic>
      <p:pic>
        <p:nvPicPr>
          <p:cNvPr id="7" name="Imagen 6">
            <a:extLst>
              <a:ext uri="{FF2B5EF4-FFF2-40B4-BE49-F238E27FC236}">
                <a16:creationId xmlns:a16="http://schemas.microsoft.com/office/drawing/2014/main" id="{7B679414-A069-45C7-B9A7-CBA3D687836D}"/>
              </a:ext>
            </a:extLst>
          </p:cNvPr>
          <p:cNvPicPr>
            <a:picLocks noChangeAspect="1"/>
          </p:cNvPicPr>
          <p:nvPr/>
        </p:nvPicPr>
        <p:blipFill>
          <a:blip r:embed="rId3"/>
          <a:stretch>
            <a:fillRect/>
          </a:stretch>
        </p:blipFill>
        <p:spPr>
          <a:xfrm>
            <a:off x="4948237" y="4789732"/>
            <a:ext cx="2295525" cy="1357229"/>
          </a:xfrm>
          <a:prstGeom prst="rect">
            <a:avLst/>
          </a:prstGeom>
        </p:spPr>
      </p:pic>
      <p:sp>
        <p:nvSpPr>
          <p:cNvPr id="8" name="CuadroTexto 7">
            <a:extLst>
              <a:ext uri="{FF2B5EF4-FFF2-40B4-BE49-F238E27FC236}">
                <a16:creationId xmlns:a16="http://schemas.microsoft.com/office/drawing/2014/main" id="{2440950C-CB89-4B0F-8508-7910FBD782B0}"/>
              </a:ext>
            </a:extLst>
          </p:cNvPr>
          <p:cNvSpPr txBox="1"/>
          <p:nvPr/>
        </p:nvSpPr>
        <p:spPr>
          <a:xfrm>
            <a:off x="8117633" y="3247053"/>
            <a:ext cx="2846778" cy="923330"/>
          </a:xfrm>
          <a:prstGeom prst="rect">
            <a:avLst/>
          </a:prstGeom>
          <a:noFill/>
        </p:spPr>
        <p:txBody>
          <a:bodyPr wrap="square" rtlCol="0">
            <a:spAutoFit/>
          </a:bodyPr>
          <a:lstStyle/>
          <a:p>
            <a:r>
              <a:rPr lang="es-MX" dirty="0"/>
              <a:t>Mesa puesta 1822 primer fotografía </a:t>
            </a:r>
            <a:r>
              <a:rPr lang="es-ES" b="1" dirty="0"/>
              <a:t>Joseph </a:t>
            </a:r>
            <a:r>
              <a:rPr lang="es-ES" b="1" dirty="0" err="1"/>
              <a:t>Nicéphore</a:t>
            </a:r>
            <a:r>
              <a:rPr lang="es-ES" b="1" dirty="0"/>
              <a:t> </a:t>
            </a:r>
            <a:r>
              <a:rPr lang="es-ES" b="1" dirty="0" err="1"/>
              <a:t>Niépce</a:t>
            </a:r>
            <a:endParaRPr lang="es-MX" dirty="0"/>
          </a:p>
        </p:txBody>
      </p:sp>
    </p:spTree>
    <p:extLst>
      <p:ext uri="{BB962C8B-B14F-4D97-AF65-F5344CB8AC3E}">
        <p14:creationId xmlns:p14="http://schemas.microsoft.com/office/powerpoint/2010/main" val="396936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A9411-EE6E-40BC-81B9-E14C524C96F8}"/>
              </a:ext>
            </a:extLst>
          </p:cNvPr>
          <p:cNvSpPr>
            <a:spLocks noGrp="1"/>
          </p:cNvSpPr>
          <p:nvPr>
            <p:ph type="title"/>
          </p:nvPr>
        </p:nvSpPr>
        <p:spPr/>
        <p:txBody>
          <a:bodyPr/>
          <a:lstStyle/>
          <a:p>
            <a:r>
              <a:rPr lang="es-MX" dirty="0"/>
              <a:t> Actividades principales o fisonómicas</a:t>
            </a:r>
          </a:p>
        </p:txBody>
      </p:sp>
      <p:sp>
        <p:nvSpPr>
          <p:cNvPr id="3" name="Marcador de texto 2">
            <a:extLst>
              <a:ext uri="{FF2B5EF4-FFF2-40B4-BE49-F238E27FC236}">
                <a16:creationId xmlns:a16="http://schemas.microsoft.com/office/drawing/2014/main" id="{CC9CCCD7-B9CC-4226-A32D-4FD783B9C449}"/>
              </a:ext>
            </a:extLst>
          </p:cNvPr>
          <p:cNvSpPr>
            <a:spLocks noGrp="1"/>
          </p:cNvSpPr>
          <p:nvPr>
            <p:ph type="body" idx="1"/>
          </p:nvPr>
        </p:nvSpPr>
        <p:spPr>
          <a:xfrm>
            <a:off x="680318" y="4297503"/>
            <a:ext cx="3049705" cy="391943"/>
          </a:xfrm>
        </p:spPr>
        <p:txBody>
          <a:bodyPr/>
          <a:lstStyle/>
          <a:p>
            <a:r>
              <a:rPr lang="es-MX" dirty="0"/>
              <a:t>Archivo</a:t>
            </a:r>
          </a:p>
        </p:txBody>
      </p:sp>
      <p:pic>
        <p:nvPicPr>
          <p:cNvPr id="13" name="Marcador de posición de imagen 12">
            <a:extLst>
              <a:ext uri="{FF2B5EF4-FFF2-40B4-BE49-F238E27FC236}">
                <a16:creationId xmlns:a16="http://schemas.microsoft.com/office/drawing/2014/main" id="{438DB2F5-7B0C-4875-BC86-14D3C5C95B27}"/>
              </a:ext>
            </a:extLst>
          </p:cNvPr>
          <p:cNvPicPr>
            <a:picLocks noGrp="1" noChangeAspect="1"/>
          </p:cNvPicPr>
          <p:nvPr>
            <p:ph type="pic" idx="15"/>
          </p:nvPr>
        </p:nvPicPr>
        <p:blipFill>
          <a:blip r:embed="rId2"/>
          <a:srcRect t="12426" b="12426"/>
          <a:stretch>
            <a:fillRect/>
          </a:stretch>
        </p:blipFill>
        <p:spPr/>
      </p:pic>
      <p:sp>
        <p:nvSpPr>
          <p:cNvPr id="7" name="Marcador de texto 6">
            <a:extLst>
              <a:ext uri="{FF2B5EF4-FFF2-40B4-BE49-F238E27FC236}">
                <a16:creationId xmlns:a16="http://schemas.microsoft.com/office/drawing/2014/main" id="{442D5042-79D7-4539-AA53-49DE8B901707}"/>
              </a:ext>
            </a:extLst>
          </p:cNvPr>
          <p:cNvSpPr>
            <a:spLocks noGrp="1"/>
          </p:cNvSpPr>
          <p:nvPr>
            <p:ph type="body" sz="half" idx="18"/>
          </p:nvPr>
        </p:nvSpPr>
        <p:spPr>
          <a:xfrm>
            <a:off x="680318" y="4689446"/>
            <a:ext cx="3049705" cy="1820411"/>
          </a:xfrm>
        </p:spPr>
        <p:txBody>
          <a:bodyPr>
            <a:normAutofit fontScale="92500" lnSpcReduction="20000"/>
          </a:bodyPr>
          <a:lstStyle/>
          <a:p>
            <a:br>
              <a:rPr lang="es-MX" dirty="0"/>
            </a:br>
            <a:r>
              <a:rPr lang="es-MX" dirty="0"/>
              <a:t>Es el corazón de la Fototeca, pues de ahí se desprenden todas las demás tareas que dependen del suministro del material fotográfico original. Se trata del espacio físico donde se resguardan, debidamente inventariadas y clasificadas, las piezas fotográficas. Debe ser de acceso restringido y contar con un control estricto de las variables ambientales (humedad y temperatura).</a:t>
            </a:r>
          </a:p>
        </p:txBody>
      </p:sp>
      <p:sp>
        <p:nvSpPr>
          <p:cNvPr id="4" name="Marcador de texto 3">
            <a:extLst>
              <a:ext uri="{FF2B5EF4-FFF2-40B4-BE49-F238E27FC236}">
                <a16:creationId xmlns:a16="http://schemas.microsoft.com/office/drawing/2014/main" id="{90580741-8009-4552-816B-ED8A6A0B8F1D}"/>
              </a:ext>
            </a:extLst>
          </p:cNvPr>
          <p:cNvSpPr>
            <a:spLocks noGrp="1"/>
          </p:cNvSpPr>
          <p:nvPr>
            <p:ph type="body" sz="quarter" idx="3"/>
          </p:nvPr>
        </p:nvSpPr>
        <p:spPr>
          <a:xfrm>
            <a:off x="3945471" y="4297503"/>
            <a:ext cx="3063240" cy="391943"/>
          </a:xfrm>
        </p:spPr>
        <p:txBody>
          <a:bodyPr/>
          <a:lstStyle/>
          <a:p>
            <a:r>
              <a:rPr lang="es-MX" dirty="0"/>
              <a:t>Conservación</a:t>
            </a:r>
          </a:p>
        </p:txBody>
      </p:sp>
      <p:pic>
        <p:nvPicPr>
          <p:cNvPr id="15" name="Marcador de posición de imagen 14">
            <a:extLst>
              <a:ext uri="{FF2B5EF4-FFF2-40B4-BE49-F238E27FC236}">
                <a16:creationId xmlns:a16="http://schemas.microsoft.com/office/drawing/2014/main" id="{8C715513-8DA0-43B9-B672-130E6287B1BA}"/>
              </a:ext>
            </a:extLst>
          </p:cNvPr>
          <p:cNvPicPr>
            <a:picLocks noGrp="1" noChangeAspect="1"/>
          </p:cNvPicPr>
          <p:nvPr>
            <p:ph type="pic" idx="21"/>
          </p:nvPr>
        </p:nvPicPr>
        <p:blipFill>
          <a:blip r:embed="rId3"/>
          <a:srcRect t="12601" b="12601"/>
          <a:stretch>
            <a:fillRect/>
          </a:stretch>
        </p:blipFill>
        <p:spPr>
          <a:xfrm>
            <a:off x="7230942" y="2336873"/>
            <a:ext cx="3063240" cy="1524000"/>
          </a:xfrm>
        </p:spPr>
      </p:pic>
      <p:sp>
        <p:nvSpPr>
          <p:cNvPr id="8" name="Marcador de texto 7">
            <a:extLst>
              <a:ext uri="{FF2B5EF4-FFF2-40B4-BE49-F238E27FC236}">
                <a16:creationId xmlns:a16="http://schemas.microsoft.com/office/drawing/2014/main" id="{B5851B06-5ECC-4C6D-81F4-42D9A6E50AAB}"/>
              </a:ext>
            </a:extLst>
          </p:cNvPr>
          <p:cNvSpPr>
            <a:spLocks noGrp="1"/>
          </p:cNvSpPr>
          <p:nvPr>
            <p:ph type="body" sz="half" idx="19"/>
          </p:nvPr>
        </p:nvSpPr>
        <p:spPr>
          <a:xfrm>
            <a:off x="3944117" y="4873763"/>
            <a:ext cx="3067297" cy="1636093"/>
          </a:xfrm>
        </p:spPr>
        <p:txBody>
          <a:bodyPr>
            <a:normAutofit fontScale="92500" lnSpcReduction="20000"/>
          </a:bodyPr>
          <a:lstStyle/>
          <a:p>
            <a:r>
              <a:rPr lang="es-MX" dirty="0"/>
              <a:t>Es el Área donde se efectúa la limpieza, estabilización y restauración de las piezas; la asignación de números de inventario y de clave técnica; el resguardo de los materiales fotográficos en guardas de naturaleza neutra; así como el desarrollo de proyectos de investigación sobre los distintos procesos experimentados a lo largo de la historia de la fotografía.</a:t>
            </a:r>
          </a:p>
        </p:txBody>
      </p:sp>
      <p:sp>
        <p:nvSpPr>
          <p:cNvPr id="5" name="Marcador de texto 4">
            <a:extLst>
              <a:ext uri="{FF2B5EF4-FFF2-40B4-BE49-F238E27FC236}">
                <a16:creationId xmlns:a16="http://schemas.microsoft.com/office/drawing/2014/main" id="{AEB37D1C-BEA1-4C22-BDFC-9CFDE3030A25}"/>
              </a:ext>
            </a:extLst>
          </p:cNvPr>
          <p:cNvSpPr>
            <a:spLocks noGrp="1"/>
          </p:cNvSpPr>
          <p:nvPr>
            <p:ph type="body" sz="quarter" idx="13"/>
          </p:nvPr>
        </p:nvSpPr>
        <p:spPr>
          <a:xfrm>
            <a:off x="7230678" y="4297503"/>
            <a:ext cx="3063505" cy="391943"/>
          </a:xfrm>
        </p:spPr>
        <p:txBody>
          <a:bodyPr/>
          <a:lstStyle/>
          <a:p>
            <a:r>
              <a:rPr lang="es-MX" dirty="0"/>
              <a:t>Catalogación</a:t>
            </a:r>
          </a:p>
        </p:txBody>
      </p:sp>
      <p:pic>
        <p:nvPicPr>
          <p:cNvPr id="17" name="Marcador de posición de imagen 16">
            <a:extLst>
              <a:ext uri="{FF2B5EF4-FFF2-40B4-BE49-F238E27FC236}">
                <a16:creationId xmlns:a16="http://schemas.microsoft.com/office/drawing/2014/main" id="{4535894F-D580-4775-B583-92DF8AEE2DF2}"/>
              </a:ext>
            </a:extLst>
          </p:cNvPr>
          <p:cNvPicPr>
            <a:picLocks noGrp="1" noChangeAspect="1"/>
          </p:cNvPicPr>
          <p:nvPr>
            <p:ph type="pic" idx="22"/>
          </p:nvPr>
        </p:nvPicPr>
        <p:blipFill>
          <a:blip r:embed="rId4"/>
          <a:srcRect t="12601" b="12601"/>
          <a:stretch>
            <a:fillRect/>
          </a:stretch>
        </p:blipFill>
        <p:spPr>
          <a:xfrm>
            <a:off x="3944117" y="2338516"/>
            <a:ext cx="3063505" cy="1524000"/>
          </a:xfrm>
        </p:spPr>
      </p:pic>
      <p:sp>
        <p:nvSpPr>
          <p:cNvPr id="9" name="Marcador de texto 8">
            <a:extLst>
              <a:ext uri="{FF2B5EF4-FFF2-40B4-BE49-F238E27FC236}">
                <a16:creationId xmlns:a16="http://schemas.microsoft.com/office/drawing/2014/main" id="{B4598982-E230-4190-AD34-9B92DCDB54E5}"/>
              </a:ext>
            </a:extLst>
          </p:cNvPr>
          <p:cNvSpPr>
            <a:spLocks noGrp="1"/>
          </p:cNvSpPr>
          <p:nvPr>
            <p:ph type="body" sz="half" idx="20"/>
          </p:nvPr>
        </p:nvSpPr>
        <p:spPr>
          <a:xfrm>
            <a:off x="7230553" y="4748169"/>
            <a:ext cx="3067563" cy="1845577"/>
          </a:xfrm>
        </p:spPr>
        <p:txBody>
          <a:bodyPr>
            <a:normAutofit fontScale="85000" lnSpcReduction="10000"/>
          </a:bodyPr>
          <a:lstStyle/>
          <a:p>
            <a:r>
              <a:rPr lang="es-MX" dirty="0"/>
              <a:t>En esta Área se clasifica cada una de las fotografías, utilizando como base la ficha elaborada por la Fototeca Nacional y que comprende los aspectos técnicos, históricos y culturales de cada imagen. También se efectúan investigaciones sobre las colecciones y los temas que tratan, buscando enriquecer y depurar la información consignada. Asimismo, se asesora en las consultas de los usuarios, especialmente en el catálogo electrónico.</a:t>
            </a:r>
          </a:p>
        </p:txBody>
      </p:sp>
    </p:spTree>
    <p:extLst>
      <p:ext uri="{BB962C8B-B14F-4D97-AF65-F5344CB8AC3E}">
        <p14:creationId xmlns:p14="http://schemas.microsoft.com/office/powerpoint/2010/main" val="2517015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9A7B3-1FBC-4FC3-B81F-F8D3B9F046DD}"/>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5107101D-1508-4D2F-A8DB-B5362E626C86}"/>
              </a:ext>
            </a:extLst>
          </p:cNvPr>
          <p:cNvSpPr>
            <a:spLocks noGrp="1"/>
          </p:cNvSpPr>
          <p:nvPr>
            <p:ph type="body" idx="1"/>
          </p:nvPr>
        </p:nvSpPr>
        <p:spPr>
          <a:xfrm>
            <a:off x="680318" y="3993503"/>
            <a:ext cx="3049705" cy="737118"/>
          </a:xfrm>
        </p:spPr>
        <p:txBody>
          <a:bodyPr/>
          <a:lstStyle/>
          <a:p>
            <a:r>
              <a:rPr lang="es-MX" dirty="0"/>
              <a:t>Reproducción fotográfica</a:t>
            </a:r>
          </a:p>
        </p:txBody>
      </p:sp>
      <p:pic>
        <p:nvPicPr>
          <p:cNvPr id="13" name="Marcador de posición de imagen 12">
            <a:extLst>
              <a:ext uri="{FF2B5EF4-FFF2-40B4-BE49-F238E27FC236}">
                <a16:creationId xmlns:a16="http://schemas.microsoft.com/office/drawing/2014/main" id="{D387B916-14D4-4264-BA44-3405960D1C0C}"/>
              </a:ext>
            </a:extLst>
          </p:cNvPr>
          <p:cNvPicPr>
            <a:picLocks noGrp="1" noChangeAspect="1"/>
          </p:cNvPicPr>
          <p:nvPr>
            <p:ph type="pic" idx="15"/>
          </p:nvPr>
        </p:nvPicPr>
        <p:blipFill>
          <a:blip r:embed="rId2"/>
          <a:srcRect t="12426" b="12426"/>
          <a:stretch>
            <a:fillRect/>
          </a:stretch>
        </p:blipFill>
        <p:spPr/>
      </p:pic>
      <p:sp>
        <p:nvSpPr>
          <p:cNvPr id="5" name="Marcador de texto 4">
            <a:extLst>
              <a:ext uri="{FF2B5EF4-FFF2-40B4-BE49-F238E27FC236}">
                <a16:creationId xmlns:a16="http://schemas.microsoft.com/office/drawing/2014/main" id="{5DCE3327-6FD6-4C40-8A49-2CB33332743A}"/>
              </a:ext>
            </a:extLst>
          </p:cNvPr>
          <p:cNvSpPr>
            <a:spLocks noGrp="1"/>
          </p:cNvSpPr>
          <p:nvPr>
            <p:ph type="body" sz="half" idx="18"/>
          </p:nvPr>
        </p:nvSpPr>
        <p:spPr>
          <a:xfrm>
            <a:off x="680318" y="4730620"/>
            <a:ext cx="3049705" cy="1854737"/>
          </a:xfrm>
        </p:spPr>
        <p:txBody>
          <a:bodyPr>
            <a:normAutofit fontScale="92500" lnSpcReduction="10000"/>
          </a:bodyPr>
          <a:lstStyle/>
          <a:p>
            <a:r>
              <a:rPr lang="es-MX" dirty="0"/>
              <a:t>En los laboratorios se duplican los negativos y positivos mediante procesos que respetan los criterios de conservación, todo con la finalidad de que las piezas originales no sean manipuladas, asegurando de esta forma su conservación. También se realizan las reproducciones que solicita el público sobre todo para fines de exhibición.</a:t>
            </a:r>
          </a:p>
        </p:txBody>
      </p:sp>
      <p:sp>
        <p:nvSpPr>
          <p:cNvPr id="6" name="Marcador de texto 5">
            <a:extLst>
              <a:ext uri="{FF2B5EF4-FFF2-40B4-BE49-F238E27FC236}">
                <a16:creationId xmlns:a16="http://schemas.microsoft.com/office/drawing/2014/main" id="{0E772E77-20CB-47EE-BEF4-A45553182FC0}"/>
              </a:ext>
            </a:extLst>
          </p:cNvPr>
          <p:cNvSpPr>
            <a:spLocks noGrp="1"/>
          </p:cNvSpPr>
          <p:nvPr>
            <p:ph type="body" sz="quarter" idx="3"/>
          </p:nvPr>
        </p:nvSpPr>
        <p:spPr>
          <a:xfrm>
            <a:off x="3945470" y="4154358"/>
            <a:ext cx="3063240" cy="576262"/>
          </a:xfrm>
        </p:spPr>
        <p:txBody>
          <a:bodyPr/>
          <a:lstStyle/>
          <a:p>
            <a:r>
              <a:rPr lang="es-MX" dirty="0"/>
              <a:t>Digitalización y catálogo electrónico</a:t>
            </a:r>
          </a:p>
        </p:txBody>
      </p:sp>
      <p:pic>
        <p:nvPicPr>
          <p:cNvPr id="15" name="Marcador de posición de imagen 14">
            <a:extLst>
              <a:ext uri="{FF2B5EF4-FFF2-40B4-BE49-F238E27FC236}">
                <a16:creationId xmlns:a16="http://schemas.microsoft.com/office/drawing/2014/main" id="{9C4A4293-DB99-467E-8A32-7BE488F7B808}"/>
              </a:ext>
            </a:extLst>
          </p:cNvPr>
          <p:cNvPicPr>
            <a:picLocks noGrp="1" noChangeAspect="1"/>
          </p:cNvPicPr>
          <p:nvPr>
            <p:ph type="pic" idx="21"/>
          </p:nvPr>
        </p:nvPicPr>
        <p:blipFill>
          <a:blip r:embed="rId3"/>
          <a:srcRect t="12621" b="12621"/>
          <a:stretch>
            <a:fillRect/>
          </a:stretch>
        </p:blipFill>
        <p:spPr/>
      </p:pic>
      <p:sp>
        <p:nvSpPr>
          <p:cNvPr id="8" name="Marcador de texto 7">
            <a:extLst>
              <a:ext uri="{FF2B5EF4-FFF2-40B4-BE49-F238E27FC236}">
                <a16:creationId xmlns:a16="http://schemas.microsoft.com/office/drawing/2014/main" id="{8B39BBB9-7DD5-43B0-B93B-5793FD8F041C}"/>
              </a:ext>
            </a:extLst>
          </p:cNvPr>
          <p:cNvSpPr>
            <a:spLocks noGrp="1"/>
          </p:cNvSpPr>
          <p:nvPr>
            <p:ph type="body" sz="half" idx="19"/>
          </p:nvPr>
        </p:nvSpPr>
        <p:spPr>
          <a:xfrm>
            <a:off x="3944117" y="4730619"/>
            <a:ext cx="3067297" cy="1854737"/>
          </a:xfrm>
        </p:spPr>
        <p:txBody>
          <a:bodyPr>
            <a:normAutofit fontScale="92500" lnSpcReduction="20000"/>
          </a:bodyPr>
          <a:lstStyle/>
          <a:p>
            <a:r>
              <a:rPr lang="es-MX" dirty="0"/>
              <a:t>En esta Área se capturan las fichas </a:t>
            </a:r>
            <a:r>
              <a:rPr lang="es-MX" dirty="0" err="1"/>
              <a:t>catalográficas</a:t>
            </a:r>
            <a:r>
              <a:rPr lang="es-MX" dirty="0"/>
              <a:t> elaboradas en el área de catalogación. Asimismo, se digitalizan las imágenes con la doble finalidad de conservar los materiales fotográficos originales y de hacer accesible el acervo al público a través del catálogo electrónico. Además, se implantan los programas de organización de las bases de datos para la consulta y difusión de los mismos.</a:t>
            </a:r>
          </a:p>
        </p:txBody>
      </p:sp>
      <p:sp>
        <p:nvSpPr>
          <p:cNvPr id="9" name="Marcador de texto 8">
            <a:extLst>
              <a:ext uri="{FF2B5EF4-FFF2-40B4-BE49-F238E27FC236}">
                <a16:creationId xmlns:a16="http://schemas.microsoft.com/office/drawing/2014/main" id="{D9D28A6E-0F3E-4EC0-B088-D36843DFB5E7}"/>
              </a:ext>
            </a:extLst>
          </p:cNvPr>
          <p:cNvSpPr>
            <a:spLocks noGrp="1"/>
          </p:cNvSpPr>
          <p:nvPr>
            <p:ph type="body" sz="quarter" idx="13"/>
          </p:nvPr>
        </p:nvSpPr>
        <p:spPr>
          <a:xfrm>
            <a:off x="7230677" y="4073931"/>
            <a:ext cx="3063505" cy="423424"/>
          </a:xfrm>
        </p:spPr>
        <p:txBody>
          <a:bodyPr/>
          <a:lstStyle/>
          <a:p>
            <a:r>
              <a:rPr lang="es-MX" dirty="0"/>
              <a:t>Difusión</a:t>
            </a:r>
          </a:p>
        </p:txBody>
      </p:sp>
      <p:pic>
        <p:nvPicPr>
          <p:cNvPr id="17" name="Marcador de posición de imagen 16">
            <a:extLst>
              <a:ext uri="{FF2B5EF4-FFF2-40B4-BE49-F238E27FC236}">
                <a16:creationId xmlns:a16="http://schemas.microsoft.com/office/drawing/2014/main" id="{433F29F7-74BD-4631-ACAD-CB40CB516545}"/>
              </a:ext>
            </a:extLst>
          </p:cNvPr>
          <p:cNvPicPr>
            <a:picLocks noGrp="1" noChangeAspect="1"/>
          </p:cNvPicPr>
          <p:nvPr>
            <p:ph type="pic" idx="22"/>
          </p:nvPr>
        </p:nvPicPr>
        <p:blipFill>
          <a:blip r:embed="rId4"/>
          <a:srcRect t="12601" b="12601"/>
          <a:stretch>
            <a:fillRect/>
          </a:stretch>
        </p:blipFill>
        <p:spPr/>
      </p:pic>
      <p:sp>
        <p:nvSpPr>
          <p:cNvPr id="11" name="Marcador de texto 10">
            <a:extLst>
              <a:ext uri="{FF2B5EF4-FFF2-40B4-BE49-F238E27FC236}">
                <a16:creationId xmlns:a16="http://schemas.microsoft.com/office/drawing/2014/main" id="{B91DADC7-0534-4EE1-B5F0-D2E0141FE266}"/>
              </a:ext>
            </a:extLst>
          </p:cNvPr>
          <p:cNvSpPr>
            <a:spLocks noGrp="1"/>
          </p:cNvSpPr>
          <p:nvPr>
            <p:ph type="body" sz="half" idx="20"/>
          </p:nvPr>
        </p:nvSpPr>
        <p:spPr>
          <a:xfrm>
            <a:off x="7230553" y="4710413"/>
            <a:ext cx="3067563" cy="1225771"/>
          </a:xfrm>
        </p:spPr>
        <p:txBody>
          <a:bodyPr/>
          <a:lstStyle/>
          <a:p>
            <a:r>
              <a:rPr lang="es-MX" dirty="0"/>
              <a:t>Es el Área que se encarga de la difusión de los acervos y la promoción del conocimiento fotográfico </a:t>
            </a:r>
          </a:p>
        </p:txBody>
      </p:sp>
    </p:spTree>
    <p:extLst>
      <p:ext uri="{BB962C8B-B14F-4D97-AF65-F5344CB8AC3E}">
        <p14:creationId xmlns:p14="http://schemas.microsoft.com/office/powerpoint/2010/main" val="840216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D4F85D-E3D3-4252-8576-3454EC3E7B4E}"/>
              </a:ext>
            </a:extLst>
          </p:cNvPr>
          <p:cNvSpPr>
            <a:spLocks noGrp="1"/>
          </p:cNvSpPr>
          <p:nvPr>
            <p:ph type="title"/>
          </p:nvPr>
        </p:nvSpPr>
        <p:spPr/>
        <p:txBody>
          <a:bodyPr/>
          <a:lstStyle/>
          <a:p>
            <a:endParaRPr lang="es-MX"/>
          </a:p>
        </p:txBody>
      </p:sp>
      <p:sp>
        <p:nvSpPr>
          <p:cNvPr id="3" name="Marcador de texto 2">
            <a:extLst>
              <a:ext uri="{FF2B5EF4-FFF2-40B4-BE49-F238E27FC236}">
                <a16:creationId xmlns:a16="http://schemas.microsoft.com/office/drawing/2014/main" id="{90D82537-0850-4062-A7BA-23F89A86199A}"/>
              </a:ext>
            </a:extLst>
          </p:cNvPr>
          <p:cNvSpPr>
            <a:spLocks noGrp="1"/>
          </p:cNvSpPr>
          <p:nvPr>
            <p:ph type="body" idx="1"/>
          </p:nvPr>
        </p:nvSpPr>
        <p:spPr>
          <a:xfrm>
            <a:off x="673799" y="4094940"/>
            <a:ext cx="3049705" cy="405126"/>
          </a:xfrm>
        </p:spPr>
        <p:txBody>
          <a:bodyPr/>
          <a:lstStyle/>
          <a:p>
            <a:r>
              <a:rPr lang="es-MX" dirty="0"/>
              <a:t>Investigación</a:t>
            </a:r>
          </a:p>
        </p:txBody>
      </p:sp>
      <p:pic>
        <p:nvPicPr>
          <p:cNvPr id="13" name="Marcador de posición de imagen 12">
            <a:extLst>
              <a:ext uri="{FF2B5EF4-FFF2-40B4-BE49-F238E27FC236}">
                <a16:creationId xmlns:a16="http://schemas.microsoft.com/office/drawing/2014/main" id="{0FF4DEB9-F02E-4988-AC4F-53934C780731}"/>
              </a:ext>
            </a:extLst>
          </p:cNvPr>
          <p:cNvPicPr>
            <a:picLocks noGrp="1" noChangeAspect="1"/>
          </p:cNvPicPr>
          <p:nvPr>
            <p:ph type="pic" idx="15"/>
          </p:nvPr>
        </p:nvPicPr>
        <p:blipFill>
          <a:blip r:embed="rId2"/>
          <a:srcRect t="12426" b="12426"/>
          <a:stretch>
            <a:fillRect/>
          </a:stretch>
        </p:blipFill>
        <p:spPr/>
      </p:pic>
      <p:sp>
        <p:nvSpPr>
          <p:cNvPr id="5" name="Marcador de texto 4">
            <a:extLst>
              <a:ext uri="{FF2B5EF4-FFF2-40B4-BE49-F238E27FC236}">
                <a16:creationId xmlns:a16="http://schemas.microsoft.com/office/drawing/2014/main" id="{325438C1-9C8A-46FB-9BFF-3F5282168EF4}"/>
              </a:ext>
            </a:extLst>
          </p:cNvPr>
          <p:cNvSpPr>
            <a:spLocks noGrp="1"/>
          </p:cNvSpPr>
          <p:nvPr>
            <p:ph type="body" sz="half" idx="18"/>
          </p:nvPr>
        </p:nvSpPr>
        <p:spPr>
          <a:xfrm>
            <a:off x="680318" y="4579987"/>
            <a:ext cx="3049705" cy="1473720"/>
          </a:xfrm>
        </p:spPr>
        <p:txBody>
          <a:bodyPr>
            <a:normAutofit fontScale="92500" lnSpcReduction="20000"/>
          </a:bodyPr>
          <a:lstStyle/>
          <a:p>
            <a:r>
              <a:rPr lang="es-MX" dirty="0"/>
              <a:t>Todo archivo fotográfico debe contar con un Área de Investigación que estudie las colecciones, su procedencia, los autores, las técnicas empleadas y los procesos históricos en que se insertan. Todo ello debe dar por resultado textos especializados y de divulgación que favorezcan el conocimiento.</a:t>
            </a:r>
          </a:p>
        </p:txBody>
      </p:sp>
      <p:sp>
        <p:nvSpPr>
          <p:cNvPr id="6" name="Marcador de texto 5">
            <a:extLst>
              <a:ext uri="{FF2B5EF4-FFF2-40B4-BE49-F238E27FC236}">
                <a16:creationId xmlns:a16="http://schemas.microsoft.com/office/drawing/2014/main" id="{A113B263-3E55-4184-92F6-226B11A2EE9B}"/>
              </a:ext>
            </a:extLst>
          </p:cNvPr>
          <p:cNvSpPr>
            <a:spLocks noGrp="1"/>
          </p:cNvSpPr>
          <p:nvPr>
            <p:ph type="body" sz="quarter" idx="3"/>
          </p:nvPr>
        </p:nvSpPr>
        <p:spPr>
          <a:xfrm>
            <a:off x="3955632" y="4075449"/>
            <a:ext cx="3063240" cy="424617"/>
          </a:xfrm>
        </p:spPr>
        <p:txBody>
          <a:bodyPr/>
          <a:lstStyle/>
          <a:p>
            <a:r>
              <a:rPr lang="es-MX" dirty="0"/>
              <a:t>Enlace</a:t>
            </a:r>
          </a:p>
        </p:txBody>
      </p:sp>
      <p:pic>
        <p:nvPicPr>
          <p:cNvPr id="15" name="Marcador de posición de imagen 14">
            <a:extLst>
              <a:ext uri="{FF2B5EF4-FFF2-40B4-BE49-F238E27FC236}">
                <a16:creationId xmlns:a16="http://schemas.microsoft.com/office/drawing/2014/main" id="{EF8180ED-E17A-4626-B46B-CBFD4512E031}"/>
              </a:ext>
            </a:extLst>
          </p:cNvPr>
          <p:cNvPicPr>
            <a:picLocks noGrp="1" noChangeAspect="1"/>
          </p:cNvPicPr>
          <p:nvPr>
            <p:ph type="pic" idx="21"/>
          </p:nvPr>
        </p:nvPicPr>
        <p:blipFill>
          <a:blip r:embed="rId3"/>
          <a:srcRect t="12601" b="12601"/>
          <a:stretch>
            <a:fillRect/>
          </a:stretch>
        </p:blipFill>
        <p:spPr/>
      </p:pic>
      <p:sp>
        <p:nvSpPr>
          <p:cNvPr id="8" name="Marcador de texto 7">
            <a:extLst>
              <a:ext uri="{FF2B5EF4-FFF2-40B4-BE49-F238E27FC236}">
                <a16:creationId xmlns:a16="http://schemas.microsoft.com/office/drawing/2014/main" id="{3450A7C7-EED3-41CB-A555-1449EB7B6D91}"/>
              </a:ext>
            </a:extLst>
          </p:cNvPr>
          <p:cNvSpPr>
            <a:spLocks noGrp="1"/>
          </p:cNvSpPr>
          <p:nvPr>
            <p:ph type="body" sz="half" idx="19"/>
          </p:nvPr>
        </p:nvSpPr>
        <p:spPr>
          <a:xfrm>
            <a:off x="3941413" y="4579987"/>
            <a:ext cx="3067297" cy="1062422"/>
          </a:xfrm>
        </p:spPr>
        <p:txBody>
          <a:bodyPr/>
          <a:lstStyle/>
          <a:p>
            <a:r>
              <a:rPr lang="es-MX" dirty="0"/>
              <a:t>Es el Área encargada de obtener y proporcionar información de los archivos fotográficos </a:t>
            </a:r>
          </a:p>
        </p:txBody>
      </p:sp>
      <p:sp>
        <p:nvSpPr>
          <p:cNvPr id="9" name="Marcador de texto 8">
            <a:extLst>
              <a:ext uri="{FF2B5EF4-FFF2-40B4-BE49-F238E27FC236}">
                <a16:creationId xmlns:a16="http://schemas.microsoft.com/office/drawing/2014/main" id="{8AB3D05F-E967-4B7E-AAF4-1FE28B350FB5}"/>
              </a:ext>
            </a:extLst>
          </p:cNvPr>
          <p:cNvSpPr>
            <a:spLocks noGrp="1"/>
          </p:cNvSpPr>
          <p:nvPr>
            <p:ph type="body" sz="quarter" idx="13"/>
          </p:nvPr>
        </p:nvSpPr>
        <p:spPr>
          <a:xfrm>
            <a:off x="7230553" y="4076641"/>
            <a:ext cx="3063505" cy="441724"/>
          </a:xfrm>
        </p:spPr>
        <p:txBody>
          <a:bodyPr/>
          <a:lstStyle/>
          <a:p>
            <a:r>
              <a:rPr lang="es-MX" dirty="0"/>
              <a:t>Exposiciones</a:t>
            </a:r>
          </a:p>
        </p:txBody>
      </p:sp>
      <p:pic>
        <p:nvPicPr>
          <p:cNvPr id="17" name="Marcador de posición de imagen 16">
            <a:extLst>
              <a:ext uri="{FF2B5EF4-FFF2-40B4-BE49-F238E27FC236}">
                <a16:creationId xmlns:a16="http://schemas.microsoft.com/office/drawing/2014/main" id="{8C4E5B95-5537-46C9-8C45-3C68FB9B8BB7}"/>
              </a:ext>
            </a:extLst>
          </p:cNvPr>
          <p:cNvPicPr>
            <a:picLocks noGrp="1" noChangeAspect="1"/>
          </p:cNvPicPr>
          <p:nvPr>
            <p:ph type="pic" idx="22"/>
          </p:nvPr>
        </p:nvPicPr>
        <p:blipFill>
          <a:blip r:embed="rId4"/>
          <a:srcRect t="12601" b="12601"/>
          <a:stretch>
            <a:fillRect/>
          </a:stretch>
        </p:blipFill>
        <p:spPr/>
      </p:pic>
      <p:sp>
        <p:nvSpPr>
          <p:cNvPr id="11" name="Marcador de texto 10">
            <a:extLst>
              <a:ext uri="{FF2B5EF4-FFF2-40B4-BE49-F238E27FC236}">
                <a16:creationId xmlns:a16="http://schemas.microsoft.com/office/drawing/2014/main" id="{01F0EA6F-940D-4694-ABA3-9D918808A662}"/>
              </a:ext>
            </a:extLst>
          </p:cNvPr>
          <p:cNvSpPr>
            <a:spLocks noGrp="1"/>
          </p:cNvSpPr>
          <p:nvPr>
            <p:ph type="body" sz="half" idx="20"/>
          </p:nvPr>
        </p:nvSpPr>
        <p:spPr>
          <a:xfrm>
            <a:off x="7220100" y="4647259"/>
            <a:ext cx="3067563" cy="1062422"/>
          </a:xfrm>
        </p:spPr>
        <p:txBody>
          <a:bodyPr/>
          <a:lstStyle/>
          <a:p>
            <a:r>
              <a:rPr lang="es-MX" dirty="0"/>
              <a:t>Sala de exposiciones temporales, y el programa de exposiciones itinerantes</a:t>
            </a:r>
          </a:p>
        </p:txBody>
      </p:sp>
    </p:spTree>
    <p:extLst>
      <p:ext uri="{BB962C8B-B14F-4D97-AF65-F5344CB8AC3E}">
        <p14:creationId xmlns:p14="http://schemas.microsoft.com/office/powerpoint/2010/main" val="30568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C40DB-B39A-4F95-A4C5-15512E6BBDE8}"/>
              </a:ext>
            </a:extLst>
          </p:cNvPr>
          <p:cNvSpPr>
            <a:spLocks noGrp="1"/>
          </p:cNvSpPr>
          <p:nvPr>
            <p:ph type="title"/>
          </p:nvPr>
        </p:nvSpPr>
        <p:spPr/>
        <p:txBody>
          <a:bodyPr/>
          <a:lstStyle/>
          <a:p>
            <a:r>
              <a:rPr lang="es-MX" dirty="0"/>
              <a:t>Áreas de servicio</a:t>
            </a:r>
          </a:p>
        </p:txBody>
      </p:sp>
      <p:sp>
        <p:nvSpPr>
          <p:cNvPr id="3" name="Marcador de texto 2">
            <a:extLst>
              <a:ext uri="{FF2B5EF4-FFF2-40B4-BE49-F238E27FC236}">
                <a16:creationId xmlns:a16="http://schemas.microsoft.com/office/drawing/2014/main" id="{42904602-718D-4469-B16F-5786623F40F7}"/>
              </a:ext>
            </a:extLst>
          </p:cNvPr>
          <p:cNvSpPr>
            <a:spLocks noGrp="1"/>
          </p:cNvSpPr>
          <p:nvPr>
            <p:ph type="body" idx="1"/>
          </p:nvPr>
        </p:nvSpPr>
        <p:spPr>
          <a:xfrm>
            <a:off x="680318" y="4297503"/>
            <a:ext cx="3049705" cy="470440"/>
          </a:xfrm>
        </p:spPr>
        <p:txBody>
          <a:bodyPr/>
          <a:lstStyle/>
          <a:p>
            <a:r>
              <a:rPr lang="es-MX" dirty="0"/>
              <a:t>Administración</a:t>
            </a:r>
          </a:p>
        </p:txBody>
      </p:sp>
      <p:pic>
        <p:nvPicPr>
          <p:cNvPr id="13" name="Marcador de posición de imagen 12">
            <a:extLst>
              <a:ext uri="{FF2B5EF4-FFF2-40B4-BE49-F238E27FC236}">
                <a16:creationId xmlns:a16="http://schemas.microsoft.com/office/drawing/2014/main" id="{DF6C0FC2-A308-4027-BA82-F7D290721E02}"/>
              </a:ext>
            </a:extLst>
          </p:cNvPr>
          <p:cNvPicPr>
            <a:picLocks noGrp="1" noChangeAspect="1"/>
          </p:cNvPicPr>
          <p:nvPr>
            <p:ph type="pic" idx="15"/>
          </p:nvPr>
        </p:nvPicPr>
        <p:blipFill>
          <a:blip r:embed="rId2"/>
          <a:srcRect t="16684" b="16684"/>
          <a:stretch>
            <a:fillRect/>
          </a:stretch>
        </p:blipFill>
        <p:spPr/>
      </p:pic>
      <p:sp>
        <p:nvSpPr>
          <p:cNvPr id="5" name="Marcador de texto 4">
            <a:extLst>
              <a:ext uri="{FF2B5EF4-FFF2-40B4-BE49-F238E27FC236}">
                <a16:creationId xmlns:a16="http://schemas.microsoft.com/office/drawing/2014/main" id="{DE216565-FE36-482F-9604-469BDCB26D74}"/>
              </a:ext>
            </a:extLst>
          </p:cNvPr>
          <p:cNvSpPr>
            <a:spLocks noGrp="1"/>
          </p:cNvSpPr>
          <p:nvPr>
            <p:ph type="body" sz="half" idx="18"/>
          </p:nvPr>
        </p:nvSpPr>
        <p:spPr/>
        <p:txBody>
          <a:bodyPr/>
          <a:lstStyle/>
          <a:p>
            <a:endParaRPr lang="es-MX"/>
          </a:p>
        </p:txBody>
      </p:sp>
      <p:sp>
        <p:nvSpPr>
          <p:cNvPr id="6" name="Marcador de texto 5">
            <a:extLst>
              <a:ext uri="{FF2B5EF4-FFF2-40B4-BE49-F238E27FC236}">
                <a16:creationId xmlns:a16="http://schemas.microsoft.com/office/drawing/2014/main" id="{3F6F4618-055C-4886-AD7E-F972FE480CF5}"/>
              </a:ext>
            </a:extLst>
          </p:cNvPr>
          <p:cNvSpPr>
            <a:spLocks noGrp="1"/>
          </p:cNvSpPr>
          <p:nvPr>
            <p:ph type="body" sz="quarter" idx="3"/>
          </p:nvPr>
        </p:nvSpPr>
        <p:spPr>
          <a:xfrm>
            <a:off x="3955632" y="4191681"/>
            <a:ext cx="3063240" cy="576262"/>
          </a:xfrm>
        </p:spPr>
        <p:txBody>
          <a:bodyPr/>
          <a:lstStyle/>
          <a:p>
            <a:r>
              <a:rPr lang="es-MX" dirty="0"/>
              <a:t>Sanitarios </a:t>
            </a:r>
          </a:p>
        </p:txBody>
      </p:sp>
      <p:sp>
        <p:nvSpPr>
          <p:cNvPr id="8" name="Marcador de texto 7">
            <a:extLst>
              <a:ext uri="{FF2B5EF4-FFF2-40B4-BE49-F238E27FC236}">
                <a16:creationId xmlns:a16="http://schemas.microsoft.com/office/drawing/2014/main" id="{D95B864D-E706-4199-8C64-B4F5FF88F1A7}"/>
              </a:ext>
            </a:extLst>
          </p:cNvPr>
          <p:cNvSpPr>
            <a:spLocks noGrp="1"/>
          </p:cNvSpPr>
          <p:nvPr>
            <p:ph type="body" sz="half" idx="19"/>
          </p:nvPr>
        </p:nvSpPr>
        <p:spPr/>
        <p:txBody>
          <a:bodyPr/>
          <a:lstStyle/>
          <a:p>
            <a:endParaRPr lang="es-MX"/>
          </a:p>
        </p:txBody>
      </p:sp>
      <p:sp>
        <p:nvSpPr>
          <p:cNvPr id="9" name="Marcador de texto 8">
            <a:extLst>
              <a:ext uri="{FF2B5EF4-FFF2-40B4-BE49-F238E27FC236}">
                <a16:creationId xmlns:a16="http://schemas.microsoft.com/office/drawing/2014/main" id="{8625DB0F-396F-49A0-A604-6B726E7DA32C}"/>
              </a:ext>
            </a:extLst>
          </p:cNvPr>
          <p:cNvSpPr>
            <a:spLocks noGrp="1"/>
          </p:cNvSpPr>
          <p:nvPr>
            <p:ph type="body" sz="quarter" idx="13"/>
          </p:nvPr>
        </p:nvSpPr>
        <p:spPr>
          <a:xfrm>
            <a:off x="7230678" y="4297503"/>
            <a:ext cx="3063505" cy="470440"/>
          </a:xfrm>
        </p:spPr>
        <p:txBody>
          <a:bodyPr/>
          <a:lstStyle/>
          <a:p>
            <a:r>
              <a:rPr lang="es-MX" dirty="0"/>
              <a:t>Guardados</a:t>
            </a:r>
          </a:p>
        </p:txBody>
      </p:sp>
      <p:pic>
        <p:nvPicPr>
          <p:cNvPr id="20" name="Marcador de posición de imagen 19">
            <a:extLst>
              <a:ext uri="{FF2B5EF4-FFF2-40B4-BE49-F238E27FC236}">
                <a16:creationId xmlns:a16="http://schemas.microsoft.com/office/drawing/2014/main" id="{C875C782-FEA4-4FA6-84E0-D56DC7D3B65E}"/>
              </a:ext>
            </a:extLst>
          </p:cNvPr>
          <p:cNvPicPr>
            <a:picLocks noGrp="1" noChangeAspect="1"/>
          </p:cNvPicPr>
          <p:nvPr>
            <p:ph type="pic" idx="22"/>
          </p:nvPr>
        </p:nvPicPr>
        <p:blipFill>
          <a:blip r:embed="rId3"/>
          <a:stretch>
            <a:fillRect/>
          </a:stretch>
        </p:blipFill>
        <p:spPr>
          <a:xfrm>
            <a:off x="7623110" y="2169495"/>
            <a:ext cx="2362038" cy="1771528"/>
          </a:xfrm>
        </p:spPr>
      </p:pic>
      <p:sp>
        <p:nvSpPr>
          <p:cNvPr id="11" name="Marcador de texto 10">
            <a:extLst>
              <a:ext uri="{FF2B5EF4-FFF2-40B4-BE49-F238E27FC236}">
                <a16:creationId xmlns:a16="http://schemas.microsoft.com/office/drawing/2014/main" id="{A3F9CB52-0FD0-467A-934D-179BA677CF03}"/>
              </a:ext>
            </a:extLst>
          </p:cNvPr>
          <p:cNvSpPr>
            <a:spLocks noGrp="1"/>
          </p:cNvSpPr>
          <p:nvPr>
            <p:ph type="body" sz="half" idx="20"/>
          </p:nvPr>
        </p:nvSpPr>
        <p:spPr/>
        <p:txBody>
          <a:bodyPr/>
          <a:lstStyle/>
          <a:p>
            <a:endParaRPr lang="es-MX"/>
          </a:p>
        </p:txBody>
      </p:sp>
      <p:pic>
        <p:nvPicPr>
          <p:cNvPr id="18" name="Marcador de posición de imagen 17">
            <a:extLst>
              <a:ext uri="{FF2B5EF4-FFF2-40B4-BE49-F238E27FC236}">
                <a16:creationId xmlns:a16="http://schemas.microsoft.com/office/drawing/2014/main" id="{F42969C8-E694-4883-8486-6090495F8178}"/>
              </a:ext>
            </a:extLst>
          </p:cNvPr>
          <p:cNvPicPr>
            <a:picLocks noGrp="1" noChangeAspect="1"/>
          </p:cNvPicPr>
          <p:nvPr>
            <p:ph type="pic" idx="21"/>
          </p:nvPr>
        </p:nvPicPr>
        <p:blipFill>
          <a:blip r:embed="rId4"/>
          <a:stretch>
            <a:fillRect/>
          </a:stretch>
        </p:blipFill>
        <p:spPr>
          <a:xfrm>
            <a:off x="4645102" y="2256723"/>
            <a:ext cx="1684300" cy="1684300"/>
          </a:xfrm>
        </p:spPr>
      </p:pic>
    </p:spTree>
    <p:extLst>
      <p:ext uri="{BB962C8B-B14F-4D97-AF65-F5344CB8AC3E}">
        <p14:creationId xmlns:p14="http://schemas.microsoft.com/office/powerpoint/2010/main" val="356404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CBCF84-9EF7-4A7D-9547-9205287DE7DA}"/>
              </a:ext>
            </a:extLst>
          </p:cNvPr>
          <p:cNvSpPr>
            <a:spLocks noGrp="1"/>
          </p:cNvSpPr>
          <p:nvPr>
            <p:ph type="title"/>
          </p:nvPr>
        </p:nvSpPr>
        <p:spPr/>
        <p:txBody>
          <a:bodyPr/>
          <a:lstStyle/>
          <a:p>
            <a:r>
              <a:rPr lang="es-MX" dirty="0"/>
              <a:t>Circulaciones</a:t>
            </a:r>
          </a:p>
        </p:txBody>
      </p:sp>
      <p:sp>
        <p:nvSpPr>
          <p:cNvPr id="3" name="Marcador de texto 2">
            <a:extLst>
              <a:ext uri="{FF2B5EF4-FFF2-40B4-BE49-F238E27FC236}">
                <a16:creationId xmlns:a16="http://schemas.microsoft.com/office/drawing/2014/main" id="{A55E3861-3FF5-422B-82CF-F9EF2A4BD724}"/>
              </a:ext>
            </a:extLst>
          </p:cNvPr>
          <p:cNvSpPr>
            <a:spLocks noGrp="1"/>
          </p:cNvSpPr>
          <p:nvPr>
            <p:ph type="body" idx="1"/>
          </p:nvPr>
        </p:nvSpPr>
        <p:spPr>
          <a:xfrm>
            <a:off x="680318" y="4452214"/>
            <a:ext cx="3049705" cy="576262"/>
          </a:xfrm>
        </p:spPr>
        <p:txBody>
          <a:bodyPr/>
          <a:lstStyle/>
          <a:p>
            <a:r>
              <a:rPr lang="es-MX" dirty="0"/>
              <a:t>Circulaciones horizontales</a:t>
            </a:r>
          </a:p>
        </p:txBody>
      </p:sp>
      <p:pic>
        <p:nvPicPr>
          <p:cNvPr id="13" name="Marcador de posición de imagen 12">
            <a:extLst>
              <a:ext uri="{FF2B5EF4-FFF2-40B4-BE49-F238E27FC236}">
                <a16:creationId xmlns:a16="http://schemas.microsoft.com/office/drawing/2014/main" id="{29E71E08-FA7D-4B7F-83F9-1450F4BE8724}"/>
              </a:ext>
            </a:extLst>
          </p:cNvPr>
          <p:cNvPicPr>
            <a:picLocks noGrp="1" noChangeAspect="1"/>
          </p:cNvPicPr>
          <p:nvPr>
            <p:ph type="pic" idx="15"/>
          </p:nvPr>
        </p:nvPicPr>
        <p:blipFill>
          <a:blip r:embed="rId2"/>
          <a:srcRect t="31490" b="31490"/>
          <a:stretch>
            <a:fillRect/>
          </a:stretch>
        </p:blipFill>
        <p:spPr/>
      </p:pic>
      <p:sp>
        <p:nvSpPr>
          <p:cNvPr id="5" name="Marcador de texto 4">
            <a:extLst>
              <a:ext uri="{FF2B5EF4-FFF2-40B4-BE49-F238E27FC236}">
                <a16:creationId xmlns:a16="http://schemas.microsoft.com/office/drawing/2014/main" id="{6A44B3BE-C80D-4073-8891-B8CF5CC8CC73}"/>
              </a:ext>
            </a:extLst>
          </p:cNvPr>
          <p:cNvSpPr>
            <a:spLocks noGrp="1"/>
          </p:cNvSpPr>
          <p:nvPr>
            <p:ph type="body" sz="half" idx="18"/>
          </p:nvPr>
        </p:nvSpPr>
        <p:spPr>
          <a:xfrm>
            <a:off x="680318" y="5103918"/>
            <a:ext cx="3049705" cy="1062422"/>
          </a:xfrm>
        </p:spPr>
        <p:txBody>
          <a:bodyPr/>
          <a:lstStyle/>
          <a:p>
            <a:endParaRPr lang="es-MX"/>
          </a:p>
        </p:txBody>
      </p:sp>
      <p:sp>
        <p:nvSpPr>
          <p:cNvPr id="6" name="Marcador de texto 5">
            <a:extLst>
              <a:ext uri="{FF2B5EF4-FFF2-40B4-BE49-F238E27FC236}">
                <a16:creationId xmlns:a16="http://schemas.microsoft.com/office/drawing/2014/main" id="{78E9B50C-4BCD-4B10-A0F7-6E802237BDB9}"/>
              </a:ext>
            </a:extLst>
          </p:cNvPr>
          <p:cNvSpPr>
            <a:spLocks noGrp="1"/>
          </p:cNvSpPr>
          <p:nvPr>
            <p:ph type="body" sz="quarter" idx="3"/>
          </p:nvPr>
        </p:nvSpPr>
        <p:spPr>
          <a:xfrm>
            <a:off x="3945470" y="4423828"/>
            <a:ext cx="3063240" cy="576262"/>
          </a:xfrm>
        </p:spPr>
        <p:txBody>
          <a:bodyPr/>
          <a:lstStyle/>
          <a:p>
            <a:r>
              <a:rPr lang="es-MX" dirty="0"/>
              <a:t>Circulaciones verticales</a:t>
            </a:r>
          </a:p>
        </p:txBody>
      </p:sp>
      <p:pic>
        <p:nvPicPr>
          <p:cNvPr id="15" name="Marcador de posición de imagen 14">
            <a:extLst>
              <a:ext uri="{FF2B5EF4-FFF2-40B4-BE49-F238E27FC236}">
                <a16:creationId xmlns:a16="http://schemas.microsoft.com/office/drawing/2014/main" id="{9283B954-6675-4732-83E6-DC231580E491}"/>
              </a:ext>
            </a:extLst>
          </p:cNvPr>
          <p:cNvPicPr>
            <a:picLocks noGrp="1" noChangeAspect="1"/>
          </p:cNvPicPr>
          <p:nvPr>
            <p:ph type="pic" idx="21"/>
          </p:nvPr>
        </p:nvPicPr>
        <p:blipFill>
          <a:blip r:embed="rId3"/>
          <a:srcRect t="12694" b="12694"/>
          <a:stretch>
            <a:fillRect/>
          </a:stretch>
        </p:blipFill>
        <p:spPr/>
      </p:pic>
      <p:sp>
        <p:nvSpPr>
          <p:cNvPr id="8" name="Marcador de texto 7">
            <a:extLst>
              <a:ext uri="{FF2B5EF4-FFF2-40B4-BE49-F238E27FC236}">
                <a16:creationId xmlns:a16="http://schemas.microsoft.com/office/drawing/2014/main" id="{41E4E703-8A87-46C1-BEE2-375220197641}"/>
              </a:ext>
            </a:extLst>
          </p:cNvPr>
          <p:cNvSpPr>
            <a:spLocks noGrp="1"/>
          </p:cNvSpPr>
          <p:nvPr>
            <p:ph type="body" sz="half" idx="19"/>
          </p:nvPr>
        </p:nvSpPr>
        <p:spPr>
          <a:xfrm>
            <a:off x="3891855" y="5103918"/>
            <a:ext cx="3067297" cy="1062422"/>
          </a:xfrm>
        </p:spPr>
        <p:txBody>
          <a:bodyPr/>
          <a:lstStyle/>
          <a:p>
            <a:endParaRPr lang="es-MX"/>
          </a:p>
        </p:txBody>
      </p:sp>
      <p:sp>
        <p:nvSpPr>
          <p:cNvPr id="9" name="Marcador de texto 8">
            <a:extLst>
              <a:ext uri="{FF2B5EF4-FFF2-40B4-BE49-F238E27FC236}">
                <a16:creationId xmlns:a16="http://schemas.microsoft.com/office/drawing/2014/main" id="{BC0C65C9-64C3-4C08-9038-9B4F8AAFE7C5}"/>
              </a:ext>
            </a:extLst>
          </p:cNvPr>
          <p:cNvSpPr>
            <a:spLocks noGrp="1"/>
          </p:cNvSpPr>
          <p:nvPr>
            <p:ph type="body" sz="quarter" idx="13"/>
          </p:nvPr>
        </p:nvSpPr>
        <p:spPr>
          <a:xfrm>
            <a:off x="7230553" y="4265602"/>
            <a:ext cx="3063505" cy="414456"/>
          </a:xfrm>
        </p:spPr>
        <p:txBody>
          <a:bodyPr/>
          <a:lstStyle/>
          <a:p>
            <a:r>
              <a:rPr lang="es-MX" dirty="0"/>
              <a:t>Accesibilidad</a:t>
            </a:r>
          </a:p>
        </p:txBody>
      </p:sp>
      <p:pic>
        <p:nvPicPr>
          <p:cNvPr id="17" name="Marcador de posición de imagen 16">
            <a:extLst>
              <a:ext uri="{FF2B5EF4-FFF2-40B4-BE49-F238E27FC236}">
                <a16:creationId xmlns:a16="http://schemas.microsoft.com/office/drawing/2014/main" id="{F6921C64-79B3-4475-840B-370A1B4B0DF8}"/>
              </a:ext>
            </a:extLst>
          </p:cNvPr>
          <p:cNvPicPr>
            <a:picLocks noGrp="1" noChangeAspect="1"/>
          </p:cNvPicPr>
          <p:nvPr>
            <p:ph type="pic" idx="22"/>
          </p:nvPr>
        </p:nvPicPr>
        <p:blipFill>
          <a:blip r:embed="rId4"/>
          <a:srcRect t="19223" b="19223"/>
          <a:stretch>
            <a:fillRect/>
          </a:stretch>
        </p:blipFill>
        <p:spPr>
          <a:xfrm>
            <a:off x="7230553" y="2336873"/>
            <a:ext cx="3063505" cy="1524000"/>
          </a:xfrm>
        </p:spPr>
      </p:pic>
      <p:sp>
        <p:nvSpPr>
          <p:cNvPr id="11" name="Marcador de texto 10">
            <a:extLst>
              <a:ext uri="{FF2B5EF4-FFF2-40B4-BE49-F238E27FC236}">
                <a16:creationId xmlns:a16="http://schemas.microsoft.com/office/drawing/2014/main" id="{F401260D-BD32-4343-9D13-0A25444B7741}"/>
              </a:ext>
            </a:extLst>
          </p:cNvPr>
          <p:cNvSpPr>
            <a:spLocks noGrp="1"/>
          </p:cNvSpPr>
          <p:nvPr>
            <p:ph type="body" sz="half" idx="20"/>
          </p:nvPr>
        </p:nvSpPr>
        <p:spPr>
          <a:xfrm>
            <a:off x="7230553" y="5103918"/>
            <a:ext cx="3067563" cy="1062422"/>
          </a:xfrm>
        </p:spPr>
        <p:txBody>
          <a:bodyPr/>
          <a:lstStyle/>
          <a:p>
            <a:endParaRPr lang="es-MX"/>
          </a:p>
        </p:txBody>
      </p:sp>
    </p:spTree>
    <p:extLst>
      <p:ext uri="{BB962C8B-B14F-4D97-AF65-F5344CB8AC3E}">
        <p14:creationId xmlns:p14="http://schemas.microsoft.com/office/powerpoint/2010/main" val="342957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16A28243-015D-45F4-9D2B-C3F0656A06F5}"/>
              </a:ext>
            </a:extLst>
          </p:cNvPr>
          <p:cNvGraphicFramePr>
            <a:graphicFrameLocks noGrp="1"/>
          </p:cNvGraphicFramePr>
          <p:nvPr>
            <p:extLst>
              <p:ext uri="{D42A27DB-BD31-4B8C-83A1-F6EECF244321}">
                <p14:modId xmlns:p14="http://schemas.microsoft.com/office/powerpoint/2010/main" val="3281802787"/>
              </p:ext>
            </p:extLst>
          </p:nvPr>
        </p:nvGraphicFramePr>
        <p:xfrm>
          <a:off x="1035696" y="363894"/>
          <a:ext cx="8640149" cy="6212766"/>
        </p:xfrm>
        <a:graphic>
          <a:graphicData uri="http://schemas.openxmlformats.org/drawingml/2006/table">
            <a:tbl>
              <a:tblPr firstRow="1" bandRow="1">
                <a:tableStyleId>{5C22544A-7EE6-4342-B048-85BDC9FD1C3A}</a:tableStyleId>
              </a:tblPr>
              <a:tblGrid>
                <a:gridCol w="2110610">
                  <a:extLst>
                    <a:ext uri="{9D8B030D-6E8A-4147-A177-3AD203B41FA5}">
                      <a16:colId xmlns:a16="http://schemas.microsoft.com/office/drawing/2014/main" val="631336486"/>
                    </a:ext>
                  </a:extLst>
                </a:gridCol>
                <a:gridCol w="1855065">
                  <a:extLst>
                    <a:ext uri="{9D8B030D-6E8A-4147-A177-3AD203B41FA5}">
                      <a16:colId xmlns:a16="http://schemas.microsoft.com/office/drawing/2014/main" val="1936246241"/>
                    </a:ext>
                  </a:extLst>
                </a:gridCol>
                <a:gridCol w="354399">
                  <a:extLst>
                    <a:ext uri="{9D8B030D-6E8A-4147-A177-3AD203B41FA5}">
                      <a16:colId xmlns:a16="http://schemas.microsoft.com/office/drawing/2014/main" val="1097872954"/>
                    </a:ext>
                  </a:extLst>
                </a:gridCol>
                <a:gridCol w="1440025">
                  <a:extLst>
                    <a:ext uri="{9D8B030D-6E8A-4147-A177-3AD203B41FA5}">
                      <a16:colId xmlns:a16="http://schemas.microsoft.com/office/drawing/2014/main" val="242521109"/>
                    </a:ext>
                  </a:extLst>
                </a:gridCol>
                <a:gridCol w="1293846">
                  <a:extLst>
                    <a:ext uri="{9D8B030D-6E8A-4147-A177-3AD203B41FA5}">
                      <a16:colId xmlns:a16="http://schemas.microsoft.com/office/drawing/2014/main" val="514626735"/>
                    </a:ext>
                  </a:extLst>
                </a:gridCol>
                <a:gridCol w="1586204">
                  <a:extLst>
                    <a:ext uri="{9D8B030D-6E8A-4147-A177-3AD203B41FA5}">
                      <a16:colId xmlns:a16="http://schemas.microsoft.com/office/drawing/2014/main" val="3343387128"/>
                    </a:ext>
                  </a:extLst>
                </a:gridCol>
              </a:tblGrid>
              <a:tr h="2146041">
                <a:tc>
                  <a:txBody>
                    <a:bodyPr/>
                    <a:lstStyle/>
                    <a:p>
                      <a:r>
                        <a:rPr lang="es-MX" dirty="0"/>
                        <a:t>Componentes y subcomponentes espaciales </a:t>
                      </a:r>
                    </a:p>
                  </a:txBody>
                  <a:tcPr/>
                </a:tc>
                <a:tc>
                  <a:txBody>
                    <a:bodyPr/>
                    <a:lstStyle/>
                    <a:p>
                      <a:r>
                        <a:rPr lang="es-MX" dirty="0"/>
                        <a:t>Actividades y funciones básicas</a:t>
                      </a:r>
                    </a:p>
                  </a:txBody>
                  <a:tcPr/>
                </a:tc>
                <a:tc>
                  <a:txBody>
                    <a:bodyPr/>
                    <a:lstStyle/>
                    <a:p>
                      <a:r>
                        <a:rPr lang="es-MX" dirty="0" err="1"/>
                        <a:t>Usuar</a:t>
                      </a:r>
                      <a:endParaRPr lang="es-MX" dirty="0"/>
                    </a:p>
                    <a:p>
                      <a:r>
                        <a:rPr lang="es-MX" dirty="0" err="1"/>
                        <a:t>io</a:t>
                      </a:r>
                      <a:endParaRPr lang="es-MX" dirty="0"/>
                    </a:p>
                  </a:txBody>
                  <a:tcPr/>
                </a:tc>
                <a:tc>
                  <a:txBody>
                    <a:bodyPr/>
                    <a:lstStyle/>
                    <a:p>
                      <a:r>
                        <a:rPr lang="es-MX" dirty="0"/>
                        <a:t>Área</a:t>
                      </a:r>
                    </a:p>
                    <a:p>
                      <a:r>
                        <a:rPr lang="es-MX" dirty="0"/>
                        <a:t>aproximada</a:t>
                      </a:r>
                    </a:p>
                  </a:txBody>
                  <a:tcPr/>
                </a:tc>
                <a:tc>
                  <a:txBody>
                    <a:bodyPr/>
                    <a:lstStyle/>
                    <a:p>
                      <a:r>
                        <a:rPr lang="es-MX" dirty="0"/>
                        <a:t>Equipo y mobiliario</a:t>
                      </a:r>
                    </a:p>
                  </a:txBody>
                  <a:tcPr/>
                </a:tc>
                <a:tc>
                  <a:txBody>
                    <a:bodyPr/>
                    <a:lstStyle/>
                    <a:p>
                      <a:r>
                        <a:rPr lang="es-MX" dirty="0"/>
                        <a:t>Instalaciones </a:t>
                      </a:r>
                    </a:p>
                  </a:txBody>
                  <a:tcPr/>
                </a:tc>
                <a:extLst>
                  <a:ext uri="{0D108BD9-81ED-4DB2-BD59-A6C34878D82A}">
                    <a16:rowId xmlns:a16="http://schemas.microsoft.com/office/drawing/2014/main" val="1748805261"/>
                  </a:ext>
                </a:extLst>
              </a:tr>
              <a:tr h="557313">
                <a:tc>
                  <a:txBody>
                    <a:bodyPr/>
                    <a:lstStyle/>
                    <a:p>
                      <a:r>
                        <a:rPr lang="es-MX" dirty="0"/>
                        <a:t>Acceso y control</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804742227"/>
                  </a:ext>
                </a:extLst>
              </a:tr>
              <a:tr h="557313">
                <a:tc>
                  <a:txBody>
                    <a:bodyPr/>
                    <a:lstStyle/>
                    <a:p>
                      <a:r>
                        <a:rPr lang="es-MX" dirty="0"/>
                        <a:t>Área de consulta</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194860450"/>
                  </a:ext>
                </a:extLst>
              </a:tr>
              <a:tr h="622643">
                <a:tc>
                  <a:txBody>
                    <a:bodyPr/>
                    <a:lstStyle/>
                    <a:p>
                      <a:r>
                        <a:rPr lang="es-MX" dirty="0"/>
                        <a:t>Área de exposiciones</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340948661"/>
                  </a:ext>
                </a:extLst>
              </a:tr>
              <a:tr h="557313">
                <a:tc>
                  <a:txBody>
                    <a:bodyPr/>
                    <a:lstStyle/>
                    <a:p>
                      <a:r>
                        <a:rPr lang="es-MX" dirty="0"/>
                        <a:t>Archivo </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298621036"/>
                  </a:ext>
                </a:extLst>
              </a:tr>
              <a:tr h="557313">
                <a:tc>
                  <a:txBody>
                    <a:bodyPr/>
                    <a:lstStyle/>
                    <a:p>
                      <a:r>
                        <a:rPr lang="es-MX" dirty="0"/>
                        <a:t>Conservación </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88266089"/>
                  </a:ext>
                </a:extLst>
              </a:tr>
              <a:tr h="557313">
                <a:tc>
                  <a:txBody>
                    <a:bodyPr/>
                    <a:lstStyle/>
                    <a:p>
                      <a:r>
                        <a:rPr lang="es-MX" dirty="0"/>
                        <a:t>Catalogación </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515553406"/>
                  </a:ext>
                </a:extLst>
              </a:tr>
              <a:tr h="622643">
                <a:tc>
                  <a:txBody>
                    <a:bodyPr/>
                    <a:lstStyle/>
                    <a:p>
                      <a:r>
                        <a:rPr lang="es-MX" dirty="0"/>
                        <a:t>Reproducción fotográfica</a:t>
                      </a:r>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401148279"/>
                  </a:ext>
                </a:extLst>
              </a:tr>
            </a:tbl>
          </a:graphicData>
        </a:graphic>
      </p:graphicFrame>
    </p:spTree>
    <p:extLst>
      <p:ext uri="{BB962C8B-B14F-4D97-AF65-F5344CB8AC3E}">
        <p14:creationId xmlns:p14="http://schemas.microsoft.com/office/powerpoint/2010/main" val="76508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3AB6F-53DA-4D40-A9B8-28AA0FCDD13E}"/>
              </a:ext>
            </a:extLst>
          </p:cNvPr>
          <p:cNvSpPr>
            <a:spLocks noGrp="1"/>
          </p:cNvSpPr>
          <p:nvPr>
            <p:ph type="title"/>
          </p:nvPr>
        </p:nvSpPr>
        <p:spPr/>
        <p:txBody>
          <a:bodyPr/>
          <a:lstStyle/>
          <a:p>
            <a:r>
              <a:rPr lang="es-MX" dirty="0"/>
              <a:t>El proyecto arquitectónico</a:t>
            </a:r>
          </a:p>
        </p:txBody>
      </p:sp>
      <p:sp>
        <p:nvSpPr>
          <p:cNvPr id="3" name="CuadroTexto 2">
            <a:extLst>
              <a:ext uri="{FF2B5EF4-FFF2-40B4-BE49-F238E27FC236}">
                <a16:creationId xmlns:a16="http://schemas.microsoft.com/office/drawing/2014/main" id="{D9F97E7D-4767-40E2-9AA2-88E7143ACF06}"/>
              </a:ext>
            </a:extLst>
          </p:cNvPr>
          <p:cNvSpPr txBox="1"/>
          <p:nvPr/>
        </p:nvSpPr>
        <p:spPr>
          <a:xfrm>
            <a:off x="569165" y="2083173"/>
            <a:ext cx="7856377" cy="369332"/>
          </a:xfrm>
          <a:prstGeom prst="rect">
            <a:avLst/>
          </a:prstGeom>
          <a:noFill/>
        </p:spPr>
        <p:txBody>
          <a:bodyPr wrap="square" rtlCol="0">
            <a:spAutoFit/>
          </a:bodyPr>
          <a:lstStyle/>
          <a:p>
            <a:r>
              <a:rPr lang="es-MX" dirty="0"/>
              <a:t>¿Por qué y para qué?                Satisfacer una necesidad de habitabilidad</a:t>
            </a:r>
          </a:p>
        </p:txBody>
      </p:sp>
      <p:sp>
        <p:nvSpPr>
          <p:cNvPr id="4" name="CuadroTexto 3">
            <a:extLst>
              <a:ext uri="{FF2B5EF4-FFF2-40B4-BE49-F238E27FC236}">
                <a16:creationId xmlns:a16="http://schemas.microsoft.com/office/drawing/2014/main" id="{0775F52D-AEE6-480C-A899-B33C1B4B44C7}"/>
              </a:ext>
            </a:extLst>
          </p:cNvPr>
          <p:cNvSpPr txBox="1"/>
          <p:nvPr/>
        </p:nvSpPr>
        <p:spPr>
          <a:xfrm>
            <a:off x="569166" y="2821837"/>
            <a:ext cx="5860438" cy="646331"/>
          </a:xfrm>
          <a:prstGeom prst="rect">
            <a:avLst/>
          </a:prstGeom>
          <a:noFill/>
        </p:spPr>
        <p:txBody>
          <a:bodyPr wrap="square" rtlCol="0">
            <a:spAutoFit/>
          </a:bodyPr>
          <a:lstStyle/>
          <a:p>
            <a:r>
              <a:rPr lang="es-MX" dirty="0"/>
              <a:t>Qué espacios delimitados habitable y qué espacios delimitantes artificiales o edificables </a:t>
            </a:r>
          </a:p>
        </p:txBody>
      </p:sp>
      <p:sp>
        <p:nvSpPr>
          <p:cNvPr id="5" name="CuadroTexto 4">
            <a:extLst>
              <a:ext uri="{FF2B5EF4-FFF2-40B4-BE49-F238E27FC236}">
                <a16:creationId xmlns:a16="http://schemas.microsoft.com/office/drawing/2014/main" id="{C137AC75-D6BB-4EB6-B788-867911413B77}"/>
              </a:ext>
            </a:extLst>
          </p:cNvPr>
          <p:cNvSpPr txBox="1"/>
          <p:nvPr/>
        </p:nvSpPr>
        <p:spPr>
          <a:xfrm>
            <a:off x="680321" y="3785137"/>
            <a:ext cx="1027181" cy="369332"/>
          </a:xfrm>
          <a:prstGeom prst="rect">
            <a:avLst/>
          </a:prstGeom>
          <a:noFill/>
        </p:spPr>
        <p:txBody>
          <a:bodyPr wrap="square" rtlCol="0">
            <a:spAutoFit/>
          </a:bodyPr>
          <a:lstStyle/>
          <a:p>
            <a:r>
              <a:rPr lang="es-MX" dirty="0"/>
              <a:t>¿Cómo?</a:t>
            </a:r>
          </a:p>
        </p:txBody>
      </p:sp>
      <p:sp>
        <p:nvSpPr>
          <p:cNvPr id="6" name="CuadroTexto 5">
            <a:extLst>
              <a:ext uri="{FF2B5EF4-FFF2-40B4-BE49-F238E27FC236}">
                <a16:creationId xmlns:a16="http://schemas.microsoft.com/office/drawing/2014/main" id="{0DFBF1E0-1FB8-4004-8C21-0603BAFEBB4C}"/>
              </a:ext>
            </a:extLst>
          </p:cNvPr>
          <p:cNvSpPr txBox="1"/>
          <p:nvPr/>
        </p:nvSpPr>
        <p:spPr>
          <a:xfrm>
            <a:off x="6232849" y="2544838"/>
            <a:ext cx="1688840" cy="923330"/>
          </a:xfrm>
          <a:prstGeom prst="rect">
            <a:avLst/>
          </a:prstGeom>
          <a:noFill/>
        </p:spPr>
        <p:txBody>
          <a:bodyPr wrap="square" rtlCol="0">
            <a:spAutoFit/>
          </a:bodyPr>
          <a:lstStyle/>
          <a:p>
            <a:r>
              <a:rPr lang="es-MX" dirty="0"/>
              <a:t>Dimensiones</a:t>
            </a:r>
          </a:p>
          <a:p>
            <a:r>
              <a:rPr lang="es-MX" dirty="0"/>
              <a:t>Relaciones</a:t>
            </a:r>
          </a:p>
          <a:p>
            <a:r>
              <a:rPr lang="es-MX" dirty="0"/>
              <a:t>Jerarquía</a:t>
            </a:r>
          </a:p>
        </p:txBody>
      </p:sp>
      <p:sp>
        <p:nvSpPr>
          <p:cNvPr id="7" name="CuadroTexto 6">
            <a:extLst>
              <a:ext uri="{FF2B5EF4-FFF2-40B4-BE49-F238E27FC236}">
                <a16:creationId xmlns:a16="http://schemas.microsoft.com/office/drawing/2014/main" id="{C3528C73-3EB1-4E32-A2AC-F83384AC4627}"/>
              </a:ext>
            </a:extLst>
          </p:cNvPr>
          <p:cNvSpPr txBox="1"/>
          <p:nvPr/>
        </p:nvSpPr>
        <p:spPr>
          <a:xfrm>
            <a:off x="2509934" y="3560501"/>
            <a:ext cx="3205270" cy="369332"/>
          </a:xfrm>
          <a:prstGeom prst="rect">
            <a:avLst/>
          </a:prstGeom>
          <a:noFill/>
        </p:spPr>
        <p:txBody>
          <a:bodyPr wrap="square" rtlCol="0">
            <a:spAutoFit/>
          </a:bodyPr>
          <a:lstStyle/>
          <a:p>
            <a:r>
              <a:rPr lang="es-MX" dirty="0"/>
              <a:t>Proceso proyectual</a:t>
            </a:r>
          </a:p>
        </p:txBody>
      </p:sp>
      <p:sp>
        <p:nvSpPr>
          <p:cNvPr id="8" name="CuadroTexto 7">
            <a:extLst>
              <a:ext uri="{FF2B5EF4-FFF2-40B4-BE49-F238E27FC236}">
                <a16:creationId xmlns:a16="http://schemas.microsoft.com/office/drawing/2014/main" id="{6DDDC15B-952F-4178-9B84-F98E0C81ED71}"/>
              </a:ext>
            </a:extLst>
          </p:cNvPr>
          <p:cNvSpPr txBox="1"/>
          <p:nvPr/>
        </p:nvSpPr>
        <p:spPr>
          <a:xfrm>
            <a:off x="2509934" y="4317555"/>
            <a:ext cx="2444621" cy="369332"/>
          </a:xfrm>
          <a:prstGeom prst="rect">
            <a:avLst/>
          </a:prstGeom>
          <a:noFill/>
        </p:spPr>
        <p:txBody>
          <a:bodyPr wrap="square" rtlCol="0">
            <a:spAutoFit/>
          </a:bodyPr>
          <a:lstStyle/>
          <a:p>
            <a:r>
              <a:rPr lang="es-MX" dirty="0"/>
              <a:t>Proceso constructivo</a:t>
            </a:r>
          </a:p>
        </p:txBody>
      </p:sp>
      <p:sp>
        <p:nvSpPr>
          <p:cNvPr id="9" name="CuadroTexto 8">
            <a:extLst>
              <a:ext uri="{FF2B5EF4-FFF2-40B4-BE49-F238E27FC236}">
                <a16:creationId xmlns:a16="http://schemas.microsoft.com/office/drawing/2014/main" id="{B7EF34C2-3F4F-43C1-B63E-309B47C2FC94}"/>
              </a:ext>
            </a:extLst>
          </p:cNvPr>
          <p:cNvSpPr txBox="1"/>
          <p:nvPr/>
        </p:nvSpPr>
        <p:spPr>
          <a:xfrm>
            <a:off x="2509934" y="4926564"/>
            <a:ext cx="1287625" cy="369332"/>
          </a:xfrm>
          <a:prstGeom prst="rect">
            <a:avLst/>
          </a:prstGeom>
          <a:noFill/>
        </p:spPr>
        <p:txBody>
          <a:bodyPr wrap="square" rtlCol="0">
            <a:spAutoFit/>
          </a:bodyPr>
          <a:lstStyle/>
          <a:p>
            <a:r>
              <a:rPr lang="es-MX" dirty="0"/>
              <a:t>Recursos </a:t>
            </a:r>
          </a:p>
        </p:txBody>
      </p:sp>
      <p:sp>
        <p:nvSpPr>
          <p:cNvPr id="10" name="CuadroTexto 9">
            <a:extLst>
              <a:ext uri="{FF2B5EF4-FFF2-40B4-BE49-F238E27FC236}">
                <a16:creationId xmlns:a16="http://schemas.microsoft.com/office/drawing/2014/main" id="{0C22679D-A3F6-48CD-8BB3-D1F4FB8C4CC0}"/>
              </a:ext>
            </a:extLst>
          </p:cNvPr>
          <p:cNvSpPr txBox="1"/>
          <p:nvPr/>
        </p:nvSpPr>
        <p:spPr>
          <a:xfrm>
            <a:off x="680321" y="4779220"/>
            <a:ext cx="1296955" cy="369332"/>
          </a:xfrm>
          <a:prstGeom prst="rect">
            <a:avLst/>
          </a:prstGeom>
          <a:noFill/>
        </p:spPr>
        <p:txBody>
          <a:bodyPr wrap="square" rtlCol="0">
            <a:spAutoFit/>
          </a:bodyPr>
          <a:lstStyle/>
          <a:p>
            <a:r>
              <a:rPr lang="es-MX" dirty="0"/>
              <a:t>¿Con qué</a:t>
            </a:r>
          </a:p>
        </p:txBody>
      </p:sp>
      <p:sp>
        <p:nvSpPr>
          <p:cNvPr id="11" name="CuadroTexto 10">
            <a:extLst>
              <a:ext uri="{FF2B5EF4-FFF2-40B4-BE49-F238E27FC236}">
                <a16:creationId xmlns:a16="http://schemas.microsoft.com/office/drawing/2014/main" id="{96C2FBDB-86AE-42A7-944F-0DD703243178}"/>
              </a:ext>
            </a:extLst>
          </p:cNvPr>
          <p:cNvSpPr txBox="1"/>
          <p:nvPr/>
        </p:nvSpPr>
        <p:spPr>
          <a:xfrm>
            <a:off x="4795935" y="3252719"/>
            <a:ext cx="1399592" cy="923330"/>
          </a:xfrm>
          <a:prstGeom prst="rect">
            <a:avLst/>
          </a:prstGeom>
          <a:noFill/>
        </p:spPr>
        <p:txBody>
          <a:bodyPr wrap="square" rtlCol="0">
            <a:spAutoFit/>
          </a:bodyPr>
          <a:lstStyle/>
          <a:p>
            <a:r>
              <a:rPr lang="es-MX" dirty="0"/>
              <a:t>Problema </a:t>
            </a:r>
          </a:p>
          <a:p>
            <a:r>
              <a:rPr lang="es-MX" dirty="0"/>
              <a:t>Programa</a:t>
            </a:r>
          </a:p>
          <a:p>
            <a:r>
              <a:rPr lang="es-MX" dirty="0"/>
              <a:t>Proyecto</a:t>
            </a:r>
          </a:p>
        </p:txBody>
      </p:sp>
      <p:sp>
        <p:nvSpPr>
          <p:cNvPr id="12" name="CuadroTexto 11">
            <a:extLst>
              <a:ext uri="{FF2B5EF4-FFF2-40B4-BE49-F238E27FC236}">
                <a16:creationId xmlns:a16="http://schemas.microsoft.com/office/drawing/2014/main" id="{E6042F11-846B-400F-BC59-452EF1D5D3A9}"/>
              </a:ext>
            </a:extLst>
          </p:cNvPr>
          <p:cNvSpPr txBox="1"/>
          <p:nvPr/>
        </p:nvSpPr>
        <p:spPr>
          <a:xfrm>
            <a:off x="6232849" y="3803497"/>
            <a:ext cx="3697102" cy="369332"/>
          </a:xfrm>
          <a:prstGeom prst="rect">
            <a:avLst/>
          </a:prstGeom>
          <a:noFill/>
        </p:spPr>
        <p:txBody>
          <a:bodyPr wrap="none" rtlCol="0">
            <a:spAutoFit/>
          </a:bodyPr>
          <a:lstStyle/>
          <a:p>
            <a:r>
              <a:rPr lang="es-MX" dirty="0"/>
              <a:t>Imaginar Componer y Representar</a:t>
            </a:r>
          </a:p>
        </p:txBody>
      </p:sp>
      <p:sp>
        <p:nvSpPr>
          <p:cNvPr id="13" name="CuadroTexto 12">
            <a:extLst>
              <a:ext uri="{FF2B5EF4-FFF2-40B4-BE49-F238E27FC236}">
                <a16:creationId xmlns:a16="http://schemas.microsoft.com/office/drawing/2014/main" id="{9EF73140-8483-41C7-BFB6-0A87CB0573DF}"/>
              </a:ext>
            </a:extLst>
          </p:cNvPr>
          <p:cNvSpPr txBox="1"/>
          <p:nvPr/>
        </p:nvSpPr>
        <p:spPr>
          <a:xfrm>
            <a:off x="4795935" y="4317555"/>
            <a:ext cx="6484775" cy="369332"/>
          </a:xfrm>
          <a:prstGeom prst="rect">
            <a:avLst/>
          </a:prstGeom>
          <a:noFill/>
        </p:spPr>
        <p:txBody>
          <a:bodyPr wrap="square" rtlCol="0">
            <a:spAutoFit/>
          </a:bodyPr>
          <a:lstStyle/>
          <a:p>
            <a:r>
              <a:rPr lang="es-MX" dirty="0"/>
              <a:t>Modos y medios de producción del objeto arquitectónico</a:t>
            </a:r>
          </a:p>
        </p:txBody>
      </p:sp>
      <p:sp>
        <p:nvSpPr>
          <p:cNvPr id="14" name="CuadroTexto 13">
            <a:extLst>
              <a:ext uri="{FF2B5EF4-FFF2-40B4-BE49-F238E27FC236}">
                <a16:creationId xmlns:a16="http://schemas.microsoft.com/office/drawing/2014/main" id="{C9D3C386-5029-498B-AB37-8D8D115D0D06}"/>
              </a:ext>
            </a:extLst>
          </p:cNvPr>
          <p:cNvSpPr txBox="1"/>
          <p:nvPr/>
        </p:nvSpPr>
        <p:spPr>
          <a:xfrm>
            <a:off x="3797559" y="4926564"/>
            <a:ext cx="5225143" cy="369332"/>
          </a:xfrm>
          <a:prstGeom prst="rect">
            <a:avLst/>
          </a:prstGeom>
          <a:noFill/>
        </p:spPr>
        <p:txBody>
          <a:bodyPr wrap="square" rtlCol="0">
            <a:spAutoFit/>
          </a:bodyPr>
          <a:lstStyle/>
          <a:p>
            <a:r>
              <a:rPr lang="es-MX" dirty="0"/>
              <a:t>Materiales, humanos, técnicos, económicos</a:t>
            </a:r>
          </a:p>
        </p:txBody>
      </p:sp>
      <p:sp>
        <p:nvSpPr>
          <p:cNvPr id="15" name="CuadroTexto 14">
            <a:extLst>
              <a:ext uri="{FF2B5EF4-FFF2-40B4-BE49-F238E27FC236}">
                <a16:creationId xmlns:a16="http://schemas.microsoft.com/office/drawing/2014/main" id="{42AF8644-50E7-4F04-83ED-75F81D9B08B7}"/>
              </a:ext>
            </a:extLst>
          </p:cNvPr>
          <p:cNvSpPr txBox="1"/>
          <p:nvPr/>
        </p:nvSpPr>
        <p:spPr>
          <a:xfrm>
            <a:off x="680321" y="5588637"/>
            <a:ext cx="1194318" cy="369332"/>
          </a:xfrm>
          <a:prstGeom prst="rect">
            <a:avLst/>
          </a:prstGeom>
          <a:noFill/>
        </p:spPr>
        <p:txBody>
          <a:bodyPr wrap="square" rtlCol="0">
            <a:spAutoFit/>
          </a:bodyPr>
          <a:lstStyle/>
          <a:p>
            <a:r>
              <a:rPr lang="es-MX" dirty="0"/>
              <a:t>¿Dónde?</a:t>
            </a:r>
          </a:p>
        </p:txBody>
      </p:sp>
      <p:sp>
        <p:nvSpPr>
          <p:cNvPr id="16" name="CuadroTexto 15">
            <a:extLst>
              <a:ext uri="{FF2B5EF4-FFF2-40B4-BE49-F238E27FC236}">
                <a16:creationId xmlns:a16="http://schemas.microsoft.com/office/drawing/2014/main" id="{7E6CB75B-9842-43AF-951B-68134BB9C2B3}"/>
              </a:ext>
            </a:extLst>
          </p:cNvPr>
          <p:cNvSpPr txBox="1"/>
          <p:nvPr/>
        </p:nvSpPr>
        <p:spPr>
          <a:xfrm>
            <a:off x="2509934" y="5588637"/>
            <a:ext cx="8052319" cy="369332"/>
          </a:xfrm>
          <a:prstGeom prst="rect">
            <a:avLst/>
          </a:prstGeom>
          <a:noFill/>
        </p:spPr>
        <p:txBody>
          <a:bodyPr wrap="square" rtlCol="0">
            <a:spAutoFit/>
          </a:bodyPr>
          <a:lstStyle/>
          <a:p>
            <a:r>
              <a:rPr lang="es-MX" dirty="0"/>
              <a:t>Lugar geográfico   entorno físico, entorno ecológico, entorno cultural</a:t>
            </a:r>
          </a:p>
        </p:txBody>
      </p:sp>
      <p:sp>
        <p:nvSpPr>
          <p:cNvPr id="17" name="CuadroTexto 16">
            <a:extLst>
              <a:ext uri="{FF2B5EF4-FFF2-40B4-BE49-F238E27FC236}">
                <a16:creationId xmlns:a16="http://schemas.microsoft.com/office/drawing/2014/main" id="{1E63CC64-FA6D-4C28-8D9F-485AD3E3B9EA}"/>
              </a:ext>
            </a:extLst>
          </p:cNvPr>
          <p:cNvSpPr txBox="1"/>
          <p:nvPr/>
        </p:nvSpPr>
        <p:spPr>
          <a:xfrm>
            <a:off x="680321" y="6142160"/>
            <a:ext cx="7828791" cy="369332"/>
          </a:xfrm>
          <a:prstGeom prst="rect">
            <a:avLst/>
          </a:prstGeom>
          <a:noFill/>
        </p:spPr>
        <p:txBody>
          <a:bodyPr wrap="square" rtlCol="0">
            <a:spAutoFit/>
          </a:bodyPr>
          <a:lstStyle/>
          <a:p>
            <a:r>
              <a:rPr lang="es-MX" dirty="0"/>
              <a:t>¿Cuándo?      Temporalidad histórica    tipologías arquitectónicas</a:t>
            </a:r>
          </a:p>
        </p:txBody>
      </p:sp>
      <p:cxnSp>
        <p:nvCxnSpPr>
          <p:cNvPr id="19" name="Conector recto de flecha 18">
            <a:extLst>
              <a:ext uri="{FF2B5EF4-FFF2-40B4-BE49-F238E27FC236}">
                <a16:creationId xmlns:a16="http://schemas.microsoft.com/office/drawing/2014/main" id="{192180B8-C629-4EA3-B684-5DE4DAEB9174}"/>
              </a:ext>
            </a:extLst>
          </p:cNvPr>
          <p:cNvCxnSpPr>
            <a:stCxn id="5" idx="3"/>
            <a:endCxn id="7" idx="1"/>
          </p:cNvCxnSpPr>
          <p:nvPr/>
        </p:nvCxnSpPr>
        <p:spPr>
          <a:xfrm flipV="1">
            <a:off x="1707502" y="3745167"/>
            <a:ext cx="864000" cy="2520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1" name="Conector recto de flecha 20">
            <a:extLst>
              <a:ext uri="{FF2B5EF4-FFF2-40B4-BE49-F238E27FC236}">
                <a16:creationId xmlns:a16="http://schemas.microsoft.com/office/drawing/2014/main" id="{F277A1D0-C9D2-467B-96C8-149EAE1BA123}"/>
              </a:ext>
            </a:extLst>
          </p:cNvPr>
          <p:cNvCxnSpPr>
            <a:stCxn id="5" idx="3"/>
            <a:endCxn id="8" idx="1"/>
          </p:cNvCxnSpPr>
          <p:nvPr/>
        </p:nvCxnSpPr>
        <p:spPr>
          <a:xfrm>
            <a:off x="1707502" y="3969803"/>
            <a:ext cx="802432" cy="53241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Conector recto de flecha 22">
            <a:extLst>
              <a:ext uri="{FF2B5EF4-FFF2-40B4-BE49-F238E27FC236}">
                <a16:creationId xmlns:a16="http://schemas.microsoft.com/office/drawing/2014/main" id="{55EF83F9-94A1-4C25-8765-AEA9E256B319}"/>
              </a:ext>
            </a:extLst>
          </p:cNvPr>
          <p:cNvCxnSpPr>
            <a:cxnSpLocks/>
          </p:cNvCxnSpPr>
          <p:nvPr/>
        </p:nvCxnSpPr>
        <p:spPr>
          <a:xfrm flipV="1">
            <a:off x="1977276" y="4521228"/>
            <a:ext cx="532658" cy="46166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5" name="Conector recto de flecha 24">
            <a:extLst>
              <a:ext uri="{FF2B5EF4-FFF2-40B4-BE49-F238E27FC236}">
                <a16:creationId xmlns:a16="http://schemas.microsoft.com/office/drawing/2014/main" id="{69C3EC7D-ADE0-4744-A63B-39E52CF065C5}"/>
              </a:ext>
            </a:extLst>
          </p:cNvPr>
          <p:cNvCxnSpPr>
            <a:stCxn id="10" idx="3"/>
            <a:endCxn id="9" idx="1"/>
          </p:cNvCxnSpPr>
          <p:nvPr/>
        </p:nvCxnSpPr>
        <p:spPr>
          <a:xfrm>
            <a:off x="1977276" y="4963886"/>
            <a:ext cx="532658" cy="1473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7" name="Conector recto de flecha 26">
            <a:extLst>
              <a:ext uri="{FF2B5EF4-FFF2-40B4-BE49-F238E27FC236}">
                <a16:creationId xmlns:a16="http://schemas.microsoft.com/office/drawing/2014/main" id="{05C00213-0B67-4F5F-A931-2DF6363DB940}"/>
              </a:ext>
            </a:extLst>
          </p:cNvPr>
          <p:cNvCxnSpPr>
            <a:endCxn id="16" idx="1"/>
          </p:cNvCxnSpPr>
          <p:nvPr/>
        </p:nvCxnSpPr>
        <p:spPr>
          <a:xfrm flipV="1">
            <a:off x="1707502" y="5773303"/>
            <a:ext cx="802432" cy="3684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8" name="Abrir corchete 27">
            <a:extLst>
              <a:ext uri="{FF2B5EF4-FFF2-40B4-BE49-F238E27FC236}">
                <a16:creationId xmlns:a16="http://schemas.microsoft.com/office/drawing/2014/main" id="{57AB6FE2-4CAE-4D64-9BAD-C6F42292CAFE}"/>
              </a:ext>
            </a:extLst>
          </p:cNvPr>
          <p:cNvSpPr/>
          <p:nvPr/>
        </p:nvSpPr>
        <p:spPr>
          <a:xfrm>
            <a:off x="6074230" y="2612571"/>
            <a:ext cx="355374" cy="741684"/>
          </a:xfrm>
          <a:prstGeom prst="leftBracket">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828533968"/>
      </p:ext>
    </p:extLst>
  </p:cSld>
  <p:clrMapOvr>
    <a:masterClrMapping/>
  </p:clrMapOvr>
</p:sld>
</file>

<file path=ppt/theme/theme1.xml><?xml version="1.0" encoding="utf-8"?>
<a:theme xmlns:a="http://schemas.openxmlformats.org/drawingml/2006/main" name="Berlí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TM04033917[[fn=Berlín]]</Template>
  <TotalTime>124</TotalTime>
  <Words>518</Words>
  <Application>Microsoft Office PowerPoint</Application>
  <PresentationFormat>Panorámica</PresentationFormat>
  <Paragraphs>69</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Trebuchet MS</vt:lpstr>
      <vt:lpstr>Berlín</vt:lpstr>
      <vt:lpstr>Fototeca Plaza de la Conchita</vt:lpstr>
      <vt:lpstr>fototeca</vt:lpstr>
      <vt:lpstr> Actividades principales o fisonómicas</vt:lpstr>
      <vt:lpstr>Presentación de PowerPoint</vt:lpstr>
      <vt:lpstr>Presentación de PowerPoint</vt:lpstr>
      <vt:lpstr>Áreas de servicio</vt:lpstr>
      <vt:lpstr>Circulaciones</vt:lpstr>
      <vt:lpstr>Presentación de PowerPoint</vt:lpstr>
      <vt:lpstr>El proyecto arquitectónico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Fototeca Plaza de la Conchita</dc:title>
  <dc:creator>Guillermo Calva</dc:creator>
  <cp:lastModifiedBy>Guillermo Calva</cp:lastModifiedBy>
  <cp:revision>13</cp:revision>
  <dcterms:created xsi:type="dcterms:W3CDTF">2017-11-17T03:30:58Z</dcterms:created>
  <dcterms:modified xsi:type="dcterms:W3CDTF">2017-11-18T00:34:01Z</dcterms:modified>
</cp:coreProperties>
</file>