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4" r:id="rId6"/>
    <p:sldId id="265" r:id="rId7"/>
    <p:sldId id="261" r:id="rId8"/>
    <p:sldId id="259" r:id="rId9"/>
    <p:sldId id="258" r:id="rId10"/>
    <p:sldId id="263" r:id="rId11"/>
    <p:sldId id="257" r:id="rId12"/>
    <p:sldId id="262" r:id="rId13"/>
    <p:sldId id="272" r:id="rId14"/>
    <p:sldId id="273" r:id="rId15"/>
    <p:sldId id="274" r:id="rId16"/>
    <p:sldId id="275" r:id="rId17"/>
    <p:sldId id="276" r:id="rId18"/>
    <p:sldId id="277" r:id="rId19"/>
    <p:sldId id="269" r:id="rId20"/>
    <p:sldId id="270" r:id="rId21"/>
    <p:sldId id="271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84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5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20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3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4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3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2B1AB6-B910-43D5-8FAC-24A534821DA1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366581-0D7C-47A4-8966-5C4F21B1ADC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Repaso y curva de oferta de mercado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Curva de oferta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800" dirty="0" smtClean="0"/>
              <a:t>Sin importar el precio de mercado, una empresa elegirá un nivel de producto donde:</a:t>
            </a:r>
          </a:p>
          <a:p>
            <a:pPr marL="0" indent="0" algn="ctr">
              <a:buNone/>
            </a:pPr>
            <a:r>
              <a:rPr lang="es-MX" sz="2800" dirty="0" smtClean="0"/>
              <a:t> p =costo marginal</a:t>
            </a:r>
          </a:p>
          <a:p>
            <a:pPr marL="0" indent="0" algn="ctr">
              <a:buNone/>
            </a:pPr>
            <a:endParaRPr lang="es-MX" sz="2800" dirty="0"/>
          </a:p>
          <a:p>
            <a:pPr marL="0" indent="0" algn="ctr">
              <a:buNone/>
            </a:pPr>
            <a:endParaRPr lang="es-MX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 smtClean="0"/>
              <a:t>Entonces el costo marginal de una empresa competitiva debe ser su curva de oferta</a:t>
            </a:r>
          </a:p>
          <a:p>
            <a:pPr marL="0" indent="0">
              <a:buNone/>
            </a:pPr>
            <a:endParaRPr lang="es-MX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888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Curva de oferta de la empresa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262" y="2124637"/>
            <a:ext cx="6213476" cy="42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0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Curva de oferta de mercado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sz="2800" dirty="0" smtClean="0"/>
              <a:t>Geométricamente es la suma horizontal de las curva de oferta de cada empresa</a:t>
            </a:r>
            <a:endParaRPr lang="en-U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464" y="2071311"/>
            <a:ext cx="2773072" cy="135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8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628" y="1998233"/>
            <a:ext cx="5204800" cy="371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57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Equilibrio del mercado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720" y="2326342"/>
            <a:ext cx="7364279" cy="322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06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/>
              <a:t>¿Por qué la empresa en el inciso B se quedaría dentro del mercado?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576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Largo plazo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800" dirty="0" smtClean="0"/>
              <a:t>Cero ganancias?</a:t>
            </a:r>
          </a:p>
          <a:p>
            <a:pPr>
              <a:buFont typeface="Arial" panose="020B0604020202020204" pitchFamily="34" charset="0"/>
              <a:buChar char="•"/>
            </a:pPr>
            <a:endParaRPr lang="es-MX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 smtClean="0"/>
              <a:t>Barreras a la entrada?</a:t>
            </a:r>
          </a:p>
          <a:p>
            <a:pPr>
              <a:buFont typeface="Arial" panose="020B0604020202020204" pitchFamily="34" charset="0"/>
              <a:buChar char="•"/>
            </a:pPr>
            <a:endParaRPr lang="es-MX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 smtClean="0"/>
              <a:t>Costos promedio?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136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03" y="1915908"/>
            <a:ext cx="5685194" cy="40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2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323" y="2107711"/>
            <a:ext cx="3949353" cy="26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9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Excedente del consumidor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5380" y="2312895"/>
            <a:ext cx="5353053" cy="320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5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24" y="380733"/>
            <a:ext cx="7896713" cy="560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00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Excedente </a:t>
            </a:r>
            <a:r>
              <a:rPr lang="es-MX" dirty="0" smtClean="0"/>
              <a:t>del productor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959" y="2178423"/>
            <a:ext cx="7049801" cy="35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12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Impuestos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224" y="2054186"/>
            <a:ext cx="6307269" cy="387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32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MX" dirty="0" smtClean="0"/>
              <a:t>1. Construir </a:t>
            </a:r>
            <a:r>
              <a:rPr lang="es-MX" dirty="0"/>
              <a:t>la curva de oferta de la industria en los siguientes casos: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MX" i="1" dirty="0"/>
              <a:t>s</a:t>
            </a:r>
            <a:r>
              <a:rPr lang="es-MX" dirty="0"/>
              <a:t>1(</a:t>
            </a:r>
            <a:r>
              <a:rPr lang="es-MX" i="1" dirty="0"/>
              <a:t>p</a:t>
            </a:r>
            <a:r>
              <a:rPr lang="es-MX" dirty="0"/>
              <a:t>) = </a:t>
            </a:r>
            <a:r>
              <a:rPr lang="es-MX" i="1" dirty="0"/>
              <a:t>p; s</a:t>
            </a:r>
            <a:r>
              <a:rPr lang="es-MX" dirty="0"/>
              <a:t>2(</a:t>
            </a:r>
            <a:r>
              <a:rPr lang="es-MX" i="1" dirty="0"/>
              <a:t>p</a:t>
            </a:r>
            <a:r>
              <a:rPr lang="es-MX" dirty="0"/>
              <a:t>) = 2</a:t>
            </a:r>
            <a:r>
              <a:rPr lang="es-MX" i="1" dirty="0"/>
              <a:t>p; s</a:t>
            </a:r>
            <a:r>
              <a:rPr lang="es-MX" dirty="0"/>
              <a:t>3(</a:t>
            </a:r>
            <a:r>
              <a:rPr lang="es-MX" i="1" dirty="0"/>
              <a:t>p</a:t>
            </a:r>
            <a:r>
              <a:rPr lang="es-MX" dirty="0"/>
              <a:t>) = 3</a:t>
            </a:r>
            <a:r>
              <a:rPr lang="es-MX" i="1" dirty="0"/>
              <a:t>p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MX" i="1" dirty="0"/>
              <a:t>s</a:t>
            </a:r>
            <a:r>
              <a:rPr lang="es-MX" dirty="0"/>
              <a:t>1(</a:t>
            </a:r>
            <a:r>
              <a:rPr lang="es-MX" i="1" dirty="0"/>
              <a:t>p</a:t>
            </a:r>
            <a:r>
              <a:rPr lang="es-MX" dirty="0"/>
              <a:t>) = 2</a:t>
            </a:r>
            <a:r>
              <a:rPr lang="es-MX" i="1" dirty="0"/>
              <a:t>p; s</a:t>
            </a:r>
            <a:r>
              <a:rPr lang="es-MX" dirty="0"/>
              <a:t>2(</a:t>
            </a:r>
            <a:r>
              <a:rPr lang="es-MX" i="1" dirty="0"/>
              <a:t>p</a:t>
            </a:r>
            <a:r>
              <a:rPr lang="es-MX" dirty="0"/>
              <a:t>) = </a:t>
            </a:r>
            <a:r>
              <a:rPr lang="es-MX" i="1" dirty="0"/>
              <a:t>p - </a:t>
            </a:r>
            <a:r>
              <a:rPr lang="en-US" dirty="0"/>
              <a:t>1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MX" dirty="0"/>
              <a:t>200 empresas tienen una curva de oferta (cada una) s</a:t>
            </a:r>
            <a:r>
              <a:rPr lang="es-MX" baseline="-25000" dirty="0"/>
              <a:t>1</a:t>
            </a:r>
            <a:r>
              <a:rPr lang="es-MX" dirty="0"/>
              <a:t>(p) = 2p – 8 y 100 empresas tienen una curva de oferta(cada una) s</a:t>
            </a:r>
            <a:r>
              <a:rPr lang="es-MX" baseline="-25000" dirty="0"/>
              <a:t>2</a:t>
            </a:r>
            <a:r>
              <a:rPr lang="es-MX" dirty="0"/>
              <a:t>(p) = p - 3.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(p) = 3p-12; s</a:t>
            </a:r>
            <a:r>
              <a:rPr lang="en-US" baseline="-25000" dirty="0"/>
              <a:t>2</a:t>
            </a:r>
            <a:r>
              <a:rPr lang="en-US" dirty="0"/>
              <a:t>(p) = 2p-8; s</a:t>
            </a:r>
            <a:r>
              <a:rPr lang="en-US" baseline="-25000" dirty="0"/>
              <a:t>3</a:t>
            </a:r>
            <a:r>
              <a:rPr lang="en-US" dirty="0"/>
              <a:t>(p) = p-4</a:t>
            </a:r>
          </a:p>
          <a:p>
            <a:pPr marL="0" lvl="0" indent="0">
              <a:buNone/>
            </a:pPr>
            <a:r>
              <a:rPr lang="es-MX" dirty="0" smtClean="0"/>
              <a:t>2. Una </a:t>
            </a:r>
            <a:r>
              <a:rPr lang="es-MX" dirty="0"/>
              <a:t>empresa tiene la función de costos c(y)=10y</a:t>
            </a:r>
            <a:r>
              <a:rPr lang="es-MX" baseline="30000" dirty="0"/>
              <a:t>2</a:t>
            </a:r>
            <a:r>
              <a:rPr lang="es-MX" dirty="0"/>
              <a:t>+1000 </a:t>
            </a:r>
            <a:endParaRPr lang="en-US" dirty="0"/>
          </a:p>
          <a:p>
            <a:r>
              <a:rPr lang="es-MX" dirty="0"/>
              <a:t>a. ¿cuál es su curva de oferta</a:t>
            </a:r>
            <a:r>
              <a:rPr lang="es-MX" dirty="0" smtClean="0"/>
              <a:t>?</a:t>
            </a:r>
            <a:r>
              <a:rPr lang="en-US" dirty="0"/>
              <a:t> </a:t>
            </a:r>
            <a:r>
              <a:rPr lang="es-MX" dirty="0" smtClean="0"/>
              <a:t> </a:t>
            </a:r>
            <a:r>
              <a:rPr lang="es-MX" dirty="0"/>
              <a:t>¿en qué nivel de producción se minimiza el costo </a:t>
            </a:r>
            <a:r>
              <a:rPr lang="es-MX"/>
              <a:t>medio</a:t>
            </a:r>
            <a:r>
              <a:rPr lang="es-MX" smtClean="0"/>
              <a:t>?</a:t>
            </a:r>
            <a:endParaRPr lang="en-US" dirty="0"/>
          </a:p>
          <a:p>
            <a:r>
              <a:rPr lang="es-MX" dirty="0" smtClean="0"/>
              <a:t>3. Considera </a:t>
            </a:r>
            <a:r>
              <a:rPr lang="es-MX" dirty="0"/>
              <a:t>una industria con tres empresas. Suponga que las empresas tienen las siguientes funciones de oferta S</a:t>
            </a:r>
            <a:r>
              <a:rPr lang="es-MX" baseline="-25000" dirty="0"/>
              <a:t>1</a:t>
            </a:r>
            <a:r>
              <a:rPr lang="es-MX" dirty="0"/>
              <a:t>(p) = p, S</a:t>
            </a:r>
            <a:r>
              <a:rPr lang="es-MX" baseline="-25000" dirty="0"/>
              <a:t>2</a:t>
            </a:r>
            <a:r>
              <a:rPr lang="es-MX" dirty="0"/>
              <a:t>(p) = p - 5, y S</a:t>
            </a:r>
            <a:r>
              <a:rPr lang="es-MX" baseline="-25000" dirty="0"/>
              <a:t>3</a:t>
            </a:r>
            <a:r>
              <a:rPr lang="es-MX" dirty="0"/>
              <a:t>(p) = 2p. Grafica cada una de las curvas de oferta y la de la industria. Si la curva de demanda tiene la siguiente forma D(p)=15. </a:t>
            </a:r>
            <a:endParaRPr lang="en-US" dirty="0"/>
          </a:p>
          <a:p>
            <a:pPr lvl="0"/>
            <a:r>
              <a:rPr lang="es-MX" dirty="0"/>
              <a:t>¿cuál es el precio de mercado</a:t>
            </a:r>
            <a:r>
              <a:rPr lang="es-MX" dirty="0" smtClean="0"/>
              <a:t>?</a:t>
            </a:r>
            <a:r>
              <a:rPr lang="en-US" dirty="0"/>
              <a:t> </a:t>
            </a:r>
            <a:r>
              <a:rPr lang="es-MX" dirty="0" smtClean="0"/>
              <a:t>¿</a:t>
            </a:r>
            <a:r>
              <a:rPr lang="es-MX" dirty="0"/>
              <a:t>cuánta es la producción</a:t>
            </a:r>
            <a:r>
              <a:rPr lang="es-MX" dirty="0" smtClean="0"/>
              <a:t>?</a:t>
            </a:r>
            <a:r>
              <a:rPr lang="en-US" dirty="0"/>
              <a:t> </a:t>
            </a:r>
            <a:r>
              <a:rPr lang="es-MX" dirty="0" smtClean="0"/>
              <a:t>¿</a:t>
            </a:r>
            <a:r>
              <a:rPr lang="es-MX" dirty="0"/>
              <a:t>cuál es el nivel de producción de cada empresa?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 marginal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¿cuánto más producto obtendremos si manteniendo fijo un insumo incrementamos el segundo insumo?</a:t>
            </a:r>
            <a:endParaRPr lang="en-U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642" y="4206290"/>
            <a:ext cx="4244492" cy="80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7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Tasa marginal de sustitución técnica.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800" dirty="0" smtClean="0"/>
          </a:p>
          <a:p>
            <a:r>
              <a:rPr lang="es-MX" sz="2800" dirty="0" smtClean="0"/>
              <a:t>Mide el costo de oportunidad entre dos factores de producción.</a:t>
            </a:r>
            <a:endParaRPr lang="en-U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028" y="3438020"/>
            <a:ext cx="6010172" cy="108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6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Maximización de la ganancia en corto plazo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Problema que enfrenta la empresa</a:t>
            </a:r>
          </a:p>
          <a:p>
            <a:endParaRPr lang="es-MX" sz="2800" dirty="0" smtClean="0"/>
          </a:p>
          <a:p>
            <a:endParaRPr lang="es-MX" sz="2800" dirty="0"/>
          </a:p>
          <a:p>
            <a:r>
              <a:rPr lang="es-MX" sz="2800" dirty="0" smtClean="0"/>
              <a:t>Condición para elegir el factor x</a:t>
            </a:r>
            <a:r>
              <a:rPr lang="es-MX" sz="2800" baseline="-25000" dirty="0" smtClean="0"/>
              <a:t>1</a:t>
            </a:r>
          </a:p>
          <a:p>
            <a:endParaRPr lang="es-MX" sz="2800" baseline="-25000" dirty="0"/>
          </a:p>
          <a:p>
            <a:endParaRPr lang="es-MX" sz="2800" baseline="-25000" dirty="0" smtClean="0"/>
          </a:p>
          <a:p>
            <a:pPr algn="ctr"/>
            <a:r>
              <a:rPr lang="es-MX" sz="3600" baseline="-25000" dirty="0" smtClean="0"/>
              <a:t>El valor del producto marginal del factor debería igualar su precio.</a:t>
            </a:r>
          </a:p>
          <a:p>
            <a:endParaRPr lang="en-US" sz="2800" baseline="-25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539" y="2581835"/>
            <a:ext cx="4223721" cy="8693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101" y="4057113"/>
            <a:ext cx="2846175" cy="73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0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Curvas </a:t>
            </a:r>
            <a:r>
              <a:rPr lang="es-MX" dirty="0" err="1" smtClean="0"/>
              <a:t>iso</a:t>
            </a:r>
            <a:r>
              <a:rPr lang="es-MX" dirty="0" smtClean="0"/>
              <a:t>-beneficio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704" y="1772263"/>
            <a:ext cx="6006178" cy="42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6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problema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Sujeto a :</a:t>
            </a:r>
          </a:p>
          <a:p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794" y="1822099"/>
            <a:ext cx="4572412" cy="16069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049" y="3857414"/>
            <a:ext cx="3128287" cy="9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0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Minimizar costos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850" y="1845734"/>
            <a:ext cx="6076835" cy="451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2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427" y="443250"/>
            <a:ext cx="6251830" cy="502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4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392</Words>
  <Application>Microsoft Office PowerPoint</Application>
  <PresentationFormat>Presentación en pantalla (4:3)</PresentationFormat>
  <Paragraphs>57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Retrospección</vt:lpstr>
      <vt:lpstr>Repaso y curva de oferta de mercado</vt:lpstr>
      <vt:lpstr>Presentación de PowerPoint</vt:lpstr>
      <vt:lpstr>Producto marginal</vt:lpstr>
      <vt:lpstr>Tasa marginal de sustitución técnica.</vt:lpstr>
      <vt:lpstr>Maximización de la ganancia en corto plazo</vt:lpstr>
      <vt:lpstr>Curvas iso-beneficio</vt:lpstr>
      <vt:lpstr>El problema</vt:lpstr>
      <vt:lpstr>Minimizar costos</vt:lpstr>
      <vt:lpstr>Presentación de PowerPoint</vt:lpstr>
      <vt:lpstr>Curva de oferta</vt:lpstr>
      <vt:lpstr>Curva de oferta de la empresa</vt:lpstr>
      <vt:lpstr>Curva de oferta de mercado</vt:lpstr>
      <vt:lpstr>Presentación de PowerPoint</vt:lpstr>
      <vt:lpstr>Equilibrio del mercado</vt:lpstr>
      <vt:lpstr>Presentación de PowerPoint</vt:lpstr>
      <vt:lpstr>Largo plazo</vt:lpstr>
      <vt:lpstr>Presentación de PowerPoint</vt:lpstr>
      <vt:lpstr>Presentación de PowerPoint</vt:lpstr>
      <vt:lpstr>Excedente del consumidor</vt:lpstr>
      <vt:lpstr>Excedente del productor</vt:lpstr>
      <vt:lpstr>Impuestos </vt:lpstr>
      <vt:lpstr>Ejercicio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</dc:creator>
  <cp:lastModifiedBy>Rosa</cp:lastModifiedBy>
  <cp:revision>5</cp:revision>
  <dcterms:created xsi:type="dcterms:W3CDTF">2013-11-29T06:22:40Z</dcterms:created>
  <dcterms:modified xsi:type="dcterms:W3CDTF">2013-11-29T06:56:29Z</dcterms:modified>
</cp:coreProperties>
</file>