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</p:sldIdLst>
  <p:sldSz cx="9144000" cy="6858000" type="screen4x3"/>
  <p:notesSz cx="6858000" cy="9144000"/>
  <p:defaultTextStyle>
    <a:lvl1pPr defTabSz="457200">
      <a:defRPr sz="1200">
        <a:latin typeface="+mn-lt"/>
        <a:ea typeface="+mn-ea"/>
        <a:cs typeface="+mn-cs"/>
        <a:sym typeface="Helvetica"/>
      </a:defRPr>
    </a:lvl1pPr>
    <a:lvl2pPr indent="228600" defTabSz="457200">
      <a:defRPr sz="1200">
        <a:latin typeface="+mn-lt"/>
        <a:ea typeface="+mn-ea"/>
        <a:cs typeface="+mn-cs"/>
        <a:sym typeface="Helvetica"/>
      </a:defRPr>
    </a:lvl2pPr>
    <a:lvl3pPr indent="457200" defTabSz="457200">
      <a:defRPr sz="1200">
        <a:latin typeface="+mn-lt"/>
        <a:ea typeface="+mn-ea"/>
        <a:cs typeface="+mn-cs"/>
        <a:sym typeface="Helvetica"/>
      </a:defRPr>
    </a:lvl3pPr>
    <a:lvl4pPr indent="685800" defTabSz="457200">
      <a:defRPr sz="1200">
        <a:latin typeface="+mn-lt"/>
        <a:ea typeface="+mn-ea"/>
        <a:cs typeface="+mn-cs"/>
        <a:sym typeface="Helvetica"/>
      </a:defRPr>
    </a:lvl4pPr>
    <a:lvl5pPr indent="914400" defTabSz="457200">
      <a:defRPr sz="1200">
        <a:latin typeface="+mn-lt"/>
        <a:ea typeface="+mn-ea"/>
        <a:cs typeface="+mn-cs"/>
        <a:sym typeface="Helvetica"/>
      </a:defRPr>
    </a:lvl5pPr>
    <a:lvl6pPr indent="1143000" defTabSz="457200">
      <a:defRPr sz="1200">
        <a:latin typeface="+mn-lt"/>
        <a:ea typeface="+mn-ea"/>
        <a:cs typeface="+mn-cs"/>
        <a:sym typeface="Helvetica"/>
      </a:defRPr>
    </a:lvl6pPr>
    <a:lvl7pPr indent="1371600" defTabSz="457200">
      <a:defRPr sz="1200">
        <a:latin typeface="+mn-lt"/>
        <a:ea typeface="+mn-ea"/>
        <a:cs typeface="+mn-cs"/>
        <a:sym typeface="Helvetica"/>
      </a:defRPr>
    </a:lvl7pPr>
    <a:lvl8pPr indent="1600200" defTabSz="457200">
      <a:defRPr sz="1200">
        <a:latin typeface="+mn-lt"/>
        <a:ea typeface="+mn-ea"/>
        <a:cs typeface="+mn-cs"/>
        <a:sym typeface="Helvetica"/>
      </a:defRPr>
    </a:lvl8pPr>
    <a:lvl9pPr indent="1828800" defTabSz="457200">
      <a:defRPr sz="1200"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FCC"/>
          </a:solidFill>
        </a:fill>
      </a:tcStyle>
    </a:wholeTbl>
    <a:band2H>
      <a:tcTxStyle/>
      <a:tcStyle>
        <a:tcBdr/>
        <a:fill>
          <a:solidFill>
            <a:srgbClr val="FCF0E7"/>
          </a:solidFill>
        </a:fill>
      </a:tcStyle>
    </a:band2H>
    <a:firstCol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A22E"/>
          </a:solidFill>
        </a:fill>
      </a:tcStyle>
    </a:firstCol>
    <a:la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A22E"/>
          </a:solidFill>
        </a:fill>
      </a:tcStyle>
    </a:lastRow>
    <a:fir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0A22E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CD0CE"/>
          </a:solidFill>
        </a:fill>
      </a:tcStyle>
    </a:wholeTbl>
    <a:band2H>
      <a:tcTxStyle/>
      <a:tcStyle>
        <a:tcBdr/>
        <a:fill>
          <a:solidFill>
            <a:srgbClr val="EEE9E8"/>
          </a:solidFill>
        </a:fill>
      </a:tcStyle>
    </a:band2H>
    <a:firstCol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5B47"/>
          </a:solidFill>
        </a:fill>
      </a:tcStyle>
    </a:firstCol>
    <a:la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5B47"/>
          </a:solidFill>
        </a:fill>
      </a:tcStyle>
    </a:lastRow>
    <a:fir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55B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0A22E"/>
          </a:solidFill>
        </a:fill>
      </a:tcStyle>
    </a:firstCol>
    <a:lastRow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0A22E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>
          <a:latin typeface="Helvetica-BoldOblique"/>
          <a:ea typeface="Helvetica-BoldOblique"/>
          <a:cs typeface="Helvetica-BoldObliq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>
          <a:latin typeface="Helvetica-BoldOblique"/>
          <a:ea typeface="Helvetica-BoldOblique"/>
          <a:cs typeface="Helvetica-BoldObliq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22289120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August 15, 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August 15, 2017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01261" y="3094892"/>
            <a:ext cx="68228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err="1" smtClean="0">
                <a:latin typeface="Arial" pitchFamily="34" charset="0"/>
                <a:cs typeface="Arial" pitchFamily="34" charset="0"/>
              </a:rPr>
              <a:t>Mentefacto</a:t>
            </a: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 conceptual</a:t>
            </a:r>
          </a:p>
          <a:p>
            <a:pPr algn="ctr"/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571500" y="1145710"/>
            <a:ext cx="7858125" cy="4626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just" defTabSz="914400">
              <a:defRPr sz="1800"/>
            </a:pPr>
            <a:r>
              <a:rPr sz="24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DEFINIR</a:t>
            </a:r>
            <a:endParaRPr sz="2400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lnSpc>
                <a:spcPct val="150000"/>
              </a:lnSpc>
              <a:defRPr sz="1800"/>
            </a:pP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La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definición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fundamental 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en 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la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comprensión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un </a:t>
            </a: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tema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  <a:endParaRPr lang="es-MX" sz="20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lnSpc>
                <a:spcPct val="150000"/>
              </a:lnSpc>
              <a:defRPr sz="1800"/>
            </a:pPr>
            <a:r>
              <a:rPr lang="es-MX" sz="2000" b="1" i="1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D</a:t>
            </a:r>
            <a:r>
              <a:rPr sz="2000" b="1" i="1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efinició</a:t>
            </a:r>
            <a:r>
              <a:rPr lang="es-MX" sz="2000" b="1" i="1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n: 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l</a:t>
            </a: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atín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i="1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finis</a:t>
            </a:r>
            <a:r>
              <a:rPr lang="es-MX"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(</a:t>
            </a: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significa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l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í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mite 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o 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fin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). </a:t>
            </a:r>
            <a:r>
              <a:rPr lang="es-MX" sz="2000" i="1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D</a:t>
            </a:r>
            <a:r>
              <a:rPr sz="2000" i="1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e-</a:t>
            </a:r>
            <a:r>
              <a:rPr sz="2000" i="1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finitio</a:t>
            </a:r>
            <a:r>
              <a:rPr sz="2000" i="1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s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establecer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l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í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mites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 algn="just" defTabSz="914400">
              <a:lnSpc>
                <a:spcPct val="150000"/>
              </a:lnSpc>
              <a:buFont typeface="Wingdings" pitchFamily="2" charset="2"/>
              <a:buChar char="§"/>
              <a:defRPr sz="1800"/>
            </a:pP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Definir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delimitar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, al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definir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se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señala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el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género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próximo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,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decir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su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contenedor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más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cercano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  <a:endParaRPr lang="es-MX" sz="20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marL="342900" lvl="0" indent="-342900" algn="just" defTabSz="914400">
              <a:lnSpc>
                <a:spcPct val="150000"/>
              </a:lnSpc>
              <a:buFont typeface="Wingdings" pitchFamily="2" charset="2"/>
              <a:buChar char="§"/>
              <a:defRPr sz="1800"/>
            </a:pP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Varias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palabras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pertenecen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a un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mismo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género</a:t>
            </a: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,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por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lo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que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preciso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not</a:t>
            </a: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ar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la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diferencia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específica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cada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una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ellas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para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delimitar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un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término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otro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del </a:t>
            </a:r>
            <a:r>
              <a:rPr sz="20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mismo</a:t>
            </a:r>
            <a:r>
              <a:rPr sz="20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0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género</a:t>
            </a:r>
            <a:r>
              <a:rPr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  <a:endParaRPr lang="es-MX" sz="20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marL="342900" lvl="0" indent="-342900" algn="just" defTabSz="914400">
              <a:lnSpc>
                <a:spcPct val="150000"/>
              </a:lnSpc>
              <a:buFont typeface="Wingdings" pitchFamily="2" charset="2"/>
              <a:buChar char="§"/>
              <a:defRPr sz="1800"/>
            </a:pPr>
            <a:r>
              <a:rPr lang="es-MX" sz="20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Integra la finalidad o utilidad.</a:t>
            </a:r>
            <a:endParaRPr lang="es-MX" sz="20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Table 44"/>
          <p:cNvGraphicFramePr/>
          <p:nvPr>
            <p:extLst>
              <p:ext uri="{D42A27DB-BD31-4B8C-83A1-F6EECF244321}">
                <p14:modId xmlns:p14="http://schemas.microsoft.com/office/powerpoint/2010/main" val="2435586405"/>
              </p:ext>
            </p:extLst>
          </p:nvPr>
        </p:nvGraphicFramePr>
        <p:xfrm>
          <a:off x="857250" y="1285875"/>
          <a:ext cx="7358061" cy="225901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452687"/>
                <a:gridCol w="2452687"/>
                <a:gridCol w="2452687"/>
              </a:tblGrid>
              <a:tr h="796925"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r>
                        <a:rPr sz="1800" b="1" dirty="0" err="1">
                          <a:uFill>
                            <a:solidFill/>
                          </a:uFill>
                          <a:latin typeface="Arial" pitchFamily="34" charset="0"/>
                          <a:ea typeface="Times New Roman"/>
                          <a:cs typeface="Arial" pitchFamily="34" charset="0"/>
                          <a:sym typeface="Times New Roman"/>
                        </a:rPr>
                        <a:t>Concepto</a:t>
                      </a:r>
                      <a:r>
                        <a:rPr sz="1800" b="1" dirty="0">
                          <a:uFill>
                            <a:solidFill/>
                          </a:uFill>
                          <a:latin typeface="Arial" pitchFamily="34" charset="0"/>
                          <a:ea typeface="Times New Roman"/>
                          <a:cs typeface="Arial" pitchFamily="34" charset="0"/>
                          <a:sym typeface="Times New Roman"/>
                        </a:rPr>
                        <a:t>.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31837">
                <a:tc>
                  <a:txBody>
                    <a:bodyPr/>
                    <a:lstStyle/>
                    <a:p>
                      <a:pPr lvl="0" algn="ctr">
                        <a:defRPr b="0" i="0">
                          <a:uFillTx/>
                        </a:defRPr>
                      </a:pPr>
                      <a:r>
                        <a:rPr b="1">
                          <a:uFill>
                            <a:solidFill/>
                          </a:uFill>
                          <a:latin typeface="Helvetica-Bold"/>
                          <a:ea typeface="Helvetica-Bold"/>
                          <a:cs typeface="Helvetica-Bold"/>
                          <a:sym typeface="Helvetica-Bold"/>
                        </a:rPr>
                        <a:t>Género próximo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b="0" i="0">
                          <a:uFillTx/>
                        </a:defRPr>
                      </a:pPr>
                      <a:r>
                        <a:rPr b="1">
                          <a:uFill>
                            <a:solidFill/>
                          </a:uFill>
                          <a:latin typeface="Helvetica-Bold"/>
                          <a:ea typeface="Helvetica-Bold"/>
                          <a:cs typeface="Helvetica-Bold"/>
                          <a:sym typeface="Helvetica-Bold"/>
                        </a:rPr>
                        <a:t>Diferencia específica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b="0" i="0">
                          <a:uFillTx/>
                        </a:defRPr>
                      </a:pPr>
                      <a:r>
                        <a:rPr b="1">
                          <a:uFill>
                            <a:solidFill/>
                          </a:uFill>
                          <a:latin typeface="Helvetica-Bold"/>
                          <a:ea typeface="Helvetica-Bold"/>
                          <a:cs typeface="Helvetica-Bold"/>
                          <a:sym typeface="Helvetica-Bold"/>
                        </a:rPr>
                        <a:t>Finalidad o utilidad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5" name="Shape 45"/>
          <p:cNvSpPr/>
          <p:nvPr/>
        </p:nvSpPr>
        <p:spPr>
          <a:xfrm>
            <a:off x="2285999" y="424656"/>
            <a:ext cx="4659314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defTabSz="914400">
              <a:defRPr sz="1800"/>
            </a:pPr>
            <a:r>
              <a:rPr sz="24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ESQUEMA DE LA </a:t>
            </a:r>
            <a:r>
              <a:rPr sz="24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DEFINICIÓN</a:t>
            </a:r>
            <a:endParaRPr sz="2000" b="1" dirty="0">
              <a:uFill>
                <a:solidFill/>
              </a:uFill>
              <a:latin typeface="Arial" pitchFamily="34" charset="0"/>
              <a:ea typeface="Helvetica-Bold"/>
              <a:cs typeface="Arial" pitchFamily="34" charset="0"/>
              <a:sym typeface="Helvetica-Bold"/>
            </a:endParaRPr>
          </a:p>
        </p:txBody>
      </p:sp>
      <p:graphicFrame>
        <p:nvGraphicFramePr>
          <p:cNvPr id="46" name="Table 46"/>
          <p:cNvGraphicFramePr/>
          <p:nvPr>
            <p:extLst>
              <p:ext uri="{D42A27DB-BD31-4B8C-83A1-F6EECF244321}">
                <p14:modId xmlns:p14="http://schemas.microsoft.com/office/powerpoint/2010/main" val="4283961795"/>
              </p:ext>
            </p:extLst>
          </p:nvPr>
        </p:nvGraphicFramePr>
        <p:xfrm>
          <a:off x="857250" y="4000500"/>
          <a:ext cx="7429500" cy="221456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476500"/>
                <a:gridCol w="2476500"/>
                <a:gridCol w="2476500"/>
              </a:tblGrid>
              <a:tr h="442912"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r>
                        <a:rPr sz="1800" b="1" dirty="0" err="1">
                          <a:uFill>
                            <a:solidFill/>
                          </a:uFill>
                          <a:latin typeface="Arial" pitchFamily="34" charset="0"/>
                          <a:ea typeface="Helvetica-Bold"/>
                          <a:cs typeface="Arial" pitchFamily="34" charset="0"/>
                          <a:sym typeface="Helvetica-Bold"/>
                        </a:rPr>
                        <a:t>Concepto</a:t>
                      </a:r>
                      <a:r>
                        <a:rPr sz="1800" b="1" dirty="0">
                          <a:uFill>
                            <a:solidFill/>
                          </a:uFill>
                          <a:latin typeface="Arial" pitchFamily="34" charset="0"/>
                          <a:ea typeface="Helvetica-Bold"/>
                          <a:cs typeface="Arial" pitchFamily="34" charset="0"/>
                          <a:sym typeface="Helvetica-Bold"/>
                        </a:rPr>
                        <a:t>.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 b="0" i="0">
                          <a:uFillTx/>
                        </a:defRPr>
                      </a:pPr>
                      <a:r>
                        <a:rPr sz="1800" b="0" dirty="0" err="1">
                          <a:uFill>
                            <a:solidFill/>
                          </a:uFill>
                          <a:latin typeface="Arial" pitchFamily="34" charset="0"/>
                          <a:ea typeface="Helvetica-Bold"/>
                          <a:cs typeface="Arial" pitchFamily="34" charset="0"/>
                          <a:sym typeface="Helvetica-Bold"/>
                        </a:rPr>
                        <a:t>Aceleración</a:t>
                      </a:r>
                      <a:endParaRPr sz="1800" b="0" dirty="0">
                        <a:uFill>
                          <a:solidFill/>
                        </a:uFill>
                        <a:latin typeface="Arial" pitchFamily="34" charset="0"/>
                        <a:ea typeface="Helvetica-Bold"/>
                        <a:cs typeface="Arial" pitchFamily="34" charset="0"/>
                        <a:sym typeface="Helvetica-Bold"/>
                      </a:endParaRP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912">
                <a:tc>
                  <a:txBody>
                    <a:bodyPr/>
                    <a:lstStyle/>
                    <a:p>
                      <a:pPr lvl="0" algn="ctr">
                        <a:defRPr b="0" i="0">
                          <a:uFillTx/>
                        </a:defRPr>
                      </a:pPr>
                      <a:r>
                        <a:rPr sz="1800" b="1">
                          <a:uFill>
                            <a:solidFill/>
                          </a:uFill>
                          <a:latin typeface="Arial" pitchFamily="34" charset="0"/>
                          <a:ea typeface="Helvetica-Bold"/>
                          <a:cs typeface="Arial" pitchFamily="34" charset="0"/>
                          <a:sym typeface="Helvetica-Bold"/>
                        </a:rPr>
                        <a:t>Género próximo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b="0" i="0">
                          <a:uFillTx/>
                        </a:defRPr>
                      </a:pPr>
                      <a:r>
                        <a:rPr sz="1800" b="1">
                          <a:uFill>
                            <a:solidFill/>
                          </a:uFill>
                          <a:latin typeface="Arial" pitchFamily="34" charset="0"/>
                          <a:ea typeface="Helvetica-Bold"/>
                          <a:cs typeface="Arial" pitchFamily="34" charset="0"/>
                          <a:sym typeface="Helvetica-Bold"/>
                        </a:rPr>
                        <a:t>Diferencia específica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b="0" i="0">
                          <a:uFillTx/>
                        </a:defRPr>
                      </a:pPr>
                      <a:r>
                        <a:rPr sz="1800" b="1">
                          <a:uFill>
                            <a:solidFill/>
                          </a:uFill>
                          <a:latin typeface="Arial" pitchFamily="34" charset="0"/>
                          <a:ea typeface="Helvetica-Bold"/>
                          <a:cs typeface="Arial" pitchFamily="34" charset="0"/>
                          <a:sym typeface="Helvetica-Bold"/>
                        </a:rPr>
                        <a:t>Finalidad o utilidad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  <a:tr h="1328737"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endParaRPr sz="1800" dirty="0">
                        <a:uFill>
                          <a:solidFill/>
                        </a:uFill>
                        <a:latin typeface="Arial" pitchFamily="34" charset="0"/>
                        <a:ea typeface="+mn-ea"/>
                        <a:cs typeface="Arial" pitchFamily="34" charset="0"/>
                        <a:sym typeface="Helvetica"/>
                      </a:endParaRPr>
                    </a:p>
                    <a:p>
                      <a:pPr lvl="0">
                        <a:defRPr b="0" i="0">
                          <a:uFillTx/>
                        </a:defRPr>
                      </a:pP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Magnitud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</a:t>
                      </a: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física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endParaRPr sz="1800">
                        <a:uFill>
                          <a:solidFill/>
                        </a:uFill>
                        <a:latin typeface="Arial" pitchFamily="34" charset="0"/>
                        <a:ea typeface="+mn-ea"/>
                        <a:cs typeface="Arial" pitchFamily="34" charset="0"/>
                        <a:sym typeface="Helvetica"/>
                      </a:endParaRPr>
                    </a:p>
                    <a:p>
                      <a:pPr lvl="0">
                        <a:defRPr b="0" i="0">
                          <a:uFillTx/>
                        </a:defRPr>
                      </a:pPr>
                      <a:r>
                        <a:rPr sz="180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Mide la rapidez de cambio de la velocidad</a:t>
                      </a: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 b="0" i="0">
                          <a:uFillTx/>
                        </a:defRPr>
                      </a:pP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Permite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</a:t>
                      </a: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efectuar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el </a:t>
                      </a: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cálculo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de </a:t>
                      </a: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caída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</a:t>
                      </a: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libre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y de </a:t>
                      </a: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magnitud</a:t>
                      </a:r>
                      <a:r>
                        <a:rPr sz="1800" dirty="0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 de </a:t>
                      </a:r>
                      <a:r>
                        <a:rPr sz="1800" dirty="0" err="1">
                          <a:uFill>
                            <a:solidFill/>
                          </a:uFill>
                          <a:latin typeface="Arial" pitchFamily="34" charset="0"/>
                          <a:ea typeface="+mn-ea"/>
                          <a:cs typeface="Arial" pitchFamily="34" charset="0"/>
                          <a:sym typeface="Helvetica"/>
                        </a:rPr>
                        <a:t>fuerzas</a:t>
                      </a:r>
                      <a:endParaRPr sz="1800" dirty="0">
                        <a:uFill>
                          <a:solidFill/>
                        </a:uFill>
                        <a:latin typeface="Arial" pitchFamily="34" charset="0"/>
                        <a:ea typeface="+mn-ea"/>
                        <a:cs typeface="Arial" pitchFamily="34" charset="0"/>
                        <a:sym typeface="Helvetica"/>
                      </a:endParaRPr>
                    </a:p>
                  </a:txBody>
                  <a:tcPr marL="0" marR="0" marT="0" marB="0" horzOverflow="overflow">
                    <a:lnL w="19050">
                      <a:solidFill>
                        <a:srgbClr val="000000"/>
                      </a:solidFill>
                      <a:round/>
                    </a:lnL>
                    <a:lnR w="19050">
                      <a:solidFill>
                        <a:srgbClr val="000000"/>
                      </a:solidFill>
                      <a:round/>
                    </a:lnR>
                    <a:lnT w="19050">
                      <a:solidFill>
                        <a:srgbClr val="000000"/>
                      </a:solidFill>
                      <a:round/>
                    </a:lnT>
                    <a:lnB w="19050">
                      <a:solidFill>
                        <a:srgbClr val="000000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785812" y="638136"/>
            <a:ext cx="7429501" cy="5457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ctr" defTabSz="914400">
              <a:defRPr sz="1800"/>
            </a:pPr>
            <a:r>
              <a:rPr sz="36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MENTEFACTO CONCEPTUAL</a:t>
            </a:r>
          </a:p>
          <a:p>
            <a:pPr lvl="0" defTabSz="914400">
              <a:defRPr sz="1800"/>
            </a:pPr>
            <a:endParaRPr sz="2400" dirty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lnSpc>
                <a:spcPct val="150000"/>
              </a:lnSpc>
              <a:defRPr sz="1800"/>
            </a:pP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Es</a:t>
            </a:r>
            <a:r>
              <a:rPr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un </a:t>
            </a:r>
            <a:r>
              <a:rPr sz="24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organizador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de los </a:t>
            </a: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elementos</a:t>
            </a:r>
            <a:r>
              <a:rPr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de </a:t>
            </a:r>
            <a:r>
              <a:rPr sz="24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una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respuesta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conceptual</a:t>
            </a:r>
            <a:r>
              <a:rPr lang="es-MX"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: es la base para definir un concepto.</a:t>
            </a:r>
            <a:endParaRPr sz="2400" dirty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defTabSz="914400">
              <a:lnSpc>
                <a:spcPct val="150000"/>
              </a:lnSpc>
              <a:defRPr sz="1800"/>
            </a:pPr>
            <a:r>
              <a:rPr lang="es-MX"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Está conformado por áreas:</a:t>
            </a:r>
          </a:p>
          <a:p>
            <a:pPr marL="342900" lvl="0" indent="-342900" defTabSz="914400">
              <a:lnSpc>
                <a:spcPct val="150000"/>
              </a:lnSpc>
              <a:buFont typeface="Arial" pitchFamily="34" charset="0"/>
              <a:buChar char="•"/>
              <a:defRPr sz="1800"/>
            </a:pPr>
            <a:r>
              <a:rPr lang="es-MX"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I</a:t>
            </a: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zquierda</a:t>
            </a:r>
            <a:endParaRPr lang="es-MX" sz="24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lnSpc>
                <a:spcPct val="150000"/>
              </a:lnSpc>
              <a:buFont typeface="Arial" pitchFamily="34" charset="0"/>
              <a:buChar char="•"/>
              <a:defRPr sz="1800"/>
            </a:pPr>
            <a:r>
              <a:rPr lang="es-MX"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S</a:t>
            </a: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uperior</a:t>
            </a:r>
            <a:endParaRPr lang="es-MX" sz="24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lnSpc>
                <a:spcPct val="150000"/>
              </a:lnSpc>
              <a:buFont typeface="Arial" pitchFamily="34" charset="0"/>
              <a:buChar char="•"/>
              <a:defRPr sz="1800"/>
            </a:pPr>
            <a:r>
              <a:rPr lang="es-MX"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D</a:t>
            </a: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erecha</a:t>
            </a:r>
            <a:endParaRPr lang="es-MX" sz="2400" dirty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lnSpc>
                <a:spcPct val="150000"/>
              </a:lnSpc>
              <a:buFont typeface="Arial" pitchFamily="34" charset="0"/>
              <a:buChar char="•"/>
              <a:defRPr sz="1800"/>
            </a:pPr>
            <a:r>
              <a:rPr lang="es-MX"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I</a:t>
            </a: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nferior</a:t>
            </a:r>
            <a:endParaRPr lang="es-MX" sz="2400" dirty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defTabSz="914400">
              <a:lnSpc>
                <a:spcPct val="150000"/>
              </a:lnSpc>
              <a:defRPr sz="1800"/>
            </a:pPr>
            <a:r>
              <a:rPr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Cada</a:t>
            </a:r>
            <a:r>
              <a:rPr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área </a:t>
            </a:r>
            <a:r>
              <a:rPr sz="24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responde</a:t>
            </a:r>
            <a:r>
              <a:rPr sz="24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a </a:t>
            </a:r>
            <a:r>
              <a:rPr sz="24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una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24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pregunta</a:t>
            </a:r>
            <a:r>
              <a:rPr sz="24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571500" y="428625"/>
            <a:ext cx="7643813" cy="50885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lvl="0" algn="just" defTabSz="914400">
              <a:defRPr sz="1800"/>
            </a:pPr>
            <a:r>
              <a:rPr lang="es-MX" sz="1800" b="1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C</a:t>
            </a:r>
            <a:r>
              <a:rPr sz="1800" b="1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uatro</a:t>
            </a:r>
            <a:r>
              <a:rPr sz="1800" b="1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b="1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grupos</a:t>
            </a:r>
            <a:r>
              <a:rPr sz="1800" b="1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</a:t>
            </a:r>
            <a:r>
              <a:rPr lang="es-MX" sz="1800" b="1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p</a:t>
            </a:r>
            <a:r>
              <a:rPr sz="1800" b="1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ensamientos</a:t>
            </a:r>
            <a:endParaRPr sz="1800" b="1" dirty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defRPr sz="1800"/>
            </a:pPr>
            <a:endParaRPr sz="1800" dirty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defRPr sz="1800"/>
            </a:pPr>
            <a:r>
              <a:rPr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ISOORDINADOS</a:t>
            </a:r>
            <a:r>
              <a:rPr lang="es-MX" sz="1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.</a:t>
            </a:r>
            <a:r>
              <a:rPr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 </a:t>
            </a:r>
            <a:r>
              <a:rPr lang="es-MX"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L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ado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izquierdo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,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muestran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s-MX"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los aspectos esenciales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  <a:r>
              <a:rPr lang="es-MX"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¿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Se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explicitan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las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características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esenciales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algún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concepto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?</a:t>
            </a:r>
          </a:p>
          <a:p>
            <a:pPr lvl="0" algn="just" defTabSz="914400">
              <a:defRPr sz="1800"/>
            </a:pPr>
            <a:endParaRPr lang="es-MX" sz="1800" b="1" dirty="0" smtClean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Arial" pitchFamily="34" charset="0"/>
              <a:ea typeface="Helvetica-Bold"/>
              <a:cs typeface="Arial" pitchFamily="34" charset="0"/>
              <a:sym typeface="Helvetica-Bold"/>
            </a:endParaRPr>
          </a:p>
          <a:p>
            <a:pPr lvl="0" algn="just" defTabSz="914400">
              <a:defRPr sz="1800"/>
            </a:pPr>
            <a:r>
              <a:rPr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SUPRAORDINADOS</a:t>
            </a:r>
            <a:r>
              <a:rPr lang="es-MX" sz="1800" b="1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.</a:t>
            </a:r>
            <a:r>
              <a:rPr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 </a:t>
            </a:r>
            <a:r>
              <a:rPr lang="es-MX"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L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ado 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superior, el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grupo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que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incluye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al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concepto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  <a:r>
              <a:rPr lang="es-MX"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¿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Se define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como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miembro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algún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conjunto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?</a:t>
            </a:r>
          </a:p>
          <a:p>
            <a:pPr lvl="0" algn="just" defTabSz="914400">
              <a:defRPr sz="1800"/>
            </a:pPr>
            <a:endParaRPr lang="es-MX" sz="1800" b="1" dirty="0" smtClean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Arial" pitchFamily="34" charset="0"/>
              <a:ea typeface="Helvetica-Bold"/>
              <a:cs typeface="Arial" pitchFamily="34" charset="0"/>
              <a:sym typeface="Helvetica-Bold"/>
            </a:endParaRPr>
          </a:p>
          <a:p>
            <a:pPr lvl="0" algn="just" defTabSz="914400">
              <a:defRPr sz="1800"/>
            </a:pPr>
            <a:r>
              <a:rPr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EXCLUIDOS</a:t>
            </a:r>
            <a:r>
              <a:rPr lang="es-MX"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.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es-MX"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L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ado </a:t>
            </a:r>
            <a:r>
              <a:rPr sz="18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derech</a:t>
            </a:r>
            <a:r>
              <a:rPr lang="es-MX"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o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,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señalan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la(s)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noción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(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)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más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próxima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(s) al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concepto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  <a:r>
              <a:rPr lang="es-MX"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¿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Se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establecen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diferencias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con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algún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miembro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del </a:t>
            </a:r>
            <a:r>
              <a:rPr sz="18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conjunto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?</a:t>
            </a:r>
            <a:endParaRPr lang="es-MX" sz="18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defRPr sz="1800"/>
            </a:pPr>
            <a:endParaRPr lang="es-MX" sz="1800" b="1" dirty="0">
              <a:solidFill>
                <a:srgbClr val="FF0000"/>
              </a:solidFill>
              <a:uFill>
                <a:solidFill/>
              </a:uFill>
              <a:latin typeface="Arial" pitchFamily="34" charset="0"/>
              <a:ea typeface="Helvetica-Bold"/>
              <a:cs typeface="Arial" pitchFamily="34" charset="0"/>
              <a:sym typeface="Helvetica-Bold"/>
            </a:endParaRPr>
          </a:p>
          <a:p>
            <a:pPr lvl="0" algn="just" defTabSz="914400">
              <a:defRPr sz="1800"/>
            </a:pPr>
            <a:r>
              <a:rPr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INFRAORDINADOS</a:t>
            </a:r>
            <a:r>
              <a:rPr lang="es-MX" sz="1800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. </a:t>
            </a:r>
            <a:r>
              <a:rPr lang="es-MX" sz="1800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  <a:latin typeface="Arial" pitchFamily="34" charset="0"/>
                <a:ea typeface="Helvetica-Bold"/>
                <a:cs typeface="Arial" pitchFamily="34" charset="0"/>
                <a:sym typeface="Helvetica-Bold"/>
              </a:rPr>
              <a:t>L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ado 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inferior,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especifican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las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clases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y los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subtipos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del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concepto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  <a:r>
              <a:rPr lang="es-MX"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¿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Se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refiere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a un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proceso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que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ocurre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en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varias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etapas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?</a:t>
            </a:r>
            <a:r>
              <a:rPr lang="es-MX"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¿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El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criterio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infraordinación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se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corresponde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con el de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supraordinación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?</a:t>
            </a:r>
          </a:p>
          <a:p>
            <a:pPr lvl="0" algn="just" defTabSz="914400">
              <a:defRPr sz="1800"/>
            </a:pPr>
            <a:endParaRPr lang="es-MX" sz="18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defRPr sz="1800"/>
            </a:pPr>
            <a:endParaRPr lang="es-MX" sz="1800" dirty="0" smtClean="0">
              <a:uFill>
                <a:solidFill/>
              </a:u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defRPr sz="1800"/>
            </a:pPr>
            <a:r>
              <a:rPr sz="1800" dirty="0" err="1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Seguir</a:t>
            </a:r>
            <a:r>
              <a:rPr sz="1800" dirty="0" smtClean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las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manecillas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del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reloj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, e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identificar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los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pensamientos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isoordinados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,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supraordinados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,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excluidos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 e  </a:t>
            </a:r>
            <a:r>
              <a:rPr sz="1800" dirty="0" err="1">
                <a:uFill>
                  <a:solidFill/>
                </a:uFill>
                <a:latin typeface="Arial" pitchFamily="34" charset="0"/>
                <a:cs typeface="Arial" pitchFamily="34" charset="0"/>
              </a:rPr>
              <a:t>infraordinados</a:t>
            </a:r>
            <a:r>
              <a:rPr sz="1800" dirty="0">
                <a:uFill>
                  <a:solidFill/>
                </a:u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8"/>
          <p:cNvGrpSpPr/>
          <p:nvPr/>
        </p:nvGrpSpPr>
        <p:grpSpPr>
          <a:xfrm>
            <a:off x="428624" y="642937"/>
            <a:ext cx="8215315" cy="4797217"/>
            <a:chOff x="0" y="0"/>
            <a:chExt cx="8215314" cy="4797216"/>
          </a:xfrm>
        </p:grpSpPr>
        <p:grpSp>
          <p:nvGrpSpPr>
            <p:cNvPr id="59" name="Group 59"/>
            <p:cNvGrpSpPr/>
            <p:nvPr/>
          </p:nvGrpSpPr>
          <p:grpSpPr>
            <a:xfrm>
              <a:off x="2714624" y="2116335"/>
              <a:ext cx="2004550" cy="1372776"/>
              <a:chOff x="0" y="-26790"/>
              <a:chExt cx="2004549" cy="1372775"/>
            </a:xfrm>
          </p:grpSpPr>
          <p:sp>
            <p:nvSpPr>
              <p:cNvPr id="53" name="Shape 53"/>
              <p:cNvSpPr/>
              <p:nvPr/>
            </p:nvSpPr>
            <p:spPr>
              <a:xfrm>
                <a:off x="0" y="0"/>
                <a:ext cx="1928813" cy="168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884" y="21600"/>
                    </a:lnTo>
                    <a:lnTo>
                      <a:pt x="19716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 b="1">
                    <a:uFill>
                      <a:solidFill/>
                    </a:uFill>
                    <a:latin typeface="Helvetica-Bold"/>
                    <a:ea typeface="Helvetica-Bold"/>
                    <a:cs typeface="Helvetica-Bold"/>
                    <a:sym typeface="Helvetica-Bold"/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Shape 54"/>
              <p:cNvSpPr/>
              <p:nvPr/>
            </p:nvSpPr>
            <p:spPr>
              <a:xfrm>
                <a:off x="0" y="0"/>
                <a:ext cx="168249" cy="134598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2700"/>
                    </a:lnTo>
                    <a:lnTo>
                      <a:pt x="21600" y="189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 b="1">
                    <a:uFill>
                      <a:solidFill/>
                    </a:uFill>
                    <a:latin typeface="Helvetica-Bold"/>
                    <a:ea typeface="Helvetica-Bold"/>
                    <a:cs typeface="Helvetica-Bold"/>
                    <a:sym typeface="Helvetica-Bold"/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Shape 58"/>
              <p:cNvSpPr/>
              <p:nvPr/>
            </p:nvSpPr>
            <p:spPr>
              <a:xfrm>
                <a:off x="412234" y="-26790"/>
                <a:ext cx="1592315" cy="660401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50800" tIns="50800" rIns="50800" bIns="50800" numCol="1" anchor="t">
                <a:spAutoFit/>
              </a:bodyPr>
              <a:lstStyle/>
              <a:p>
                <a:pPr lvl="0" defTabSz="914400">
                  <a:defRPr sz="1800"/>
                </a:pPr>
                <a:endParaRPr b="1">
                  <a:uFill>
                    <a:solidFill/>
                  </a:uFill>
                  <a:latin typeface="Arial" pitchFamily="34" charset="0"/>
                  <a:ea typeface="Helvetica-Bold"/>
                  <a:cs typeface="Arial" pitchFamily="34" charset="0"/>
                  <a:sym typeface="Helvetica-Bold"/>
                </a:endParaRPr>
              </a:p>
              <a:p>
                <a:pPr lvl="0" algn="ctr" defTabSz="914400">
                  <a:defRPr sz="1800"/>
                </a:pPr>
                <a:r>
                  <a:rPr b="1">
                    <a:uFill>
                      <a:solidFill/>
                    </a:uFill>
                    <a:latin typeface="Arial" pitchFamily="34" charset="0"/>
                    <a:ea typeface="Helvetica-Bold"/>
                    <a:cs typeface="Arial" pitchFamily="34" charset="0"/>
                    <a:sym typeface="Helvetica-Bold"/>
                  </a:rPr>
                  <a:t>CONCEPTO</a:t>
                </a:r>
              </a:p>
            </p:txBody>
          </p:sp>
        </p:grpSp>
        <p:grpSp>
          <p:nvGrpSpPr>
            <p:cNvPr id="67" name="Group 67"/>
            <p:cNvGrpSpPr/>
            <p:nvPr/>
          </p:nvGrpSpPr>
          <p:grpSpPr>
            <a:xfrm>
              <a:off x="2214562" y="0"/>
              <a:ext cx="3030047" cy="1000125"/>
              <a:chOff x="0" y="0"/>
              <a:chExt cx="3030047" cy="1000125"/>
            </a:xfrm>
          </p:grpSpPr>
          <p:sp>
            <p:nvSpPr>
              <p:cNvPr id="61" name="Shape 61"/>
              <p:cNvSpPr/>
              <p:nvPr/>
            </p:nvSpPr>
            <p:spPr>
              <a:xfrm>
                <a:off x="0" y="0"/>
                <a:ext cx="2643188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>
                    <a:uFill>
                      <a:solidFill/>
                    </a:uFill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0" y="0"/>
                <a:ext cx="0" cy="100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>
                    <a:uFill>
                      <a:solidFill/>
                    </a:uFill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Shape 63"/>
              <p:cNvSpPr/>
              <p:nvPr/>
            </p:nvSpPr>
            <p:spPr>
              <a:xfrm>
                <a:off x="2643187" y="0"/>
                <a:ext cx="0" cy="1000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h="21600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9999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>
                    <a:uFill>
                      <a:solidFill/>
                    </a:uFill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Shape 64"/>
              <p:cNvSpPr/>
              <p:nvPr/>
            </p:nvSpPr>
            <p:spPr>
              <a:xfrm>
                <a:off x="0" y="1000125"/>
                <a:ext cx="2643188" cy="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21600" y="0"/>
                    </a:moveTo>
                    <a:lnTo>
                      <a:pt x="2160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CCC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>
                    <a:uFill>
                      <a:solidFill/>
                    </a:uFill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Shape 66"/>
              <p:cNvSpPr/>
              <p:nvPr/>
            </p:nvSpPr>
            <p:spPr>
              <a:xfrm>
                <a:off x="386859" y="0"/>
                <a:ext cx="2643188" cy="595035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50800" tIns="50800" rIns="50800" bIns="50800" numCol="1" anchor="t">
                <a:spAutoFit/>
              </a:bodyPr>
              <a:lstStyle>
                <a:lvl1pPr algn="ctr" defTabSz="914400">
                  <a:defRPr sz="1800">
                    <a:uFill>
                      <a:solidFill/>
                    </a:uFill>
                  </a:defRPr>
                </a:lvl1pPr>
              </a:lstStyle>
              <a:p>
                <a:pPr lvl="0">
                  <a:defRPr>
                    <a:uFillTx/>
                  </a:defRPr>
                </a:pP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¿Se define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como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miembro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 de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algún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conjunto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?</a:t>
                </a:r>
              </a:p>
            </p:txBody>
          </p:sp>
        </p:grpSp>
        <p:grpSp>
          <p:nvGrpSpPr>
            <p:cNvPr id="76" name="Group 76"/>
            <p:cNvGrpSpPr/>
            <p:nvPr/>
          </p:nvGrpSpPr>
          <p:grpSpPr>
            <a:xfrm>
              <a:off x="0" y="2116335"/>
              <a:ext cx="2214564" cy="1598415"/>
              <a:chOff x="0" y="-169665"/>
              <a:chExt cx="2214563" cy="1598415"/>
            </a:xfrm>
          </p:grpSpPr>
          <p:sp>
            <p:nvSpPr>
              <p:cNvPr id="70" name="Shape 70"/>
              <p:cNvSpPr/>
              <p:nvPr/>
            </p:nvSpPr>
            <p:spPr>
              <a:xfrm>
                <a:off x="0" y="0"/>
                <a:ext cx="2214563" cy="273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66" y="21600"/>
                    </a:lnTo>
                    <a:lnTo>
                      <a:pt x="2133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>
                    <a:uFill>
                      <a:solidFill/>
                    </a:uFill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Shape 71"/>
              <p:cNvSpPr/>
              <p:nvPr/>
            </p:nvSpPr>
            <p:spPr>
              <a:xfrm>
                <a:off x="0" y="0"/>
                <a:ext cx="27319" cy="14287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413"/>
                    </a:lnTo>
                    <a:lnTo>
                      <a:pt x="21600" y="21187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800">
                    <a:uFill>
                      <a:solidFill/>
                    </a:uFill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Shape 75"/>
              <p:cNvSpPr/>
              <p:nvPr/>
            </p:nvSpPr>
            <p:spPr>
              <a:xfrm>
                <a:off x="27318" y="-169665"/>
                <a:ext cx="2159926" cy="595035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50800" tIns="50800" rIns="50800" bIns="50800" numCol="1" anchor="t">
                <a:spAutoFit/>
              </a:bodyPr>
              <a:lstStyle>
                <a:lvl1pPr algn="ctr" defTabSz="914400">
                  <a:defRPr sz="1800">
                    <a:uFill>
                      <a:solidFill/>
                    </a:uFill>
                  </a:defRPr>
                </a:lvl1pPr>
              </a:lstStyle>
              <a:p>
                <a:pPr lvl="0">
                  <a:defRPr>
                    <a:uFillTx/>
                  </a:defRPr>
                </a:pPr>
                <a:r>
                  <a:rPr lang="es-MX" sz="1600" dirty="0" smtClean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Características esenciales</a:t>
                </a:r>
                <a:endParaRPr sz="1600" dirty="0">
                  <a:uFill>
                    <a:solidFill/>
                  </a:u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5" name="Group 85"/>
            <p:cNvGrpSpPr/>
            <p:nvPr/>
          </p:nvGrpSpPr>
          <p:grpSpPr>
            <a:xfrm>
              <a:off x="5786437" y="1928812"/>
              <a:ext cx="2428877" cy="1275000"/>
              <a:chOff x="0" y="0"/>
              <a:chExt cx="2428876" cy="1274999"/>
            </a:xfrm>
          </p:grpSpPr>
          <p:sp>
            <p:nvSpPr>
              <p:cNvPr id="79" name="Shape 79"/>
              <p:cNvSpPr/>
              <p:nvPr/>
            </p:nvSpPr>
            <p:spPr>
              <a:xfrm>
                <a:off x="0" y="0"/>
                <a:ext cx="2428876" cy="18752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668" y="21600"/>
                    </a:lnTo>
                    <a:lnTo>
                      <a:pt x="1993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 defTabSz="914400">
                  <a:defRPr sz="1600">
                    <a:uFill>
                      <a:solidFill/>
                    </a:uFill>
                  </a:defRPr>
                </a:pPr>
                <a:endParaRPr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Shape 84"/>
              <p:cNvSpPr/>
              <p:nvPr/>
            </p:nvSpPr>
            <p:spPr>
              <a:xfrm>
                <a:off x="187525" y="187523"/>
                <a:ext cx="2053824" cy="1087476"/>
              </a:xfrm>
              <a:prstGeom prst="rect">
                <a:avLst/>
              </a:prstGeom>
              <a:ln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50800" tIns="50800" rIns="50800" bIns="50800" numCol="1" anchor="t">
                <a:spAutoFit/>
              </a:bodyPr>
              <a:lstStyle>
                <a:lvl1pPr algn="ctr" defTabSz="914400">
                  <a:defRPr sz="1600">
                    <a:uFill>
                      <a:solidFill/>
                    </a:uFill>
                  </a:defRPr>
                </a:lvl1pPr>
              </a:lstStyle>
              <a:p>
                <a:pPr lvl="0">
                  <a:defRPr sz="1800">
                    <a:uFillTx/>
                  </a:defRPr>
                </a:pP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¿Se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establecen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diferencias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 con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algún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miembro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 del </a:t>
                </a:r>
                <a:r>
                  <a:rPr sz="1600" dirty="0" err="1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conjunto</a:t>
                </a:r>
                <a:r>
                  <a:rPr sz="1600" dirty="0">
                    <a:uFill>
                      <a:solidFill/>
                    </a:uFill>
                    <a:latin typeface="Arial" pitchFamily="34" charset="0"/>
                    <a:cs typeface="Arial" pitchFamily="34" charset="0"/>
                  </a:rPr>
                  <a:t>?</a:t>
                </a:r>
              </a:p>
            </p:txBody>
          </p:sp>
        </p:grpSp>
        <p:sp>
          <p:nvSpPr>
            <p:cNvPr id="95" name="Shape 95"/>
            <p:cNvSpPr/>
            <p:nvPr/>
          </p:nvSpPr>
          <p:spPr>
            <a:xfrm>
              <a:off x="1107283" y="3863627"/>
              <a:ext cx="5662063" cy="933589"/>
            </a:xfrm>
            <a:prstGeom prst="rect">
              <a:avLst/>
            </a:prstGeom>
            <a:ln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50800" tIns="50800" rIns="50800" bIns="50800" numCol="1" anchor="t">
              <a:spAutoFit/>
            </a:bodyPr>
            <a:lstStyle>
              <a:lvl1pPr algn="ctr" defTabSz="914400">
                <a:defRPr sz="1600">
                  <a:uFill>
                    <a:solidFill/>
                  </a:uFill>
                </a:defRPr>
              </a:lvl1pPr>
            </a:lstStyle>
            <a:p>
              <a:pPr lvl="0">
                <a:defRPr sz="1800">
                  <a:uFillTx/>
                </a:defRPr>
              </a:pPr>
              <a:r>
                <a:rPr dirty="0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¿Se </a:t>
              </a:r>
              <a:r>
                <a:rPr dirty="0" err="1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refiere</a:t>
              </a:r>
              <a:r>
                <a:rPr dirty="0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 a un </a:t>
              </a:r>
              <a:r>
                <a:rPr dirty="0" err="1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proceso</a:t>
              </a:r>
              <a:r>
                <a:rPr dirty="0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 </a:t>
              </a:r>
              <a:r>
                <a:rPr dirty="0" err="1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que</a:t>
              </a:r>
              <a:r>
                <a:rPr dirty="0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 </a:t>
              </a:r>
              <a:r>
                <a:rPr dirty="0" err="1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ocurre</a:t>
              </a:r>
              <a:r>
                <a:rPr dirty="0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 en </a:t>
              </a:r>
              <a:r>
                <a:rPr dirty="0" err="1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varias</a:t>
              </a:r>
              <a:r>
                <a:rPr dirty="0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 </a:t>
              </a:r>
              <a:r>
                <a:rPr dirty="0" err="1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etapas</a:t>
              </a:r>
              <a:r>
                <a:rPr dirty="0" smtClean="0">
                  <a:uFill>
                    <a:solidFill/>
                  </a:uFill>
                  <a:latin typeface="Arial" pitchFamily="34" charset="0"/>
                  <a:cs typeface="Arial" pitchFamily="34" charset="0"/>
                </a:rPr>
                <a:t>?</a:t>
              </a:r>
              <a:endParaRPr lang="es-MX" dirty="0" smtClean="0">
                <a:uFill>
                  <a:solidFill/>
                </a:uFill>
                <a:latin typeface="Arial" pitchFamily="34" charset="0"/>
                <a:cs typeface="Arial" pitchFamily="34" charset="0"/>
              </a:endParaRPr>
            </a:p>
            <a:p>
              <a:pPr lvl="0">
                <a:defRPr sz="1800">
                  <a:uFillTx/>
                </a:defRPr>
              </a:pPr>
              <a:r>
                <a:rPr lang="es-MX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¿El criterio de </a:t>
              </a:r>
              <a:r>
                <a:rPr lang="es-MX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infraordinación</a:t>
              </a:r>
              <a:r>
                <a:rPr lang="es-MX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se corresponde con el de </a:t>
              </a:r>
              <a:r>
                <a:rPr lang="es-MX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supraordinación</a:t>
              </a:r>
              <a:r>
                <a:rPr lang="es-MX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s-MX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/>
                </a:u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" name="2 Conector recto"/>
          <p:cNvCxnSpPr>
            <a:stCxn id="75" idx="3"/>
            <a:endCxn id="58" idx="1"/>
          </p:cNvCxnSpPr>
          <p:nvPr/>
        </p:nvCxnSpPr>
        <p:spPr>
          <a:xfrm>
            <a:off x="2615869" y="3056790"/>
            <a:ext cx="939613" cy="32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>
            <a:endCxn id="58" idx="3"/>
          </p:cNvCxnSpPr>
          <p:nvPr/>
        </p:nvCxnSpPr>
        <p:spPr>
          <a:xfrm flipH="1" flipV="1">
            <a:off x="5147798" y="3089473"/>
            <a:ext cx="1161027" cy="232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5462264" y="3024555"/>
            <a:ext cx="321396" cy="4095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5684956" y="3077927"/>
            <a:ext cx="352429" cy="389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>
            <a:stCxn id="66" idx="2"/>
            <a:endCxn id="58" idx="0"/>
          </p:cNvCxnSpPr>
          <p:nvPr/>
        </p:nvCxnSpPr>
        <p:spPr>
          <a:xfrm>
            <a:off x="4351639" y="1237972"/>
            <a:ext cx="1" cy="1521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stCxn id="95" idx="0"/>
            <a:endCxn id="58" idx="2"/>
          </p:cNvCxnSpPr>
          <p:nvPr/>
        </p:nvCxnSpPr>
        <p:spPr>
          <a:xfrm flipH="1" flipV="1">
            <a:off x="4351640" y="3419673"/>
            <a:ext cx="15299" cy="10868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roup 492"/>
          <p:cNvGrpSpPr/>
          <p:nvPr/>
        </p:nvGrpSpPr>
        <p:grpSpPr>
          <a:xfrm>
            <a:off x="107950" y="620712"/>
            <a:ext cx="8893175" cy="5040314"/>
            <a:chOff x="0" y="0"/>
            <a:chExt cx="8893175" cy="5040313"/>
          </a:xfrm>
        </p:grpSpPr>
        <p:sp>
          <p:nvSpPr>
            <p:cNvPr id="490" name="Shape 490"/>
            <p:cNvSpPr/>
            <p:nvPr/>
          </p:nvSpPr>
          <p:spPr>
            <a:xfrm>
              <a:off x="0" y="0"/>
              <a:ext cx="8893175" cy="504031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914400">
                <a:defRPr sz="320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defRPr>
              </a:pPr>
              <a:endParaRPr/>
            </a:p>
          </p:txBody>
        </p:sp>
        <p:sp>
          <p:nvSpPr>
            <p:cNvPr id="491" name="Shape 491"/>
            <p:cNvSpPr/>
            <p:nvPr/>
          </p:nvSpPr>
          <p:spPr>
            <a:xfrm>
              <a:off x="245950" y="245948"/>
              <a:ext cx="8401275" cy="40421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t">
              <a:spAutoFit/>
            </a:bodyPr>
            <a:lstStyle/>
            <a:p>
              <a:pPr lvl="0" defTabSz="914400">
                <a:defRPr sz="1800"/>
              </a:pPr>
              <a:r>
                <a:rPr sz="3200" dirty="0" smtClean="0">
                  <a:uFill>
                    <a:solidFill/>
                  </a:uFill>
                </a:rPr>
                <a:t>El/La   </a:t>
              </a:r>
              <a:r>
                <a:rPr sz="3200" dirty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rPr>
                <a:t>{CONCEPTO}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es</a:t>
              </a:r>
              <a:r>
                <a:rPr sz="3200" dirty="0">
                  <a:uFill>
                    <a:solidFill/>
                  </a:uFill>
                </a:rPr>
                <a:t> un </a:t>
              </a:r>
              <a:r>
                <a:rPr sz="3200" dirty="0" err="1">
                  <a:uFill>
                    <a:solidFill/>
                  </a:uFill>
                </a:rPr>
                <a:t>tipo</a:t>
              </a:r>
              <a:r>
                <a:rPr sz="3200" dirty="0">
                  <a:uFill>
                    <a:solidFill/>
                  </a:uFill>
                </a:rPr>
                <a:t> de </a:t>
              </a:r>
              <a:r>
                <a:rPr sz="3200" dirty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rPr>
                <a:t>{SUPRAORDINADA}</a:t>
              </a:r>
              <a:r>
                <a:rPr sz="3200" dirty="0">
                  <a:uFill>
                    <a:solidFill/>
                  </a:uFill>
                </a:rPr>
                <a:t> y no de </a:t>
              </a:r>
              <a:r>
                <a:rPr sz="3200" dirty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rPr>
                <a:t>{EXCLUSION C}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porque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cada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una</a:t>
              </a:r>
              <a:r>
                <a:rPr sz="3200" dirty="0">
                  <a:uFill>
                    <a:solidFill/>
                  </a:uFill>
                </a:rPr>
                <a:t> de </a:t>
              </a:r>
              <a:r>
                <a:rPr sz="3200" dirty="0" err="1">
                  <a:uFill>
                    <a:solidFill/>
                  </a:uFill>
                </a:rPr>
                <a:t>sus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características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específicas</a:t>
              </a:r>
              <a:r>
                <a:rPr sz="3200" dirty="0">
                  <a:uFill>
                    <a:solidFill/>
                  </a:uFill>
                </a:rPr>
                <a:t>:  </a:t>
              </a:r>
              <a:r>
                <a:rPr sz="3200" dirty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rPr>
                <a:t>{ISOORDINADAS C}</a:t>
              </a:r>
              <a:r>
                <a:rPr sz="3200" dirty="0">
                  <a:uFill>
                    <a:solidFill/>
                  </a:uFill>
                </a:rPr>
                <a:t>  </a:t>
              </a:r>
              <a:r>
                <a:rPr sz="3200" dirty="0" err="1">
                  <a:uFill>
                    <a:solidFill/>
                  </a:uFill>
                </a:rPr>
                <a:t>corresponden</a:t>
              </a:r>
              <a:r>
                <a:rPr sz="3200" dirty="0">
                  <a:uFill>
                    <a:solidFill/>
                  </a:uFill>
                </a:rPr>
                <a:t> a </a:t>
              </a:r>
              <a:r>
                <a:rPr sz="3200" dirty="0" err="1">
                  <a:uFill>
                    <a:solidFill/>
                  </a:uFill>
                </a:rPr>
                <a:t>las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características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específicas</a:t>
              </a:r>
              <a:r>
                <a:rPr sz="3200" dirty="0">
                  <a:uFill>
                    <a:solidFill/>
                  </a:uFill>
                </a:rPr>
                <a:t> de </a:t>
              </a:r>
              <a:r>
                <a:rPr sz="3200" dirty="0" err="1">
                  <a:uFill>
                    <a:solidFill/>
                  </a:uFill>
                </a:rPr>
                <a:t>todos</a:t>
              </a:r>
              <a:r>
                <a:rPr sz="3200" dirty="0">
                  <a:uFill>
                    <a:solidFill/>
                  </a:uFill>
                </a:rPr>
                <a:t> los/</a:t>
              </a:r>
              <a:r>
                <a:rPr sz="3200" dirty="0" err="1">
                  <a:uFill>
                    <a:solidFill/>
                  </a:uFill>
                </a:rPr>
                <a:t>las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rPr>
                <a:t>{SUPRAORDINADAS}: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rPr>
                <a:t>{ISOORDINADAS S}</a:t>
              </a:r>
              <a:r>
                <a:rPr sz="3200" dirty="0">
                  <a:uFill>
                    <a:solidFill/>
                  </a:uFill>
                </a:rPr>
                <a:t> y no </a:t>
              </a:r>
              <a:r>
                <a:rPr sz="3200" dirty="0" err="1">
                  <a:uFill>
                    <a:solidFill/>
                  </a:uFill>
                </a:rPr>
                <a:t>corresponden</a:t>
              </a:r>
              <a:r>
                <a:rPr sz="3200" dirty="0">
                  <a:uFill>
                    <a:solidFill/>
                  </a:uFill>
                </a:rPr>
                <a:t> a </a:t>
              </a:r>
              <a:r>
                <a:rPr sz="3200" dirty="0" err="1">
                  <a:uFill>
                    <a:solidFill/>
                  </a:uFill>
                </a:rPr>
                <a:t>las</a:t>
              </a:r>
              <a:r>
                <a:rPr sz="3200" dirty="0">
                  <a:uFill>
                    <a:solidFill/>
                  </a:uFill>
                </a:rPr>
                <a:t> </a:t>
              </a:r>
              <a:r>
                <a:rPr sz="3200" dirty="0" err="1">
                  <a:uFill>
                    <a:solidFill/>
                  </a:uFill>
                </a:rPr>
                <a:t>características</a:t>
              </a:r>
              <a:r>
                <a:rPr sz="3200" dirty="0">
                  <a:uFill>
                    <a:solidFill/>
                  </a:uFill>
                </a:rPr>
                <a:t> de la </a:t>
              </a:r>
              <a:r>
                <a:rPr sz="3200" dirty="0">
                  <a:solidFill>
                    <a:srgbClr val="FF0000"/>
                  </a:solidFill>
                  <a:uFill>
                    <a:solidFill>
                      <a:srgbClr val="FF0000"/>
                    </a:solidFill>
                  </a:uFill>
                </a:rPr>
                <a:t>{EXCLUSIÓN S}: {ISOORDINADA S-E}.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22E"/>
      </a:accent1>
      <a:accent2>
        <a:srgbClr val="A5644E"/>
      </a:accent2>
      <a:accent3>
        <a:srgbClr val="FFFFFF"/>
      </a:accent3>
      <a:accent4>
        <a:srgbClr val="000000"/>
      </a:accent4>
      <a:accent5>
        <a:srgbClr val="AD1F1F"/>
      </a:accent5>
      <a:accent6>
        <a:srgbClr val="FFC42F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0A22E"/>
          </a:solidFill>
          <a:prstDash val="solid"/>
          <a:round/>
        </a:ln>
        <a:effectLst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</TotalTime>
  <Words>425</Words>
  <Application>Microsoft Office PowerPoint</Application>
  <PresentationFormat>Presentación en pantalla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Equidad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modified xsi:type="dcterms:W3CDTF">2017-08-16T03:55:31Z</dcterms:modified>
</cp:coreProperties>
</file>