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30/05/2013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30/05/2013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30/05/2013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30/05/2013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30/05/2013</a:t>
            </a:fld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30/05/2013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30/05/2013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30/05/2013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30/05/2013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30/05/2013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30/05/2013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DB64383-144A-4021-9FBC-ECCD1FAE2186}" type="datetimeFigureOut">
              <a:rPr lang="es-MX" smtClean="0"/>
              <a:t>30/05/2013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ESTRUCTURAS DE CONTROL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FORTRAN 90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46023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Declaración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SELECT CASE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484711"/>
          </a:xfrm>
        </p:spPr>
        <p:txBody>
          <a:bodyPr>
            <a:normAutofit/>
          </a:bodyPr>
          <a:lstStyle/>
          <a:p>
            <a:r>
              <a:rPr lang="es-MX" sz="2000" dirty="0" smtClean="0"/>
              <a:t>Las etiquetas pueden tener las siguientes formas:</a:t>
            </a:r>
          </a:p>
          <a:p>
            <a:pPr lvl="1"/>
            <a:r>
              <a:rPr lang="en-US" sz="1600" dirty="0">
                <a:latin typeface="Consolas" pitchFamily="49" charset="0"/>
                <a:cs typeface="Consolas" pitchFamily="49" charset="0"/>
              </a:rPr>
              <a:t>valor1 –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busca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un valor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específico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sz="1600" dirty="0">
                <a:latin typeface="Consolas" pitchFamily="49" charset="0"/>
                <a:cs typeface="Consolas" pitchFamily="49" charset="0"/>
              </a:rPr>
              <a:t>valor1 : valor2 –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valores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entre valor1 y valor2,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incluyendo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valor 1 y valor 2, y valor1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menor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o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igual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que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valor 2</a:t>
            </a:r>
          </a:p>
          <a:p>
            <a:pPr lvl="1"/>
            <a:r>
              <a:rPr lang="en-US" sz="1600" dirty="0">
                <a:latin typeface="Consolas" pitchFamily="49" charset="0"/>
                <a:cs typeface="Consolas" pitchFamily="49" charset="0"/>
              </a:rPr>
              <a:t>valor1 : –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valores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más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grandes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o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iguales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que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valor 1</a:t>
            </a:r>
          </a:p>
          <a:p>
            <a:pPr lvl="1"/>
            <a:r>
              <a:rPr lang="en-US" sz="1600" dirty="0">
                <a:latin typeface="Consolas" pitchFamily="49" charset="0"/>
                <a:cs typeface="Consolas" pitchFamily="49" charset="0"/>
              </a:rPr>
              <a:t>: valor2 –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valores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menores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o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iguales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a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valor2</a:t>
            </a:r>
          </a:p>
          <a:p>
            <a:pPr marL="411480" lvl="1" indent="0">
              <a:buNone/>
            </a:pPr>
            <a:endParaRPr lang="es-MX" dirty="0" smtClean="0"/>
          </a:p>
          <a:p>
            <a:r>
              <a:rPr lang="es-MX" sz="2000" dirty="0" smtClean="0"/>
              <a:t>La declaración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SELECT CASE </a:t>
            </a:r>
            <a:r>
              <a:rPr lang="es-MX" sz="2000" dirty="0" smtClean="0"/>
              <a:t>se ejecuta de la siguiente forma:</a:t>
            </a:r>
          </a:p>
          <a:p>
            <a:pPr lvl="1"/>
            <a:r>
              <a:rPr lang="es-MX" sz="1600" dirty="0" smtClean="0"/>
              <a:t>Compara el valor del selector con las etiquetas de cada caso.  Si existe una concordancia, se ejecutan las declaraciones correspondientes a ese caso.</a:t>
            </a:r>
          </a:p>
          <a:p>
            <a:pPr lvl="1"/>
            <a:r>
              <a:rPr lang="es-MX" sz="1600" dirty="0" smtClean="0"/>
              <a:t>Si no se encuentra una concordancia se ejecuta el caso DEFAULT o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CASE DEFAULT</a:t>
            </a: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pPr lvl="1"/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405607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8585"/>
            <a:ext cx="8229600" cy="884311"/>
          </a:xfrm>
        </p:spPr>
        <p:txBody>
          <a:bodyPr>
            <a:normAutofit/>
          </a:bodyPr>
          <a:lstStyle/>
          <a:p>
            <a:r>
              <a:rPr lang="es-MX" sz="1400" dirty="0" smtClean="0"/>
              <a:t>Este programa lee un </a:t>
            </a:r>
            <a:r>
              <a:rPr lang="es-MX" sz="1400" dirty="0" err="1" smtClean="0"/>
              <a:t>caracter</a:t>
            </a:r>
            <a:r>
              <a:rPr lang="es-MX" sz="1400" dirty="0" smtClean="0"/>
              <a:t> y determina si es una vocal, una consonante, un digito, alguno de los cuatro operadores aritméticos, un espacio en blanco, o algún otro tipo de </a:t>
            </a:r>
            <a:r>
              <a:rPr lang="es-MX" sz="1400" dirty="0" err="1" smtClean="0"/>
              <a:t>caracter</a:t>
            </a:r>
            <a:r>
              <a:rPr lang="es-MX" sz="1400" dirty="0" smtClean="0"/>
              <a:t>.</a:t>
            </a:r>
            <a:endParaRPr lang="es-MX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763688" y="2276872"/>
            <a:ext cx="619268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itchFamily="49" charset="0"/>
                <a:cs typeface="Consolas" pitchFamily="49" charset="0"/>
              </a:rPr>
              <a:t>PROGRAM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PruebaCaracter</a:t>
            </a: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dirty="0">
                <a:latin typeface="Consolas" pitchFamily="49" charset="0"/>
                <a:cs typeface="Consolas" pitchFamily="49" charset="0"/>
              </a:rPr>
              <a:t>IMPLICIT NONE</a:t>
            </a:r>
          </a:p>
          <a:p>
            <a:r>
              <a:rPr lang="en-US" sz="1200" dirty="0">
                <a:latin typeface="Consolas" pitchFamily="49" charset="0"/>
                <a:cs typeface="Consolas" pitchFamily="49" charset="0"/>
              </a:rPr>
              <a:t>CHARACTER(LEN=1) ::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Entrada</a:t>
            </a: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READ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(*,*)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Entrada</a:t>
            </a: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dirty="0">
                <a:latin typeface="Consolas" pitchFamily="49" charset="0"/>
                <a:cs typeface="Consolas" pitchFamily="49" charset="0"/>
              </a:rPr>
              <a:t>SELECT CASE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200" dirty="0" err="1">
                <a:latin typeface="Consolas" pitchFamily="49" charset="0"/>
                <a:cs typeface="Consolas" pitchFamily="49" charset="0"/>
              </a:rPr>
              <a:t>Entrada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CASE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('A' : 'Z', 'a' : 'z')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!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Descarta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las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letras</a:t>
            </a: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WRITE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(*,*)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‘Se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encontro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una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letra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: "',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Entrada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'"'</a:t>
            </a: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SELECT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CASE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Entrada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)		! ¿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Una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vocal?</a:t>
            </a: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CASE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('A', 'E', 'I', 'O', 'U', 'a', 'e', '</a:t>
            </a:r>
            <a:r>
              <a:rPr lang="en-US" sz="12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', '</a:t>
            </a:r>
            <a:r>
              <a:rPr lang="en-US" sz="1200" dirty="0" err="1">
                <a:latin typeface="Consolas" pitchFamily="49" charset="0"/>
                <a:cs typeface="Consolas" pitchFamily="49" charset="0"/>
              </a:rPr>
              <a:t>o','u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')</a:t>
            </a: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WRITE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(*,*)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‘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Es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una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vocal'</a:t>
            </a: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CASE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DEFAULT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!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Debe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ser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una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consonante</a:t>
            </a: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WRITE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(*,*)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‘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Es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una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consonante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'</a:t>
            </a: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END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SELECT</a:t>
            </a: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CASE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('0' : '9')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	! Un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digito</a:t>
            </a: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WRITE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(*,*)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‘Se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encontro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un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digito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: "',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Entrada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'"'</a:t>
            </a: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CASE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('+', '-', '*', '/')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! Un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operador</a:t>
            </a: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WRITE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(*,*)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‘Se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encontro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un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operador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"', Input, '"'</a:t>
            </a: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CASE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(' ')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	!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Espacio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en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blanco</a:t>
            </a: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WRITE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(*,*)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‘Se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encontro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un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espacio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en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blanco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: "',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Entrada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'"'</a:t>
            </a: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CASE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DEFAULT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			!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Caracter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especial</a:t>
            </a: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WRITE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(*,*)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'Se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encontro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otro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tipo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de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caracter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: "',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Entrada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'"'</a:t>
            </a:r>
          </a:p>
          <a:p>
            <a:r>
              <a:rPr lang="en-US" sz="1200" dirty="0" smtClean="0">
                <a:latin typeface="Consolas" pitchFamily="49" charset="0"/>
                <a:cs typeface="Consolas" pitchFamily="49" charset="0"/>
              </a:rPr>
              <a:t>END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SELECT</a:t>
            </a:r>
          </a:p>
          <a:p>
            <a:r>
              <a:rPr lang="en-US" sz="1200" dirty="0">
                <a:latin typeface="Consolas" pitchFamily="49" charset="0"/>
                <a:cs typeface="Consolas" pitchFamily="49" charset="0"/>
              </a:rPr>
              <a:t>END PROGRAM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PruebaCaracter</a:t>
            </a:r>
            <a:endParaRPr lang="en-US" sz="12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14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bucle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1800" dirty="0" smtClean="0"/>
              <a:t>Fortran 90 tiene dos formas de bucle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s-MX" sz="1800" dirty="0" smtClean="0"/>
              <a:t>: El conteo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s-MX" sz="12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MX" sz="1800" dirty="0" smtClean="0"/>
              <a:t>y </a:t>
            </a:r>
            <a:r>
              <a:rPr lang="es-MX" sz="18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 </a:t>
            </a:r>
            <a:r>
              <a:rPr lang="es-MX" sz="1800" dirty="0" smtClean="0"/>
              <a:t>general.</a:t>
            </a:r>
          </a:p>
          <a:p>
            <a:r>
              <a:rPr lang="es-MX" sz="1800" dirty="0" smtClean="0"/>
              <a:t>El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 </a:t>
            </a:r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de conteo tiene la siguiente forma:</a:t>
            </a:r>
          </a:p>
          <a:p>
            <a:endParaRPr lang="es-MX" sz="1800" dirty="0" smtClean="0">
              <a:solidFill>
                <a:schemeClr val="accent4">
                  <a:lumMod val="50000"/>
                </a:schemeClr>
              </a:solidFill>
              <a:cs typeface="Consolas" pitchFamily="49" charset="0"/>
            </a:endParaRPr>
          </a:p>
          <a:p>
            <a:endParaRPr lang="es-MX" sz="1800" dirty="0">
              <a:solidFill>
                <a:schemeClr val="accent4">
                  <a:lumMod val="50000"/>
                </a:schemeClr>
              </a:solidFill>
              <a:cs typeface="Consolas" pitchFamily="49" charset="0"/>
            </a:endParaRPr>
          </a:p>
          <a:p>
            <a:endParaRPr lang="es-MX" sz="1800" dirty="0" smtClean="0">
              <a:solidFill>
                <a:schemeClr val="accent4">
                  <a:lumMod val="50000"/>
                </a:schemeClr>
              </a:solidFill>
              <a:cs typeface="Consolas" pitchFamily="49" charset="0"/>
            </a:endParaRPr>
          </a:p>
          <a:p>
            <a:r>
              <a:rPr lang="es-MX" sz="18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-control </a:t>
            </a:r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es una variable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INTEGER</a:t>
            </a:r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,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inicial</a:t>
            </a:r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,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es-MX" sz="1800" dirty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 </a:t>
            </a:r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y </a:t>
            </a:r>
            <a:r>
              <a:rPr lang="es-MX" sz="18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step</a:t>
            </a:r>
            <a:r>
              <a:rPr lang="es-MX" sz="1800" dirty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 </a:t>
            </a:r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son expresiones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INTEGER</a:t>
            </a:r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; Sin embargo, </a:t>
            </a:r>
            <a:r>
              <a:rPr lang="es-MX" sz="18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step</a:t>
            </a:r>
            <a:r>
              <a:rPr lang="es-MX" sz="1800" dirty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 </a:t>
            </a:r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no puede ser cero.</a:t>
            </a:r>
          </a:p>
          <a:p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Si se omite el </a:t>
            </a:r>
            <a:r>
              <a:rPr lang="es-MX" sz="18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step</a:t>
            </a:r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, su valor por defecto es 1. </a:t>
            </a:r>
          </a:p>
          <a:p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Antes que un bucle-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 </a:t>
            </a:r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comience, las expresiones </a:t>
            </a:r>
            <a:r>
              <a:rPr lang="es-MX" sz="18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inicial</a:t>
            </a:r>
            <a:r>
              <a:rPr lang="es-MX" sz="1800" dirty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, </a:t>
            </a:r>
            <a:r>
              <a:rPr lang="es-MX" sz="18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es-MX" sz="1800" dirty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 y </a:t>
            </a:r>
            <a:r>
              <a:rPr lang="es-MX" sz="1800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step</a:t>
            </a:r>
            <a:r>
              <a:rPr lang="es-MX" sz="1800" dirty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 son </a:t>
            </a:r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evaluadas  solamente una vez. Cuando se ejecute el bucle-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, estos valores no serán reevaluados.</a:t>
            </a:r>
          </a:p>
          <a:p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Si </a:t>
            </a:r>
            <a:r>
              <a:rPr lang="es-MX" sz="18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step</a:t>
            </a:r>
            <a:r>
              <a:rPr lang="es-MX" sz="18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es positivo, el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 </a:t>
            </a:r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incrementa la cuenta y si </a:t>
            </a:r>
            <a:r>
              <a:rPr lang="es-MX" sz="18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step</a:t>
            </a:r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 es negativo, el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 </a:t>
            </a:r>
            <a:r>
              <a:rPr lang="es-MX" sz="1800" dirty="0" err="1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decrementa</a:t>
            </a:r>
            <a:r>
              <a:rPr lang="es-MX" sz="1800" dirty="0" smtClean="0">
                <a:solidFill>
                  <a:schemeClr val="accent4">
                    <a:lumMod val="50000"/>
                  </a:schemeClr>
                </a:solidFill>
                <a:cs typeface="Consolas" pitchFamily="49" charset="0"/>
              </a:rPr>
              <a:t> la cuenta. </a:t>
            </a:r>
            <a:endParaRPr lang="es-MX" sz="1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979712" y="2492896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DO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-control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inicial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 final [, step]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declaraciones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END DO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162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bucle 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83282"/>
          </a:xfrm>
        </p:spPr>
        <p:txBody>
          <a:bodyPr>
            <a:normAutofit fontScale="85000" lnSpcReduction="20000"/>
          </a:bodyPr>
          <a:lstStyle/>
          <a:p>
            <a:r>
              <a:rPr lang="es-MX" dirty="0" smtClean="0"/>
              <a:t>Si </a:t>
            </a:r>
            <a:r>
              <a:rPr lang="es-MX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step</a:t>
            </a:r>
            <a:r>
              <a:rPr lang="es-MX" dirty="0"/>
              <a:t> </a:t>
            </a:r>
            <a:r>
              <a:rPr lang="es-MX" dirty="0" smtClean="0"/>
              <a:t>es positivo:</a:t>
            </a:r>
          </a:p>
          <a:p>
            <a:endParaRPr lang="es-MX" dirty="0" smtClean="0"/>
          </a:p>
          <a:p>
            <a:pPr lvl="1"/>
            <a:r>
              <a:rPr lang="es-MX" dirty="0" smtClean="0"/>
              <a:t>La </a:t>
            </a:r>
            <a:r>
              <a:rPr lang="es-MX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-control</a:t>
            </a:r>
            <a:r>
              <a:rPr lang="es-MX" dirty="0" smtClean="0"/>
              <a:t> recibe el valor de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inicial</a:t>
            </a:r>
            <a:r>
              <a:rPr lang="es-MX" dirty="0" smtClean="0"/>
              <a:t>.</a:t>
            </a:r>
          </a:p>
          <a:p>
            <a:pPr lvl="1"/>
            <a:r>
              <a:rPr lang="es-MX" dirty="0" smtClean="0"/>
              <a:t>Si el valor de </a:t>
            </a:r>
            <a:r>
              <a:rPr lang="es-MX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-control</a:t>
            </a:r>
            <a:r>
              <a:rPr lang="es-MX" dirty="0"/>
              <a:t> </a:t>
            </a:r>
            <a:r>
              <a:rPr lang="es-MX" dirty="0" smtClean="0"/>
              <a:t>es menor o igual que el valor de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es-MX" dirty="0"/>
              <a:t> </a:t>
            </a:r>
            <a:r>
              <a:rPr lang="es-MX" dirty="0" smtClean="0"/>
              <a:t>la parte de declaraciones es ejecutada. Después, se le agrega el valor de </a:t>
            </a:r>
            <a:r>
              <a:rPr lang="es-MX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step</a:t>
            </a:r>
            <a:r>
              <a:rPr lang="es-MX" dirty="0"/>
              <a:t> </a:t>
            </a:r>
            <a:r>
              <a:rPr lang="es-MX" dirty="0" smtClean="0"/>
              <a:t>a </a:t>
            </a:r>
            <a:r>
              <a:rPr lang="es-MX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-control</a:t>
            </a:r>
            <a:r>
              <a:rPr lang="es-MX" dirty="0" smtClean="0"/>
              <a:t>, y vuelve a comparar los valores de </a:t>
            </a:r>
            <a:r>
              <a:rPr lang="es-MX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-control</a:t>
            </a:r>
            <a:r>
              <a:rPr lang="es-MX" dirty="0"/>
              <a:t> </a:t>
            </a:r>
            <a:r>
              <a:rPr lang="es-MX" dirty="0" smtClean="0"/>
              <a:t>y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es-MX" dirty="0" smtClean="0"/>
              <a:t>.</a:t>
            </a:r>
          </a:p>
          <a:p>
            <a:pPr lvl="1"/>
            <a:r>
              <a:rPr lang="es-MX" dirty="0"/>
              <a:t>Si el valor de </a:t>
            </a:r>
            <a:r>
              <a:rPr lang="es-MX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-control</a:t>
            </a:r>
            <a:r>
              <a:rPr lang="es-MX" dirty="0"/>
              <a:t> es </a:t>
            </a:r>
            <a:r>
              <a:rPr lang="es-MX" dirty="0" smtClean="0"/>
              <a:t>mayor que </a:t>
            </a:r>
            <a:r>
              <a:rPr lang="es-MX" dirty="0"/>
              <a:t>el valor de 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es-MX" dirty="0"/>
              <a:t> </a:t>
            </a:r>
            <a:r>
              <a:rPr lang="es-MX" dirty="0" smtClean="0"/>
              <a:t>el bucle-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s-MX" dirty="0" smtClean="0"/>
              <a:t> se completa y la declaración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END DO</a:t>
            </a:r>
            <a:r>
              <a:rPr lang="es-MX" dirty="0"/>
              <a:t> </a:t>
            </a:r>
            <a:r>
              <a:rPr lang="es-MX" dirty="0" smtClean="0"/>
              <a:t>es ejecutada.</a:t>
            </a:r>
          </a:p>
          <a:p>
            <a:pPr lvl="1"/>
            <a:endParaRPr lang="es-MX" dirty="0" smtClean="0"/>
          </a:p>
          <a:p>
            <a:r>
              <a:rPr lang="es-MX" dirty="0"/>
              <a:t>Si </a:t>
            </a:r>
            <a:r>
              <a:rPr lang="es-MX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step</a:t>
            </a:r>
            <a:r>
              <a:rPr lang="es-MX" dirty="0"/>
              <a:t> es </a:t>
            </a:r>
            <a:r>
              <a:rPr lang="es-MX" dirty="0" smtClean="0"/>
              <a:t>negativo:</a:t>
            </a:r>
          </a:p>
          <a:p>
            <a:endParaRPr lang="es-MX" dirty="0"/>
          </a:p>
          <a:p>
            <a:pPr lvl="1"/>
            <a:r>
              <a:rPr lang="es-MX" dirty="0"/>
              <a:t>La </a:t>
            </a:r>
            <a:r>
              <a:rPr lang="es-MX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-control</a:t>
            </a:r>
            <a:r>
              <a:rPr lang="es-MX" dirty="0"/>
              <a:t> recibe el valor de 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inicial</a:t>
            </a:r>
            <a:r>
              <a:rPr lang="es-MX" dirty="0"/>
              <a:t>.</a:t>
            </a:r>
          </a:p>
          <a:p>
            <a:pPr lvl="1"/>
            <a:r>
              <a:rPr lang="es-MX" dirty="0"/>
              <a:t>Si el valor de </a:t>
            </a:r>
            <a:r>
              <a:rPr lang="es-MX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-control</a:t>
            </a:r>
            <a:r>
              <a:rPr lang="es-MX" dirty="0"/>
              <a:t> es </a:t>
            </a:r>
            <a:r>
              <a:rPr lang="es-MX" dirty="0" smtClean="0"/>
              <a:t>mayor o </a:t>
            </a:r>
            <a:r>
              <a:rPr lang="es-MX" dirty="0"/>
              <a:t>igual que el valor de 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es-MX" dirty="0"/>
              <a:t> la parte de declaraciones es ejecutada. Después, se le agrega el valor de </a:t>
            </a:r>
            <a:r>
              <a:rPr lang="es-MX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step</a:t>
            </a:r>
            <a:r>
              <a:rPr lang="es-MX" dirty="0"/>
              <a:t> a </a:t>
            </a:r>
            <a:r>
              <a:rPr lang="es-MX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-control</a:t>
            </a:r>
            <a:r>
              <a:rPr lang="es-MX" dirty="0"/>
              <a:t>, y vuelve a comparar los valores de </a:t>
            </a:r>
            <a:r>
              <a:rPr lang="es-MX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-control</a:t>
            </a:r>
            <a:r>
              <a:rPr lang="es-MX" dirty="0"/>
              <a:t> y 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es-MX" dirty="0"/>
              <a:t>.</a:t>
            </a:r>
          </a:p>
          <a:p>
            <a:pPr lvl="1"/>
            <a:r>
              <a:rPr lang="es-MX" dirty="0"/>
              <a:t>Si el valor de </a:t>
            </a:r>
            <a:r>
              <a:rPr lang="es-MX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-control</a:t>
            </a:r>
            <a:r>
              <a:rPr lang="es-MX" dirty="0"/>
              <a:t> es </a:t>
            </a:r>
            <a:r>
              <a:rPr lang="es-MX" dirty="0" smtClean="0"/>
              <a:t>menor </a:t>
            </a:r>
            <a:r>
              <a:rPr lang="es-MX" dirty="0"/>
              <a:t>que el valor de 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es-MX" dirty="0"/>
              <a:t> el bucle-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s-MX" dirty="0"/>
              <a:t> se completa y la declaración 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END DO</a:t>
            </a:r>
            <a:r>
              <a:rPr lang="es-MX" dirty="0"/>
              <a:t> es ejecutada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44666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bucle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80592"/>
            <a:ext cx="8229600" cy="380256"/>
          </a:xfrm>
        </p:spPr>
        <p:txBody>
          <a:bodyPr>
            <a:normAutofit/>
          </a:bodyPr>
          <a:lstStyle/>
          <a:p>
            <a:r>
              <a:rPr lang="es-MX" sz="1800" dirty="0" smtClean="0"/>
              <a:t>Dos ejemplos: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55576" y="2060848"/>
            <a:ext cx="72038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INTEGER :: N, k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		!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Enteros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nones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entre 1 y N</a:t>
            </a:r>
          </a:p>
          <a:p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READ(*,*) N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WRITE(*,*)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Numero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non entre 1 y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“, N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DO k = 1, N, 2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WRITE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(*,*) k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END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DO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824524" y="4277414"/>
            <a:ext cx="81399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INTEGER, PARAMETER :: LONG = SELECTED_INT_KIND(15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  ! Factorial de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N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INTEGER(KIND=LONG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 :: Factorial, i,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N</a:t>
            </a:r>
          </a:p>
          <a:p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READ(* *) N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READ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(*,*) Factorial = 1_LONG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DO i = 1, N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Factorial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Factorial *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i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END DO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WRITE(*,*) N, “! = “, Factorial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824524" y="4077072"/>
            <a:ext cx="777992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959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bucle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s-MX" dirty="0" smtClean="0"/>
              <a:t> con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EXIT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468488"/>
          </a:xfrm>
        </p:spPr>
        <p:txBody>
          <a:bodyPr>
            <a:normAutofit fontScale="70000" lnSpcReduction="20000"/>
          </a:bodyPr>
          <a:lstStyle/>
          <a:p>
            <a:r>
              <a:rPr lang="es-MX" dirty="0" smtClean="0"/>
              <a:t>El bucle-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s-MX" dirty="0" smtClean="0"/>
              <a:t> tiene la siguiente forma: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pPr lvl="1"/>
            <a:r>
              <a:rPr lang="es-MX" dirty="0" smtClean="0"/>
              <a:t>Las declaraciones serán ejecutadas repetidamente.</a:t>
            </a:r>
            <a:endParaRPr lang="es-MX" dirty="0" smtClean="0"/>
          </a:p>
          <a:p>
            <a:pPr lvl="1"/>
            <a:r>
              <a:rPr lang="es-MX" dirty="0" smtClean="0"/>
              <a:t>Para salir del bucle-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s-MX" dirty="0" smtClean="0"/>
              <a:t>, se usa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EXIT</a:t>
            </a:r>
            <a:r>
              <a:rPr lang="es-MX" dirty="0" smtClean="0"/>
              <a:t> </a:t>
            </a:r>
            <a:r>
              <a:rPr lang="es-MX" dirty="0" smtClean="0"/>
              <a:t>o la declaración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CYCLE</a:t>
            </a:r>
            <a:r>
              <a:rPr lang="es-MX" dirty="0" smtClean="0"/>
              <a:t>.</a:t>
            </a:r>
            <a:endParaRPr lang="es-MX" dirty="0" smtClean="0"/>
          </a:p>
          <a:p>
            <a:pPr lvl="1"/>
            <a:r>
              <a:rPr lang="es-MX" dirty="0" smtClean="0"/>
              <a:t>La declaración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EXIT</a:t>
            </a:r>
            <a:r>
              <a:rPr lang="es-MX" dirty="0" smtClean="0"/>
              <a:t> </a:t>
            </a:r>
            <a:r>
              <a:rPr lang="es-MX" dirty="0" smtClean="0"/>
              <a:t>lleva al flujo de control a la declaración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END DO</a:t>
            </a:r>
            <a:r>
              <a:rPr lang="es-MX" dirty="0" smtClean="0"/>
              <a:t>.</a:t>
            </a:r>
          </a:p>
          <a:p>
            <a:pPr lvl="1"/>
            <a:r>
              <a:rPr lang="es-MX" dirty="0" smtClean="0"/>
              <a:t>La declaración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CYCLE</a:t>
            </a:r>
            <a:r>
              <a:rPr lang="es-MX" dirty="0"/>
              <a:t> </a:t>
            </a:r>
            <a:r>
              <a:rPr lang="es-MX" dirty="0" smtClean="0"/>
              <a:t>comienza la siguiente iteración, ejecutando las declaraciones de nuevo.</a:t>
            </a:r>
          </a:p>
          <a:p>
            <a:pPr lvl="1"/>
            <a:r>
              <a:rPr lang="es-MX" dirty="0" smtClean="0"/>
              <a:t>Por ejemplo:</a:t>
            </a:r>
          </a:p>
          <a:p>
            <a:pPr marL="411480" lvl="1" indent="0">
              <a:buNone/>
            </a:pPr>
            <a:endParaRPr lang="es-MX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2195736" y="2021939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DO 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Declaraciones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END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DO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184564" y="4205406"/>
            <a:ext cx="72038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REAL, PARAMETER ::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Menor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= -1.0,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Mayor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= 1.0,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Paso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= 0.25</a:t>
            </a: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REAL :: x</a:t>
            </a: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x =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Menor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!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inicializando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la variable de control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DO</a:t>
            </a: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IF (x &gt;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Mayor)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EXIT !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es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&gt; valor-final?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WRITE(*,*) x ! no,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haz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el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bucle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x = x +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Paso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!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Incrementa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por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tamaño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de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paso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END DO</a:t>
            </a:r>
            <a:endParaRPr lang="en-US" sz="14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-7381328" y="4653136"/>
            <a:ext cx="72038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itchFamily="49" charset="0"/>
                <a:cs typeface="Consolas" pitchFamily="49" charset="0"/>
              </a:rPr>
              <a:t>INTEGER ::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Entrada</a:t>
            </a: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dirty="0">
                <a:latin typeface="Consolas" pitchFamily="49" charset="0"/>
                <a:cs typeface="Consolas" pitchFamily="49" charset="0"/>
              </a:rPr>
              <a:t>DO</a:t>
            </a:r>
          </a:p>
          <a:p>
            <a:r>
              <a:rPr lang="en-US" sz="1200" dirty="0">
                <a:latin typeface="Consolas" pitchFamily="49" charset="0"/>
                <a:cs typeface="Consolas" pitchFamily="49" charset="0"/>
              </a:rPr>
              <a:t>WRITE(*,*)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‘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Teclea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un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entero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que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este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dentro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del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rango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[0, 10]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--&gt;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'</a:t>
            </a:r>
          </a:p>
          <a:p>
            <a:r>
              <a:rPr lang="en-US" sz="1200" dirty="0">
                <a:latin typeface="Consolas" pitchFamily="49" charset="0"/>
                <a:cs typeface="Consolas" pitchFamily="49" charset="0"/>
              </a:rPr>
              <a:t>READ(*,*)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Entrada</a:t>
            </a: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dirty="0">
                <a:latin typeface="Consolas" pitchFamily="49" charset="0"/>
                <a:cs typeface="Consolas" pitchFamily="49" charset="0"/>
              </a:rPr>
              <a:t>IF (0 &lt;=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Entrada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.AND.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Entrada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>
                <a:latin typeface="Consolas" pitchFamily="49" charset="0"/>
                <a:cs typeface="Consolas" pitchFamily="49" charset="0"/>
              </a:rPr>
              <a:t>&lt;= 10) EXIT</a:t>
            </a:r>
          </a:p>
          <a:p>
            <a:r>
              <a:rPr lang="en-US" sz="1200" dirty="0">
                <a:latin typeface="Consolas" pitchFamily="49" charset="0"/>
                <a:cs typeface="Consolas" pitchFamily="49" charset="0"/>
              </a:rPr>
              <a:t>WRITE(*,*) 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‘El valor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proporcionado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esta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fuera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del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rango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.'</a:t>
            </a: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r>
              <a:rPr lang="en-US" sz="1200" dirty="0">
                <a:latin typeface="Consolas" pitchFamily="49" charset="0"/>
                <a:cs typeface="Consolas" pitchFamily="49" charset="0"/>
              </a:rPr>
              <a:t>END DO</a:t>
            </a:r>
            <a:endParaRPr lang="en-US" sz="12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671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52601"/>
                <a:ext cx="8229600" cy="3404591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s-MX" dirty="0" smtClean="0"/>
                  <a:t>La función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MX" b="0" i="0" smtClean="0">
                        <a:latin typeface="Cambria Math"/>
                      </a:rPr>
                      <m:t>exp</m:t>
                    </m:r>
                    <m:r>
                      <a:rPr lang="es-MX" b="0" i="1" smtClean="0">
                        <a:latin typeface="Cambria Math"/>
                      </a:rPr>
                      <m:t>⁡(</m:t>
                    </m:r>
                    <m:r>
                      <a:rPr lang="es-MX" b="0" i="1" smtClean="0">
                        <a:latin typeface="Cambria Math"/>
                      </a:rPr>
                      <m:t>𝑥</m:t>
                    </m:r>
                    <m:r>
                      <a:rPr lang="es-MX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s-MX" dirty="0" smtClean="0"/>
                  <a:t> tiene una serie infinita:</a:t>
                </a:r>
              </a:p>
              <a:p>
                <a:endParaRPr lang="es-MX" dirty="0" smtClean="0"/>
              </a:p>
              <a:p>
                <a:pPr marL="41148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MX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MX" b="0" i="0" smtClean="0">
                              <a:latin typeface="Cambria Math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s-MX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MX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s-MX" b="0" i="1" smtClean="0">
                          <a:latin typeface="Cambria Math"/>
                        </a:rPr>
                        <m:t>=1+</m:t>
                      </m:r>
                      <m:r>
                        <a:rPr lang="es-MX" b="0" i="1" smtClean="0">
                          <a:latin typeface="Cambria Math"/>
                        </a:rPr>
                        <m:t>𝑥</m:t>
                      </m:r>
                      <m:r>
                        <a:rPr lang="es-MX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MX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MX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MX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s-MX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MX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MX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MX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s-MX" b="0" i="1" smtClean="0">
                              <a:latin typeface="Cambria Math"/>
                            </a:rPr>
                            <m:t>3</m:t>
                          </m:r>
                          <m:r>
                            <a:rPr lang="es-MX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s-MX" b="0" i="1" smtClean="0">
                          <a:latin typeface="Cambria Math"/>
                        </a:rPr>
                        <m:t>+…+</m:t>
                      </m:r>
                      <m:f>
                        <m:fPr>
                          <m:ctrlPr>
                            <a:rPr lang="es-MX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MX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MX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s-MX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s-MX" i="1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s-MX" dirty="0" smtClean="0"/>
              </a:p>
              <a:p>
                <a:endParaRPr lang="es-MX" dirty="0" smtClean="0"/>
              </a:p>
              <a:p>
                <a:r>
                  <a:rPr lang="es-MX" dirty="0" smtClean="0"/>
                  <a:t>Suma cada termino hasta que el valor absoluto del termino es menor que una tolerancia, digamos 0.00001.</a:t>
                </a:r>
              </a:p>
              <a:p>
                <a:r>
                  <a:rPr lang="es-MX" dirty="0" smtClean="0"/>
                  <a:t>Nota:</a:t>
                </a:r>
              </a:p>
              <a:p>
                <a:pPr marL="114300" indent="0">
                  <a:buNone/>
                </a:pPr>
                <a:r>
                  <a:rPr lang="es-MX" dirty="0"/>
                  <a:t>	</a:t>
                </a:r>
                <a:r>
                  <a:rPr lang="es-MX" dirty="0" smtClean="0"/>
                  <a:t>	</a:t>
                </a:r>
                <a:r>
                  <a:rPr lang="es-MX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MX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s-MX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s-MX" b="0" i="1" smtClean="0">
                                <a:latin typeface="Cambria Math"/>
                              </a:rPr>
                              <m:t>+1</m:t>
                            </m:r>
                          </m:sup>
                        </m:sSup>
                      </m:num>
                      <m:den>
                        <m:r>
                          <a:rPr lang="es-MX" b="0" i="1" smtClean="0">
                            <a:latin typeface="Cambria Math"/>
                          </a:rPr>
                          <m:t>(</m:t>
                        </m:r>
                        <m:r>
                          <a:rPr lang="es-MX" b="0" i="1" smtClean="0">
                            <a:latin typeface="Cambria Math"/>
                          </a:rPr>
                          <m:t>𝑖</m:t>
                        </m:r>
                        <m:r>
                          <a:rPr lang="es-MX" b="0" i="1" smtClean="0">
                            <a:latin typeface="Cambria Math"/>
                          </a:rPr>
                          <m:t>+1)!</m:t>
                        </m:r>
                      </m:den>
                    </m:f>
                    <m:r>
                      <a:rPr lang="es-MX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s-MX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MX" b="0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MX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s-MX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s-MX" b="0" i="1" smtClean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p>
                          </m:num>
                          <m:den>
                            <m:r>
                              <a:rPr lang="es-MX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s-MX" b="0" i="1" smtClean="0">
                                <a:latin typeface="Cambria Math"/>
                              </a:rPr>
                              <m:t>!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s-MX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MX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MX" b="0" i="1" smtClean="0">
                                <a:latin typeface="Cambria Math"/>
                              </a:rPr>
                              <m:t>𝑥</m:t>
                            </m:r>
                          </m:num>
                          <m:den>
                            <m:r>
                              <a:rPr lang="es-MX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s-MX" b="0" i="1" smtClean="0">
                                <a:latin typeface="Cambria Math"/>
                              </a:rPr>
                              <m:t>+1</m:t>
                            </m:r>
                          </m:den>
                        </m:f>
                      </m:e>
                    </m:d>
                  </m:oMath>
                </a14:m>
                <a:endParaRPr lang="es-MX" dirty="0" smtClean="0"/>
              </a:p>
              <a:p>
                <a:endParaRPr lang="es-MX" dirty="0" smtClean="0"/>
              </a:p>
            </p:txBody>
          </p:sp>
        </mc:Choice>
        <mc:Fallback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52601"/>
                <a:ext cx="8229600" cy="3404591"/>
              </a:xfrm>
              <a:blipFill rotWithShape="1">
                <a:blip r:embed="rId2"/>
                <a:stretch>
                  <a:fillRect t="-304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3529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467544" y="1693832"/>
            <a:ext cx="820891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PROGRAM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Exponencial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IMPLICIT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NONE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INTEGER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Cuenta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			!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#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de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terminos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utilizados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REAL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:: Term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	! Un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termino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REAL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:: Sum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	! La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suma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REAL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:: X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	! La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entrada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x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REAL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, PARAMETER ::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Tolerancia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= 0.00001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!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tolerancia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READ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(*,*) X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	! lee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x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Cuenta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= 1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	! El primer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termino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es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1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Sum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= 1.0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      !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Por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lo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tanto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la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suma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comienza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con 1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Term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= X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	! El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segundo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termino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es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x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DO 					! Para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cada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termino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IF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(ABS(Term) &lt;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Tolerancia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EXIT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! Si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es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muy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pequeña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salir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Sum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= Sum + Term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		! Si no,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agrega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a la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suma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Cuenta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Cuenta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+ 1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        !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Cuenta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indica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el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siguiente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termino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Term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= Term * (X /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Cuenta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 	    !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Calcula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el valor del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siguiente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termino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END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DO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WRITE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(*,*) '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Depues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 de ', Cuenta, ' iteraciones:'</a:t>
            </a: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 WRITE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(*,*) ' 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Exp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(', X ,') = ', Sum</a:t>
            </a: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 WRITE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(*,*) ' De la 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funcion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 EXP() = ', EXP(X)</a:t>
            </a:r>
          </a:p>
          <a:p>
            <a:r>
              <a:rPr lang="es-MX" sz="1400" smtClean="0">
                <a:latin typeface="Consolas" pitchFamily="49" charset="0"/>
                <a:cs typeface="Consolas" pitchFamily="49" charset="0"/>
              </a:rPr>
              <a:t>   WRITE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(*,*) ' 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Abs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(Error) = ', ABS(Sum - EXP(X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))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END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PROGRAM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Exponencial</a:t>
            </a:r>
            <a:endParaRPr lang="en-US" sz="14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192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VARIABLE </a:t>
            </a:r>
            <a:r>
              <a:rPr lang="es-MX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logical</a:t>
            </a:r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052664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Una variable tipo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LOGICAL</a:t>
            </a:r>
            <a:r>
              <a:rPr lang="es-MX" dirty="0" smtClean="0"/>
              <a:t> puede contener solamente dos valores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.TRUE.</a:t>
            </a:r>
            <a:r>
              <a:rPr lang="es-MX" dirty="0"/>
              <a:t> </a:t>
            </a:r>
            <a:r>
              <a:rPr lang="es-MX" dirty="0" smtClean="0"/>
              <a:t>o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.FALSE. </a:t>
            </a:r>
            <a:r>
              <a:rPr lang="es-MX" dirty="0" smtClean="0"/>
              <a:t>Verdadero o falso.</a:t>
            </a:r>
          </a:p>
          <a:p>
            <a:r>
              <a:rPr lang="es-MX" dirty="0" smtClean="0"/>
              <a:t>Fortran 90 tiene seis operadores relacionales: 	</a:t>
            </a:r>
          </a:p>
          <a:p>
            <a:pPr marL="114300" indent="0">
              <a:buNone/>
            </a:pPr>
            <a:r>
              <a:rPr lang="es-MX" dirty="0"/>
              <a:t>	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&lt;. &lt;=, &gt;, &gt;=, ==, /=</a:t>
            </a:r>
          </a:p>
          <a:p>
            <a:pPr lvl="1"/>
            <a:r>
              <a:rPr lang="es-MX" dirty="0" smtClean="0"/>
              <a:t>Cada uno de estos operadores relacionales toma dos expresiones, compara los valores y devuelve 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.TRUE.</a:t>
            </a:r>
            <a:r>
              <a:rPr lang="es-MX" dirty="0"/>
              <a:t> o 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.FALSE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.</a:t>
            </a:r>
          </a:p>
          <a:p>
            <a:pPr lvl="1"/>
            <a:r>
              <a:rPr lang="es-MX" dirty="0" smtClean="0"/>
              <a:t>Los valores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COMPLEX </a:t>
            </a:r>
            <a:r>
              <a:rPr lang="es-MX" dirty="0" smtClean="0"/>
              <a:t>pueden usar solamente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== </a:t>
            </a:r>
            <a:r>
              <a:rPr lang="es-MX" dirty="0"/>
              <a:t>y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/=</a:t>
            </a:r>
          </a:p>
          <a:p>
            <a:pPr lvl="1"/>
            <a:r>
              <a:rPr lang="es-MX" dirty="0" smtClean="0"/>
              <a:t>Los </a:t>
            </a:r>
            <a:r>
              <a:rPr lang="es-MX" dirty="0"/>
              <a:t>valores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LOGICAL </a:t>
            </a:r>
            <a:r>
              <a:rPr lang="es-MX" dirty="0" smtClean="0"/>
              <a:t>pueden ser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.EQV.,</a:t>
            </a:r>
            <a:r>
              <a:rPr lang="es-MX" dirty="0" smtClean="0"/>
              <a:t>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.NEQV., .NOT., .OR., .AND., </a:t>
            </a:r>
            <a:r>
              <a:rPr lang="es-MX" dirty="0" smtClean="0"/>
              <a:t>para comparación.</a:t>
            </a:r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pPr lvl="1"/>
            <a:endParaRPr lang="es-MX" dirty="0" smtClean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970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Declaración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IF-THEN-ELSE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2324472"/>
          </a:xfrm>
        </p:spPr>
        <p:txBody>
          <a:bodyPr>
            <a:normAutofit/>
          </a:bodyPr>
          <a:lstStyle/>
          <a:p>
            <a:r>
              <a:rPr lang="es-MX" sz="1800" dirty="0" smtClean="0"/>
              <a:t>Fortran tiene tres formas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IF-THEN-ELSE</a:t>
            </a:r>
          </a:p>
          <a:p>
            <a:r>
              <a:rPr lang="es-MX" sz="1800" dirty="0" smtClean="0"/>
              <a:t>La más completa es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IF-THEN-ELSE-IF-END IF</a:t>
            </a:r>
          </a:p>
          <a:p>
            <a:r>
              <a:rPr lang="es-MX" sz="1800" dirty="0" smtClean="0"/>
              <a:t>También la declaración </a:t>
            </a:r>
            <a:r>
              <a:rPr lang="es-MX" sz="18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MX" sz="1800" dirty="0" smtClean="0"/>
              <a:t> sola puede ser útil.</a:t>
            </a:r>
          </a:p>
          <a:p>
            <a:r>
              <a:rPr lang="es-MX" sz="1800" dirty="0"/>
              <a:t>Las expresiones lógicas se </a:t>
            </a:r>
            <a:r>
              <a:rPr lang="es-MX" sz="1800" dirty="0" smtClean="0"/>
              <a:t>evalúan secuencialmente, es decir </a:t>
            </a:r>
            <a:r>
              <a:rPr lang="es-MX" sz="1800" dirty="0"/>
              <a:t>de arriba para abajo, La secuencia de </a:t>
            </a:r>
            <a:r>
              <a:rPr lang="es-MX" sz="1800" dirty="0" smtClean="0"/>
              <a:t>instrucciones </a:t>
            </a:r>
            <a:r>
              <a:rPr lang="es-MX" sz="1800" dirty="0"/>
              <a:t>que </a:t>
            </a:r>
            <a:r>
              <a:rPr lang="es-MX" sz="1800" dirty="0" smtClean="0"/>
              <a:t>corresponda </a:t>
            </a:r>
            <a:r>
              <a:rPr lang="es-MX" sz="1800" dirty="0"/>
              <a:t>a la expresión evaluada </a:t>
            </a:r>
            <a:r>
              <a:rPr lang="es-MX" sz="1800" dirty="0" smtClean="0"/>
              <a:t>para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.TRUE.</a:t>
            </a:r>
            <a:r>
              <a:rPr lang="es-MX" sz="1800" dirty="0"/>
              <a:t> s</a:t>
            </a:r>
            <a:r>
              <a:rPr lang="es-MX" sz="1800" dirty="0" smtClean="0"/>
              <a:t>erá ejecutada.</a:t>
            </a:r>
          </a:p>
          <a:p>
            <a:r>
              <a:rPr lang="es-MX" sz="1800" dirty="0" smtClean="0"/>
              <a:t>De otra manera la secuencia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ELSE </a:t>
            </a:r>
            <a:r>
              <a:rPr lang="es-MX" sz="1800" dirty="0" smtClean="0"/>
              <a:t>será ejecutada.</a:t>
            </a:r>
            <a:endParaRPr lang="es-MX" sz="1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2339752" y="4135139"/>
            <a:ext cx="432048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IF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(expresion-logica-1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 THEN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secuencia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de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declaraciones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1</a:t>
            </a: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ELSE IF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expresion-logica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-2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 THEN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secuencia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de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declaraciones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2</a:t>
            </a: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ELSE IF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expresion-logica-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3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 THEN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secuencia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de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declaraciones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3</a:t>
            </a: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ELSE IF (.....) THEN</a:t>
            </a: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...........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ELSE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err="1">
                <a:latin typeface="Consolas" pitchFamily="49" charset="0"/>
                <a:cs typeface="Consolas" pitchFamily="49" charset="0"/>
              </a:rPr>
              <a:t>secuencia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de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declaraciones</a:t>
            </a: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END IF</a:t>
            </a:r>
          </a:p>
        </p:txBody>
      </p:sp>
    </p:spTree>
    <p:extLst>
      <p:ext uri="{BB962C8B-B14F-4D97-AF65-F5344CB8AC3E}">
        <p14:creationId xmlns:p14="http://schemas.microsoft.com/office/powerpoint/2010/main" val="4094623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Declaración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IF-THEN-ELSE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80255"/>
          </a:xfrm>
        </p:spPr>
        <p:txBody>
          <a:bodyPr>
            <a:normAutofit/>
          </a:bodyPr>
          <a:lstStyle/>
          <a:p>
            <a:r>
              <a:rPr lang="es-MX" sz="1800" dirty="0" smtClean="0"/>
              <a:t>Dos ejemplos:</a:t>
            </a:r>
            <a:endParaRPr lang="es-MX" sz="1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02567" y="2852936"/>
            <a:ext cx="39604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IF (a &lt; b .AND. a &lt; c)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THEN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  Result =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a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ELSE IF ( b &lt; a .AND. b &lt; c)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THEN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Result =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b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ELSE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Result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c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END IF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076056" y="3112805"/>
            <a:ext cx="331561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(x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&lt;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50) THEN</a:t>
            </a:r>
          </a:p>
          <a:p>
            <a:r>
              <a:rPr lang="en-US" sz="1600" dirty="0" err="1">
                <a:latin typeface="Consolas" pitchFamily="49" charset="0"/>
                <a:cs typeface="Consolas" pitchFamily="49" charset="0"/>
              </a:rPr>
              <a:t>Calif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‘NA'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ELSE IF (x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&lt; 70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 THEN</a:t>
            </a:r>
          </a:p>
          <a:p>
            <a:r>
              <a:rPr lang="en-US" sz="1600" dirty="0" err="1">
                <a:latin typeface="Consolas" pitchFamily="49" charset="0"/>
                <a:cs typeface="Consolas" pitchFamily="49" charset="0"/>
              </a:rPr>
              <a:t>Calif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‘S'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ELSE IF (x &lt;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80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 THEN</a:t>
            </a:r>
          </a:p>
          <a:p>
            <a:r>
              <a:rPr lang="en-US" sz="1600" dirty="0" err="1">
                <a:latin typeface="Consolas" pitchFamily="49" charset="0"/>
                <a:cs typeface="Consolas" pitchFamily="49" charset="0"/>
              </a:rPr>
              <a:t>Calif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‘R'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ELSE IF (x &lt;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90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 THEN</a:t>
            </a:r>
          </a:p>
          <a:p>
            <a:r>
              <a:rPr lang="en-US" sz="1600" dirty="0" err="1">
                <a:latin typeface="Consolas" pitchFamily="49" charset="0"/>
                <a:cs typeface="Consolas" pitchFamily="49" charset="0"/>
              </a:rPr>
              <a:t>Calif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‘B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'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ELSE</a:t>
            </a:r>
          </a:p>
          <a:p>
            <a:r>
              <a:rPr lang="en-US" sz="1600" dirty="0" err="1">
                <a:latin typeface="Consolas" pitchFamily="49" charset="0"/>
                <a:cs typeface="Consolas" pitchFamily="49" charset="0"/>
              </a:rPr>
              <a:t>Calif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‘MB'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END IF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02567" y="2276872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cs typeface="Consolas" pitchFamily="49" charset="0"/>
              </a:rPr>
              <a:t>Encuentra</a:t>
            </a:r>
            <a:r>
              <a:rPr lang="en-US" sz="1400" dirty="0" smtClean="0">
                <a:cs typeface="Consolas" pitchFamily="49" charset="0"/>
              </a:rPr>
              <a:t> el valor </a:t>
            </a:r>
            <a:r>
              <a:rPr lang="en-US" sz="1400" dirty="0" err="1" smtClean="0">
                <a:cs typeface="Consolas" pitchFamily="49" charset="0"/>
              </a:rPr>
              <a:t>mínimo</a:t>
            </a:r>
            <a:r>
              <a:rPr lang="en-US" sz="1400" dirty="0" smtClean="0">
                <a:cs typeface="Consolas" pitchFamily="49" charset="0"/>
              </a:rPr>
              <a:t> entre a, b y c y </a:t>
            </a:r>
            <a:r>
              <a:rPr lang="en-US" sz="1400" dirty="0" err="1" smtClean="0">
                <a:cs typeface="Consolas" pitchFamily="49" charset="0"/>
              </a:rPr>
              <a:t>guarda</a:t>
            </a:r>
            <a:r>
              <a:rPr lang="en-US" sz="1400" dirty="0" smtClean="0">
                <a:cs typeface="Consolas" pitchFamily="49" charset="0"/>
              </a:rPr>
              <a:t> el </a:t>
            </a:r>
            <a:r>
              <a:rPr lang="en-US" sz="1400" dirty="0" err="1" smtClean="0">
                <a:cs typeface="Consolas" pitchFamily="49" charset="0"/>
              </a:rPr>
              <a:t>resultado</a:t>
            </a:r>
            <a:r>
              <a:rPr lang="en-US" sz="1400" dirty="0" smtClean="0">
                <a:cs typeface="Consolas" pitchFamily="49" charset="0"/>
              </a:rPr>
              <a:t> en Result: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076056" y="2761183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cs typeface="Consolas" pitchFamily="49" charset="0"/>
              </a:rPr>
              <a:t>Calificación</a:t>
            </a:r>
            <a:r>
              <a:rPr lang="en-US" sz="1400" dirty="0" smtClean="0">
                <a:cs typeface="Consolas" pitchFamily="49" charset="0"/>
              </a:rPr>
              <a:t> </a:t>
            </a:r>
            <a:r>
              <a:rPr lang="en-US" sz="1400" dirty="0" err="1" smtClean="0">
                <a:cs typeface="Consolas" pitchFamily="49" charset="0"/>
              </a:rPr>
              <a:t>por</a:t>
            </a:r>
            <a:r>
              <a:rPr lang="en-US" sz="1400" dirty="0" smtClean="0">
                <a:cs typeface="Consolas" pitchFamily="49" charset="0"/>
              </a:rPr>
              <a:t> </a:t>
            </a:r>
            <a:r>
              <a:rPr lang="en-US" sz="1400" dirty="0" err="1" smtClean="0">
                <a:cs typeface="Consolas" pitchFamily="49" charset="0"/>
              </a:rPr>
              <a:t>letra</a:t>
            </a:r>
            <a:r>
              <a:rPr lang="en-US" sz="1400" dirty="0" smtClean="0">
                <a:cs typeface="Consolas" pitchFamily="49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98142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Declaración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IF-THEN-ELSE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162470"/>
          </a:xfrm>
        </p:spPr>
        <p:txBody>
          <a:bodyPr>
            <a:normAutofit/>
          </a:bodyPr>
          <a:lstStyle/>
          <a:p>
            <a:r>
              <a:rPr lang="es-MX" sz="1800" dirty="0" smtClean="0"/>
              <a:t>La declaración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ELSE-IF</a:t>
            </a:r>
            <a:r>
              <a:rPr lang="es-MX" sz="1800" dirty="0" smtClean="0"/>
              <a:t> y la declaración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ELSE </a:t>
            </a:r>
            <a:r>
              <a:rPr lang="es-MX" sz="1800" dirty="0" smtClean="0"/>
              <a:t>son opcionales.</a:t>
            </a:r>
          </a:p>
          <a:p>
            <a:r>
              <a:rPr lang="es-MX" sz="1800" dirty="0" smtClean="0"/>
              <a:t>Si la declaración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ELSE </a:t>
            </a:r>
            <a:r>
              <a:rPr lang="es-MX" sz="1800" dirty="0" smtClean="0"/>
              <a:t>no existe y ninguna de las expresiones lógicas resulta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.TRUE. </a:t>
            </a:r>
            <a:r>
              <a:rPr lang="es-MX" sz="1800" dirty="0" smtClean="0"/>
              <a:t>,la declaración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IF-THEN-ELSE</a:t>
            </a:r>
            <a:r>
              <a:rPr lang="es-MX" sz="1800" dirty="0" smtClean="0"/>
              <a:t> no tiene efecto.</a:t>
            </a:r>
          </a:p>
          <a:p>
            <a:endParaRPr lang="es-MX" sz="1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23729" y="2851195"/>
            <a:ext cx="3960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cs typeface="Consolas" pitchFamily="49" charset="0"/>
              </a:rPr>
              <a:t>Sin </a:t>
            </a:r>
            <a:r>
              <a:rPr lang="es-MX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ELSE-IF</a:t>
            </a:r>
            <a:r>
              <a:rPr lang="en-US" sz="1400" dirty="0" smtClean="0">
                <a:cs typeface="Consolas" pitchFamily="49" charset="0"/>
              </a:rPr>
              <a:t>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34750" y="3158972"/>
            <a:ext cx="432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IF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(expresion-logica-1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 THEN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secuencia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de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declaraciones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1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ELSE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secuencia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de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declaraciones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ELSE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END IF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860032" y="2780928"/>
            <a:ext cx="32081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cs typeface="Consolas" pitchFamily="49" charset="0"/>
              </a:rPr>
              <a:t>Sin </a:t>
            </a:r>
            <a:r>
              <a:rPr lang="es-MX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n-US" sz="1400" dirty="0" smtClean="0">
                <a:cs typeface="Consolas" pitchFamily="49" charset="0"/>
              </a:rPr>
              <a:t>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860032" y="3134246"/>
            <a:ext cx="396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IF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(expresion-logica-1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 THEN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secuencia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de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declaraciones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1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ELSE IF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expresion-logica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-2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 THEN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secuencia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de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declaraciones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2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ELSE IF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expresion-logica-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 THEN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secuencia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de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declaraciones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3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ELSE IF (.....) THEN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...........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END IF</a:t>
            </a:r>
          </a:p>
        </p:txBody>
      </p:sp>
    </p:spTree>
    <p:extLst>
      <p:ext uri="{BB962C8B-B14F-4D97-AF65-F5344CB8AC3E}">
        <p14:creationId xmlns:p14="http://schemas.microsoft.com/office/powerpoint/2010/main" val="3127175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52601"/>
                <a:ext cx="8229600" cy="1316360"/>
              </a:xfrm>
            </p:spPr>
            <p:txBody>
              <a:bodyPr>
                <a:normAutofit/>
              </a:bodyPr>
              <a:lstStyle/>
              <a:p>
                <a:r>
                  <a:rPr lang="es-MX" sz="1800" dirty="0" smtClean="0"/>
                  <a:t>Dada una ecuación cuadrática </a:t>
                </a:r>
                <a14:m>
                  <m:oMath xmlns:m="http://schemas.openxmlformats.org/officeDocument/2006/math">
                    <m:r>
                      <a:rPr lang="es-MX" sz="1800" b="0" i="1" smtClean="0"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s-MX" sz="1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MX" sz="18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s-MX" sz="18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s-MX" sz="1800" b="0" i="1" smtClean="0">
                        <a:latin typeface="Cambria Math"/>
                      </a:rPr>
                      <m:t>+</m:t>
                    </m:r>
                    <m:r>
                      <a:rPr lang="es-MX" sz="1800" b="0" i="1" smtClean="0">
                        <a:latin typeface="Cambria Math"/>
                      </a:rPr>
                      <m:t>𝑏𝑥</m:t>
                    </m:r>
                    <m:r>
                      <a:rPr lang="es-MX" sz="1800" b="0" i="1" smtClean="0">
                        <a:latin typeface="Cambria Math"/>
                      </a:rPr>
                      <m:t>+</m:t>
                    </m:r>
                    <m:r>
                      <a:rPr lang="es-MX" sz="1800" b="0" i="1" smtClean="0">
                        <a:latin typeface="Cambria Math"/>
                      </a:rPr>
                      <m:t>𝑐</m:t>
                    </m:r>
                    <m:r>
                      <a:rPr lang="es-MX" sz="1800" b="0" i="1" smtClean="0">
                        <a:latin typeface="Cambria Math"/>
                      </a:rPr>
                      <m:t>=0</m:t>
                    </m:r>
                    <m:r>
                      <a:rPr lang="es-MX" sz="1800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s-MX" sz="1800" dirty="0" smtClean="0"/>
                  <a:t> , donde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MX" sz="1800" i="1" dirty="0" smtClean="0">
                        <a:latin typeface="Cambria Math"/>
                      </a:rPr>
                      <m:t>a</m:t>
                    </m:r>
                    <m:r>
                      <a:rPr lang="es-MX" sz="1800" i="1" dirty="0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s-MX" sz="1800" b="0" i="1" dirty="0" smtClean="0">
                        <a:latin typeface="Cambria Math"/>
                        <a:ea typeface="Cambria Math"/>
                      </a:rPr>
                      <m:t>0</m:t>
                    </m:r>
                    <m:r>
                      <a:rPr lang="es-MX" sz="1800" i="1">
                        <a:latin typeface="Cambria Math"/>
                      </a:rPr>
                      <m:t> </m:t>
                    </m:r>
                  </m:oMath>
                </a14:m>
                <a:r>
                  <a:rPr lang="es-MX" sz="1800" dirty="0" smtClean="0"/>
                  <a:t> sus raíces se calculan de la siguiente manera:</a:t>
                </a: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800" b="0" i="1" smtClean="0">
                          <a:latin typeface="Cambria Math"/>
                        </a:rPr>
                        <m:t>𝑥</m:t>
                      </m:r>
                      <m:r>
                        <a:rPr lang="es-MX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MX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MX" sz="18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s-MX" sz="18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s-MX" sz="18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s-MX" sz="18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MX" sz="18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s-MX" sz="1800" b="0" i="1" smtClean="0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s-MX" sz="18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MX" sz="1800" b="0" i="1" smtClean="0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s-MX" sz="1800" b="0" i="1" smtClean="0">
                                  <a:latin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s-MX" sz="1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s-MX" sz="18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s-MX" sz="1800" dirty="0" smtClean="0"/>
              </a:p>
              <a:p>
                <a:pPr marL="114300" indent="0">
                  <a:buNone/>
                </a:pPr>
                <a:endParaRPr lang="es-MX" sz="1800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52601"/>
                <a:ext cx="8229600" cy="1316360"/>
              </a:xfrm>
              <a:blipFill rotWithShape="1">
                <a:blip r:embed="rId2"/>
                <a:stretch>
                  <a:fillRect t="-232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9 CuadroTexto"/>
          <p:cNvSpPr txBox="1"/>
          <p:nvPr/>
        </p:nvSpPr>
        <p:spPr>
          <a:xfrm>
            <a:off x="755576" y="3140968"/>
            <a:ext cx="316835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PROGRAM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EcuacionCuadratica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IMPLICIT NONE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REAL :: a, b, c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REAL ::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REAL ::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raiz1, raiz2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READ a, b, c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WRITE(*,*) ‘a = ’, a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WRITE(*,*)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‘b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’,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b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WRITE(*,*)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‘c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’,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c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WRITE(*,*) 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 = b**2 – 4.0*a*c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211960" y="3190324"/>
            <a:ext cx="46805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IF (d &gt;= 0.0) THEN 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!¿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Tiene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solucion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?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d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SQRT(d)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raiz1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(-b + d)/(2.0*a) !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Raiz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1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raiz2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(-b - d)/(2.0*a) !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Raiz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2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WRITE(*,*)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‘Las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raices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son', raiz1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 '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&amp;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y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',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raiz2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ELSE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          !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Raices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complejas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WRITE(*,*)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‘Na hay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raices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reales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'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WRITE(*,*)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Discriminante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', d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END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IF</a:t>
            </a: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END PROGRAM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EcuacionCuadratica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3995936" y="3284984"/>
            <a:ext cx="0" cy="295232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058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80255"/>
          </a:xfrm>
        </p:spPr>
        <p:txBody>
          <a:bodyPr>
            <a:noAutofit/>
          </a:bodyPr>
          <a:lstStyle/>
          <a:p>
            <a:r>
              <a:rPr lang="es-MX" sz="1600" dirty="0" smtClean="0"/>
              <a:t>Si anexamos el caso de raíces repetidas.</a:t>
            </a:r>
            <a:endParaRPr lang="es-MX" sz="1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827584" y="2204864"/>
            <a:ext cx="7560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(d &gt;= 0.0) THEN 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!¿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Tiene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solucion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?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d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SQRT(d)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raiz1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(-b + d)/(2.0*a) !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Raiz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1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raiz2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(-b - d)/(2.0*a) !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Raiz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2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WRITE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(*,*)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‘Las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raices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son', raiz1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 '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y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',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raiz2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!-----------------------------------------</a:t>
            </a: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ELSE IF (d == 0.0) THEN	  !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Raices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repetidas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WRITE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(*,*) ‘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La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raiz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repetida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', -b/(2.0*a)</a:t>
            </a: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!-----------------------------------------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ELSE                  !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Raices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complejas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WRITE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(*,*)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‘Na hay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raices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reales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'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WRITE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(*,*)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Discriminante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', d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END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IF</a:t>
            </a:r>
          </a:p>
        </p:txBody>
      </p:sp>
    </p:spTree>
    <p:extLst>
      <p:ext uri="{BB962C8B-B14F-4D97-AF65-F5344CB8AC3E}">
        <p14:creationId xmlns:p14="http://schemas.microsoft.com/office/powerpoint/2010/main" val="255420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sz="3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MX" dirty="0" smtClean="0"/>
              <a:t>Lógico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2180455"/>
          </a:xfrm>
        </p:spPr>
        <p:txBody>
          <a:bodyPr>
            <a:noAutofit/>
          </a:bodyPr>
          <a:lstStyle/>
          <a:p>
            <a:r>
              <a:rPr lang="es-MX" sz="1600" dirty="0" smtClean="0"/>
              <a:t>Cuando el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s-MX" sz="1600" dirty="0" smtClean="0"/>
              <a:t>lógico devuelve un valor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.TRUE.</a:t>
            </a:r>
            <a:r>
              <a:rPr lang="es-MX" sz="1600" dirty="0"/>
              <a:t> </a:t>
            </a:r>
            <a:r>
              <a:rPr lang="es-MX" sz="1600" dirty="0" smtClean="0"/>
              <a:t>La declaración es ejecutada de lo contrario el programa sigue su curso.</a:t>
            </a:r>
          </a:p>
          <a:p>
            <a:endParaRPr lang="es-MX" sz="1600" dirty="0"/>
          </a:p>
          <a:p>
            <a:endParaRPr lang="es-MX" sz="1600" dirty="0" smtClean="0"/>
          </a:p>
          <a:p>
            <a:r>
              <a:rPr lang="es-MX" sz="1600" dirty="0" smtClean="0"/>
              <a:t>Por ejemplo: </a:t>
            </a:r>
            <a:endParaRPr lang="es-MX" sz="1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627784" y="2381551"/>
            <a:ext cx="3888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expresion-logica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declaracion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699792" y="3356992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ElMenor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b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IF (a &lt; b)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ElMenor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a</a:t>
            </a:r>
          </a:p>
        </p:txBody>
      </p:sp>
    </p:spTree>
    <p:extLst>
      <p:ext uri="{BB962C8B-B14F-4D97-AF65-F5344CB8AC3E}">
        <p14:creationId xmlns:p14="http://schemas.microsoft.com/office/powerpoint/2010/main" val="2192726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Declaración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SELECT CASE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884311"/>
          </a:xfrm>
        </p:spPr>
        <p:txBody>
          <a:bodyPr>
            <a:normAutofit/>
          </a:bodyPr>
          <a:lstStyle/>
          <a:p>
            <a:r>
              <a:rPr lang="es-MX" sz="1600" dirty="0" smtClean="0"/>
              <a:t>Fortran 90 tiene la declaración </a:t>
            </a:r>
            <a:r>
              <a:rPr lang="es-MX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SELECT CASE </a:t>
            </a:r>
            <a:r>
              <a:rPr lang="es-MX" sz="1600" dirty="0" smtClean="0"/>
              <a:t>para la ejecución selectiva si el criterio de selección está basado en valores simples, </a:t>
            </a:r>
            <a:r>
              <a:rPr lang="es-MX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INTEGER, LOGICAL, y CHARACTER. </a:t>
            </a:r>
            <a:r>
              <a:rPr lang="es-MX" sz="1600" dirty="0" smtClean="0"/>
              <a:t>No es aplicable para valores </a:t>
            </a:r>
            <a:r>
              <a:rPr lang="es-MX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REAL.</a:t>
            </a:r>
            <a:endParaRPr lang="es-MX" sz="1600" dirty="0"/>
          </a:p>
        </p:txBody>
      </p:sp>
      <p:sp>
        <p:nvSpPr>
          <p:cNvPr id="4" name="3 CuadroTexto"/>
          <p:cNvSpPr txBox="1"/>
          <p:nvPr/>
        </p:nvSpPr>
        <p:spPr>
          <a:xfrm>
            <a:off x="827584" y="2697882"/>
            <a:ext cx="79928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SELECT CASE (selector)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CASE (etiqueta-1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declaraciones-1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CASE (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etiqueta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-2)      !selector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una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expresion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que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evalua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una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	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declaraciones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-2   !variable INTEGER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 LOGICAL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o CHARACTER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CASE (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etiqueta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-3)      !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etiqueta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un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paquete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de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constantes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o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declaraciones-3   !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parametros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del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mismo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tipo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que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el selector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!.......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otros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casos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CASE 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etiqueta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-n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declaraciones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-n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CASE DEFAULT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declaraciones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-POR DEFECTO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END SELECT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4512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1183</TotalTime>
  <Words>1478</Words>
  <Application>Microsoft Office PowerPoint</Application>
  <PresentationFormat>Presentación en pantalla (4:3)</PresentationFormat>
  <Paragraphs>273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Boticario</vt:lpstr>
      <vt:lpstr>FORTRAN 90</vt:lpstr>
      <vt:lpstr>VARIABLE logical</vt:lpstr>
      <vt:lpstr>Declaración IF-THEN-ELSE</vt:lpstr>
      <vt:lpstr>Declaración IF-THEN-ELSE</vt:lpstr>
      <vt:lpstr>Declaración IF-THEN-ELSE</vt:lpstr>
      <vt:lpstr>EJEMPLO</vt:lpstr>
      <vt:lpstr>EJEMPLO</vt:lpstr>
      <vt:lpstr>IF Lógico</vt:lpstr>
      <vt:lpstr>Declaración SELECT CASE</vt:lpstr>
      <vt:lpstr>Declaración SELECT CASE</vt:lpstr>
      <vt:lpstr>EJEMPLO</vt:lpstr>
      <vt:lpstr>El bucle Do</vt:lpstr>
      <vt:lpstr>El bucle Do</vt:lpstr>
      <vt:lpstr>El bucle Do</vt:lpstr>
      <vt:lpstr>El bucle Do con EXIT</vt:lpstr>
      <vt:lpstr>EJEMPLO</vt:lpstr>
      <vt:lpstr>EJEMPLO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FORTRAN 90</dc:title>
  <dc:creator>R2-D2</dc:creator>
  <cp:lastModifiedBy>R2-D2</cp:lastModifiedBy>
  <cp:revision>95</cp:revision>
  <dcterms:created xsi:type="dcterms:W3CDTF">2013-05-17T15:58:36Z</dcterms:created>
  <dcterms:modified xsi:type="dcterms:W3CDTF">2013-05-30T17:36:35Z</dcterms:modified>
</cp:coreProperties>
</file>