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8" r:id="rId3"/>
    <p:sldId id="279" r:id="rId4"/>
    <p:sldId id="257" r:id="rId5"/>
    <p:sldId id="280" r:id="rId6"/>
    <p:sldId id="258" r:id="rId7"/>
    <p:sldId id="259" r:id="rId8"/>
    <p:sldId id="261" r:id="rId9"/>
    <p:sldId id="262" r:id="rId10"/>
    <p:sldId id="263" r:id="rId11"/>
    <p:sldId id="264" r:id="rId12"/>
    <p:sldId id="277" r:id="rId13"/>
    <p:sldId id="265" r:id="rId14"/>
    <p:sldId id="266" r:id="rId15"/>
    <p:sldId id="267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CONCEPTOS BÁSICOS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FORTRAN 90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6023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declaraciones 1/2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/>
              <a:t>Fortran 90 utiliza la siguiente forma para declarar variables, </a:t>
            </a:r>
            <a:endParaRPr lang="es-MX" sz="2000" dirty="0"/>
          </a:p>
          <a:p>
            <a:pPr marL="114300" indent="0">
              <a:buNone/>
            </a:pP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Especificador-tipo </a:t>
            </a:r>
            <a:r>
              <a:rPr lang="es-MX" sz="20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::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lista</a:t>
            </a:r>
            <a:endParaRPr lang="es-MX" sz="20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s-MX" sz="2000" dirty="0" smtClean="0"/>
              <a:t>Donde </a:t>
            </a:r>
            <a:r>
              <a:rPr lang="es-MX" sz="20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Especificador-tipo </a:t>
            </a:r>
            <a:r>
              <a:rPr lang="es-MX" sz="2000" dirty="0" smtClean="0">
                <a:cs typeface="Consolas" pitchFamily="49" charset="0"/>
              </a:rPr>
              <a:t>es alguna de las siguientes variables: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INTEGER, REAL, LOGICAL, COMPLEX </a:t>
            </a:r>
            <a:r>
              <a:rPr lang="es-MX" sz="2000" dirty="0" smtClean="0">
                <a:cs typeface="Consolas" pitchFamily="49" charset="0"/>
              </a:rPr>
              <a:t>y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CHARACTER</a:t>
            </a:r>
            <a:r>
              <a:rPr lang="es-MX" sz="2000" dirty="0" smtClean="0">
                <a:cs typeface="Consolas" pitchFamily="49" charset="0"/>
              </a:rPr>
              <a:t>;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MX" sz="2000" dirty="0" smtClean="0">
                <a:cs typeface="Consolas" pitchFamily="49" charset="0"/>
              </a:rPr>
              <a:t>y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lista </a:t>
            </a:r>
            <a:r>
              <a:rPr lang="es-MX" sz="2000" dirty="0" smtClean="0"/>
              <a:t>es una secuencia de identificadores o nombres de variables utilizadas en el programa, separados por comas:</a:t>
            </a:r>
          </a:p>
          <a:p>
            <a:pPr marL="114300" indent="0">
              <a:buNone/>
            </a:pPr>
            <a:r>
              <a:rPr lang="es-MX" sz="2000" dirty="0" smtClean="0"/>
              <a:t>         		</a:t>
            </a:r>
          </a:p>
          <a:p>
            <a:r>
              <a:rPr lang="es-MX" sz="2000" dirty="0" smtClean="0"/>
              <a:t>Por ejemplo: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195736" y="4532927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INTEGER ::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postal,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Total,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contador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REAL ::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PROMEDIO,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x,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Diferencia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LOGICAL ::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Condicion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OK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COMPLEX ::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Conjugado</a:t>
            </a:r>
            <a:endParaRPr lang="es-MX" dirty="0">
              <a:solidFill>
                <a:srgbClr val="C0000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466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declaraciones </a:t>
            </a:r>
            <a:r>
              <a:rPr lang="es-MX" dirty="0" smtClean="0"/>
              <a:t>2/2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Las variables tipo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CHARACTER </a:t>
            </a:r>
            <a:r>
              <a:rPr lang="es-MX" dirty="0" smtClean="0"/>
              <a:t>requieren de información adicional, la longitud de la cadena</a:t>
            </a:r>
          </a:p>
          <a:p>
            <a:pPr lvl="1"/>
            <a:r>
              <a:rPr lang="es-MX" dirty="0" smtClean="0">
                <a:cs typeface="Consolas" pitchFamily="49" charset="0"/>
              </a:rPr>
              <a:t>A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CHARACTER </a:t>
            </a:r>
            <a:r>
              <a:rPr lang="es-MX" dirty="0" smtClean="0">
                <a:cs typeface="Consolas" pitchFamily="49" charset="0"/>
              </a:rPr>
              <a:t>debe de seguir el atributo longitud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(LEN = l), </a:t>
            </a:r>
            <a:r>
              <a:rPr lang="es-MX" dirty="0" smtClean="0">
                <a:cs typeface="Consolas" pitchFamily="49" charset="0"/>
              </a:rPr>
              <a:t>donde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 </a:t>
            </a:r>
            <a:r>
              <a:rPr lang="es-MX" dirty="0" smtClean="0">
                <a:cs typeface="Consolas" pitchFamily="49" charset="0"/>
              </a:rPr>
              <a:t>es la longitud de la cadena.</a:t>
            </a:r>
          </a:p>
          <a:p>
            <a:pPr lvl="1"/>
            <a:r>
              <a:rPr lang="es-MX" dirty="0" smtClean="0">
                <a:cs typeface="Consolas" pitchFamily="49" charset="0"/>
              </a:rPr>
              <a:t>Por ejemplo: </a:t>
            </a:r>
          </a:p>
          <a:p>
            <a:pPr lvl="1"/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979712" y="3645024"/>
            <a:ext cx="58326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CHARACTER(LEN=20)  ::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Respuesta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Pregunta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!Las variables Respuesta y pregunta pueden !contener hasta 20 caracteres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CHARACTER(20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 ::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Respuesta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Pregunta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!Cumple con las mismas propiedades que la !anterior declaración.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CHARACTER ::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Tecla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!Significa que la variable Tecla puede !contener solo un </a:t>
            </a:r>
            <a:r>
              <a:rPr lang="es-MX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caracter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478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Operador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CHARACTER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/>
              <a:t>Fortran utiliza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s-MX" sz="2000" dirty="0" smtClean="0"/>
              <a:t> para concatenar dos cadenas.</a:t>
            </a:r>
          </a:p>
          <a:p>
            <a:r>
              <a:rPr lang="es-MX" sz="2000" dirty="0" smtClean="0"/>
              <a:t>Si la cadena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s-MX" sz="2000" dirty="0" smtClean="0"/>
              <a:t> y la cadena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B</a:t>
            </a:r>
            <a:r>
              <a:rPr lang="es-MX" sz="2000" dirty="0" smtClean="0"/>
              <a:t> tienen una longitud m y n, la concatenación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 // B </a:t>
            </a:r>
            <a:r>
              <a:rPr lang="es-MX" sz="2000" dirty="0" smtClean="0"/>
              <a:t>es una cadena de longitud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m + n </a:t>
            </a:r>
          </a:p>
          <a:p>
            <a:endParaRPr lang="es-MX" sz="20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91680" y="2837254"/>
            <a:ext cx="56166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CHARACTER(LEN=4) ::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Juan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"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Juan", Sol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= "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Sol"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CHARACTER(LEN=6) ::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Laura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= "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Laura”, Renata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= "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Renata"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CHARACTER(LEN=10) :: Ans1, Ans2, Ans3,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Ans4</a:t>
            </a:r>
          </a:p>
          <a:p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Ans1 =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Juan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//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Laura 	!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Ans1 = “</a:t>
            </a:r>
            <a:r>
              <a:rPr lang="es-MX" sz="1400" dirty="0" err="1" smtClean="0">
                <a:latin typeface="Consolas" pitchFamily="49" charset="0"/>
                <a:cs typeface="Consolas" pitchFamily="49" charset="0"/>
              </a:rPr>
              <a:t>JuanLaura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-“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Ans2 =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Sol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//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Renata 	!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Ans2 = “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Sol-Renata”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Ans3 =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Renata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//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Sol 	!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Ans3 = “</a:t>
            </a:r>
            <a:r>
              <a:rPr lang="es-MX" sz="1400" dirty="0" err="1" smtClean="0">
                <a:latin typeface="Consolas" pitchFamily="49" charset="0"/>
                <a:cs typeface="Consolas" pitchFamily="49" charset="0"/>
              </a:rPr>
              <a:t>RenataSol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-”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Ans4 =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Laura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//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Sol 	!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Ans4 = “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Laura—Sol-”</a:t>
            </a:r>
            <a:endParaRPr lang="es-MX" sz="1400" dirty="0">
              <a:solidFill>
                <a:schemeClr val="accent2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185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atributo parámetro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4845"/>
          </a:xfrm>
        </p:spPr>
        <p:txBody>
          <a:bodyPr>
            <a:normAutofit lnSpcReduction="10000"/>
          </a:bodyPr>
          <a:lstStyle/>
          <a:p>
            <a:r>
              <a:rPr lang="es-MX" sz="1800" dirty="0" smtClean="0"/>
              <a:t>Un identificador tipo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PARAMETER</a:t>
            </a:r>
            <a:r>
              <a:rPr lang="es-MX" sz="1800" dirty="0" smtClean="0"/>
              <a:t> es un nombre cuyo valor no puede ser modificado. En otras palabras es una constante.</a:t>
            </a:r>
          </a:p>
          <a:p>
            <a:r>
              <a:rPr lang="es-MX" sz="1800" dirty="0" smtClean="0"/>
              <a:t>El atributo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PARAMETER</a:t>
            </a:r>
            <a:r>
              <a:rPr lang="es-MX" sz="1800" dirty="0" smtClean="0"/>
              <a:t> se usa después del tipo de variable.</a:t>
            </a:r>
          </a:p>
          <a:p>
            <a:r>
              <a:rPr lang="es-MX" sz="1800" dirty="0" smtClean="0"/>
              <a:t>Cada identificador es seguido por un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s-MX" sz="1800" dirty="0" smtClean="0"/>
              <a:t> y el valor del identificador.  Por ejemplo:</a:t>
            </a:r>
          </a:p>
          <a:p>
            <a:endParaRPr lang="es-MX" sz="1800" dirty="0"/>
          </a:p>
          <a:p>
            <a:endParaRPr lang="es-MX" sz="1800" dirty="0" smtClean="0"/>
          </a:p>
          <a:p>
            <a:endParaRPr lang="es-MX" sz="1800" dirty="0"/>
          </a:p>
          <a:p>
            <a:endParaRPr lang="es-MX" sz="1800" dirty="0" smtClean="0"/>
          </a:p>
          <a:p>
            <a:endParaRPr lang="es-MX" sz="2000" dirty="0" smtClean="0"/>
          </a:p>
          <a:p>
            <a:r>
              <a:rPr lang="es-MX" sz="2000" dirty="0" smtClean="0"/>
              <a:t>Se puede inicializar variables de tres formas:</a:t>
            </a:r>
          </a:p>
          <a:p>
            <a:pPr lvl="1"/>
            <a:r>
              <a:rPr lang="es-MX" sz="1800" dirty="0" smtClean="0"/>
              <a:t>Inicialización: Se realiza una vez que el programa se ejecuta.</a:t>
            </a:r>
          </a:p>
          <a:p>
            <a:pPr lvl="1"/>
            <a:r>
              <a:rPr lang="es-MX" sz="1800" dirty="0" smtClean="0"/>
              <a:t>Asignación: Se realiza cuando el programa ejecuta una declaración asignada.</a:t>
            </a:r>
          </a:p>
          <a:p>
            <a:pPr lvl="1"/>
            <a:r>
              <a:rPr lang="es-MX" sz="1800" dirty="0" smtClean="0"/>
              <a:t>Entrada: Es cuando se lee </a:t>
            </a:r>
            <a:r>
              <a:rPr lang="es-MX" sz="1600" dirty="0" smtClean="0"/>
              <a:t>la variable con la función 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READ.</a:t>
            </a:r>
            <a:endParaRPr lang="es-MX" sz="1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3356992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INTEGER, 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PARAMETER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MAXIMO = 10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REAL, 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PARAMETER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PI = 3.1415926, E = 2.17828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LOGICAL, 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PARAMETER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TRUE = .true., FALSE = .false.</a:t>
            </a:r>
          </a:p>
        </p:txBody>
      </p:sp>
    </p:spTree>
    <p:extLst>
      <p:ext uri="{BB962C8B-B14F-4D97-AF65-F5344CB8AC3E}">
        <p14:creationId xmlns:p14="http://schemas.microsoft.com/office/powerpoint/2010/main" val="3658429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Operadores aritméticos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884312"/>
          </a:xfrm>
        </p:spPr>
        <p:txBody>
          <a:bodyPr/>
          <a:lstStyle/>
          <a:p>
            <a:r>
              <a:rPr lang="es-MX" dirty="0" smtClean="0"/>
              <a:t>Hay cuatro tipos de operadores en Fortran 90: aritméticos, relacionales, lógicos y de caracteres. </a:t>
            </a:r>
          </a:p>
          <a:p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233105"/>
              </p:ext>
            </p:extLst>
          </p:nvPr>
        </p:nvGraphicFramePr>
        <p:xfrm>
          <a:off x="1187624" y="2780928"/>
          <a:ext cx="718841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033905"/>
                <a:gridCol w="377721"/>
                <a:gridCol w="1824459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Tipo</a:t>
                      </a:r>
                      <a:endParaRPr lang="es-MX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 dirty="0" smtClean="0"/>
                        <a:t>Operador</a:t>
                      </a:r>
                      <a:endParaRPr lang="es-MX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err="1" smtClean="0"/>
                        <a:t>Asociatividad</a:t>
                      </a:r>
                      <a:endParaRPr lang="es-MX" sz="1200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MX" sz="1200" dirty="0" smtClean="0"/>
                        <a:t>Aritméticos</a:t>
                      </a:r>
                      <a:endParaRPr lang="es-MX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**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Derecha a izquierda</a:t>
                      </a:r>
                      <a:endParaRPr lang="es-MX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*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/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Izquierda a derecha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+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-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Izquierda a derecha</a:t>
                      </a:r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Relacionales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&lt;</a:t>
                      </a:r>
                      <a:r>
                        <a:rPr lang="es-MX" sz="1200" b="1" baseline="0" dirty="0" smtClean="0">
                          <a:latin typeface="Consolas" pitchFamily="49" charset="0"/>
                          <a:cs typeface="Consolas" pitchFamily="49" charset="0"/>
                        </a:rPr>
                        <a:t> .LT.</a:t>
                      </a:r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 &lt;= .LE. &gt; .GT.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&gt;= .GE. == .EQ. /= .NE.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Ninguna</a:t>
                      </a:r>
                      <a:endParaRPr lang="es-MX" sz="1200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s-MX" sz="1200" dirty="0" smtClean="0"/>
                        <a:t>Lógicos</a:t>
                      </a:r>
                      <a:endParaRPr lang="es-MX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.NOT.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Derecha a izquierda</a:t>
                      </a:r>
                      <a:endParaRPr lang="es-MX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.AND.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Izquierda a derecha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.OR.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Izquierda a derecha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.EQV.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Consolas" pitchFamily="49" charset="0"/>
                          <a:cs typeface="Consolas" pitchFamily="49" charset="0"/>
                        </a:rPr>
                        <a:t>.NEQV.</a:t>
                      </a:r>
                      <a:endParaRPr lang="es-MX" sz="12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Izquierda a derecha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847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Funciones intrínsecas de fortran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532383"/>
          </a:xfrm>
        </p:spPr>
        <p:txBody>
          <a:bodyPr>
            <a:normAutofit fontScale="77500" lnSpcReduction="20000"/>
          </a:bodyPr>
          <a:lstStyle/>
          <a:p>
            <a:r>
              <a:rPr lang="es-MX" dirty="0" smtClean="0"/>
              <a:t>Para utilizar una función intrínseca en fortran necesitamos saber:</a:t>
            </a:r>
          </a:p>
          <a:p>
            <a:pPr lvl="1"/>
            <a:r>
              <a:rPr lang="es-MX" dirty="0" smtClean="0"/>
              <a:t>Nombre y significado de la función. </a:t>
            </a:r>
          </a:p>
          <a:p>
            <a:pPr lvl="1"/>
            <a:r>
              <a:rPr lang="es-MX" dirty="0" smtClean="0"/>
              <a:t>Número de argumentos.</a:t>
            </a:r>
          </a:p>
          <a:p>
            <a:pPr lvl="1"/>
            <a:r>
              <a:rPr lang="es-MX" dirty="0" smtClean="0"/>
              <a:t>El tipo y el rango de cada argumento.</a:t>
            </a:r>
          </a:p>
          <a:p>
            <a:pPr lvl="1"/>
            <a:r>
              <a:rPr lang="es-MX" dirty="0" smtClean="0"/>
              <a:t>El tipo de variable que devuelve la función.</a:t>
            </a:r>
          </a:p>
          <a:p>
            <a:pPr lvl="1"/>
            <a:endParaRPr lang="es-MX" dirty="0" smtClean="0"/>
          </a:p>
          <a:p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270573"/>
              </p:ext>
            </p:extLst>
          </p:nvPr>
        </p:nvGraphicFramePr>
        <p:xfrm>
          <a:off x="1043608" y="3212976"/>
          <a:ext cx="6912769" cy="3374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0910"/>
                <a:gridCol w="3183626"/>
                <a:gridCol w="1080120"/>
                <a:gridCol w="1008113"/>
              </a:tblGrid>
              <a:tr h="198882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Función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Significado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Entrada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Devuelve</a:t>
                      </a:r>
                      <a:endParaRPr lang="es-MX" sz="1200" dirty="0"/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ABS(X)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Valor absoluto de x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INTEGER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INTEGER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SQRT(X)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Raíz cuadrada de x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SIN(X)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Seno de x en radianes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COS(X)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Coseno de x en radianes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TAN(X)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Tangente de x en radianes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ASIN(X)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Arco seno de x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ACOS(X)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Arco coseno de x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ATAN(X)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Arco tangente de x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EXP(X)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Exponencial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 de x    e</a:t>
                      </a:r>
                      <a:r>
                        <a:rPr lang="es-MX" sz="1200" b="0" baseline="3000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x</a:t>
                      </a:r>
                      <a:endParaRPr lang="es-MX" sz="1200" b="0" baseline="3000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315438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LOG(X)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Logaritmo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 natural de x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315438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LOG10(X)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Logaritmo común de x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907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Funciones intrínsecas de fortran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07951"/>
          </a:xfrm>
        </p:spPr>
        <p:txBody>
          <a:bodyPr>
            <a:normAutofit/>
          </a:bodyPr>
          <a:lstStyle/>
          <a:p>
            <a:r>
              <a:rPr lang="es-MX" sz="1800" dirty="0" smtClean="0"/>
              <a:t>Algunas funciones de conversión:</a:t>
            </a:r>
          </a:p>
          <a:p>
            <a:endParaRPr lang="es-MX" sz="1800" dirty="0"/>
          </a:p>
          <a:p>
            <a:endParaRPr lang="es-MX" sz="1800" dirty="0" smtClean="0"/>
          </a:p>
          <a:p>
            <a:endParaRPr lang="es-MX" sz="1800" dirty="0"/>
          </a:p>
          <a:p>
            <a:endParaRPr lang="es-MX" sz="1800" dirty="0" smtClean="0"/>
          </a:p>
          <a:p>
            <a:endParaRPr lang="es-MX" sz="1800" dirty="0"/>
          </a:p>
          <a:p>
            <a:endParaRPr lang="es-MX" sz="1800" dirty="0" smtClean="0"/>
          </a:p>
          <a:p>
            <a:endParaRPr lang="es-MX" sz="1800" dirty="0" smtClean="0"/>
          </a:p>
          <a:p>
            <a:endParaRPr lang="es-MX" sz="1800" dirty="0"/>
          </a:p>
          <a:p>
            <a:endParaRPr lang="es-MX" sz="1800" dirty="0" smtClean="0"/>
          </a:p>
          <a:p>
            <a:r>
              <a:rPr lang="es-MX" sz="1800" dirty="0" smtClean="0"/>
              <a:t>Algunos ejemplos:</a:t>
            </a:r>
          </a:p>
          <a:p>
            <a:pPr lvl="1"/>
            <a:endParaRPr lang="es-MX" dirty="0" smtClean="0"/>
          </a:p>
          <a:p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743599"/>
              </p:ext>
            </p:extLst>
          </p:nvPr>
        </p:nvGraphicFramePr>
        <p:xfrm>
          <a:off x="971600" y="2176264"/>
          <a:ext cx="727280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3312368"/>
                <a:gridCol w="1224136"/>
                <a:gridCol w="1224136"/>
              </a:tblGrid>
              <a:tr h="198882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Función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Significado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Entrada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Devuelve</a:t>
                      </a:r>
                      <a:endParaRPr lang="es-MX" sz="1200" dirty="0"/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INT(X)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Trunca a la parte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 entera de x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INTEGER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INTEGER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NINT(X)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Redondea al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 entero más cercano a x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FLOOR(X)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Redondea al mayor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 entero menor que o igual al valor de x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FRACTION(X)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Trunca a la parte fraccional de x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REAL(X)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Convierte a x a </a:t>
                      </a:r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REAL</a:t>
                      </a:r>
                      <a:endParaRPr lang="es-MX" sz="1200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MAX(x1,x2,…,</a:t>
                      </a:r>
                      <a:r>
                        <a:rPr lang="es-MX" sz="1200" b="1" dirty="0" err="1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xn</a:t>
                      </a:r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Máximo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 de </a:t>
                      </a:r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x1,x2,…,</a:t>
                      </a:r>
                      <a:r>
                        <a:rPr lang="es-MX" sz="1200" b="1" dirty="0" err="1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xn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INTEGER/REAL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INTEGER/REAL</a:t>
                      </a: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MIN(x1,x2,…,</a:t>
                      </a:r>
                      <a:r>
                        <a:rPr lang="es-MX" sz="1200" b="1" dirty="0" err="1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xn</a:t>
                      </a:r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Mínimo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 de </a:t>
                      </a:r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x1,x2,…,</a:t>
                      </a:r>
                      <a:r>
                        <a:rPr lang="es-MX" sz="1200" b="1" dirty="0" err="1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xn</a:t>
                      </a:r>
                      <a:endParaRPr lang="es-MX" sz="1200" b="0" dirty="0" smtClean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INTEGER/REAL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INTEGER/REAL</a:t>
                      </a:r>
                    </a:p>
                  </a:txBody>
                  <a:tcPr/>
                </a:tc>
              </a:tr>
              <a:tr h="19888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MOD(</a:t>
                      </a:r>
                      <a:r>
                        <a:rPr lang="es-MX" sz="1200" b="1" dirty="0" err="1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x,y</a:t>
                      </a:r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endParaRPr lang="es-MX" sz="1200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Residuo de </a:t>
                      </a:r>
                      <a:r>
                        <a:rPr lang="es-MX" sz="1200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x- INT(x/y)*y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+mn-lt"/>
                          <a:cs typeface="Consolas" pitchFamily="49" charset="0"/>
                        </a:rPr>
                        <a:t> 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+mn-lt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INTEGER/REAL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INTEGER/REAL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315886" y="544522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Consolas" pitchFamily="49" charset="0"/>
                <a:cs typeface="Consolas" pitchFamily="49" charset="0"/>
              </a:rPr>
              <a:t>INT(-3.5) devuelve -3		FLOOR(-3.5) devuelve -4</a:t>
            </a:r>
          </a:p>
          <a:p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NINT(3.5) </a:t>
            </a:r>
            <a:r>
              <a:rPr lang="es-MX" sz="1600" dirty="0">
                <a:latin typeface="Consolas" pitchFamily="49" charset="0"/>
                <a:cs typeface="Consolas" pitchFamily="49" charset="0"/>
              </a:rPr>
              <a:t>devuelve </a:t>
            </a:r>
            <a:r>
              <a:rPr lang="es-MX" sz="1600" dirty="0" smtClean="0">
                <a:latin typeface="Consolas" pitchFamily="49" charset="0"/>
                <a:cs typeface="Consolas" pitchFamily="49" charset="0"/>
              </a:rPr>
              <a:t>4		FRACTION(12.3) </a:t>
            </a:r>
            <a:r>
              <a:rPr lang="es-MX" sz="1600" dirty="0" err="1" smtClean="0">
                <a:latin typeface="Consolas" pitchFamily="49" charset="0"/>
                <a:cs typeface="Consolas" pitchFamily="49" charset="0"/>
              </a:rPr>
              <a:t>dev</a:t>
            </a:r>
            <a:r>
              <a:rPr lang="es-MX" sz="1600" dirty="0" smtClean="0">
                <a:latin typeface="Consolas" pitchFamily="49" charset="0"/>
                <a:cs typeface="Consolas" pitchFamily="49" charset="0"/>
              </a:rPr>
              <a:t>. 0.3</a:t>
            </a:r>
          </a:p>
          <a:p>
            <a:r>
              <a:rPr lang="es-MX" sz="1600" dirty="0" smtClean="0">
                <a:latin typeface="Consolas" pitchFamily="49" charset="0"/>
                <a:cs typeface="Consolas" pitchFamily="49" charset="0"/>
              </a:rPr>
              <a:t>NINT</a:t>
            </a:r>
            <a:r>
              <a:rPr lang="es-MX" sz="1600" dirty="0">
                <a:latin typeface="Consolas" pitchFamily="49" charset="0"/>
                <a:cs typeface="Consolas" pitchFamily="49" charset="0"/>
              </a:rPr>
              <a:t>(-</a:t>
            </a:r>
            <a:r>
              <a:rPr lang="es-MX" sz="1600" dirty="0" smtClean="0">
                <a:latin typeface="Consolas" pitchFamily="49" charset="0"/>
                <a:cs typeface="Consolas" pitchFamily="49" charset="0"/>
              </a:rPr>
              <a:t>3.4) </a:t>
            </a:r>
            <a:r>
              <a:rPr lang="es-MX" sz="1600" dirty="0">
                <a:latin typeface="Consolas" pitchFamily="49" charset="0"/>
                <a:cs typeface="Consolas" pitchFamily="49" charset="0"/>
              </a:rPr>
              <a:t>devuelve -</a:t>
            </a:r>
            <a:r>
              <a:rPr lang="es-MX" sz="1600" dirty="0" smtClean="0">
                <a:latin typeface="Consolas" pitchFamily="49" charset="0"/>
                <a:cs typeface="Consolas" pitchFamily="49" charset="0"/>
              </a:rPr>
              <a:t>3		REAL(-10) </a:t>
            </a:r>
            <a:r>
              <a:rPr lang="es-MX" sz="1600" dirty="0" err="1" smtClean="0">
                <a:latin typeface="Consolas" pitchFamily="49" charset="0"/>
                <a:cs typeface="Consolas" pitchFamily="49" charset="0"/>
              </a:rPr>
              <a:t>dev</a:t>
            </a:r>
            <a:r>
              <a:rPr lang="es-MX" sz="1600" dirty="0" smtClean="0">
                <a:latin typeface="Consolas" pitchFamily="49" charset="0"/>
                <a:cs typeface="Consolas" pitchFamily="49" charset="0"/>
              </a:rPr>
              <a:t>. -10.0</a:t>
            </a:r>
            <a:endParaRPr lang="es-MX" sz="1600" dirty="0">
              <a:latin typeface="Consolas" pitchFamily="49" charset="0"/>
              <a:cs typeface="Consolas" pitchFamily="49" charset="0"/>
            </a:endParaRPr>
          </a:p>
          <a:p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FLOOR(3.6) </a:t>
            </a:r>
            <a:r>
              <a:rPr lang="es-MX" sz="1600" dirty="0">
                <a:latin typeface="Consolas" pitchFamily="49" charset="0"/>
                <a:cs typeface="Consolas" pitchFamily="49" charset="0"/>
              </a:rPr>
              <a:t>devuelve </a:t>
            </a:r>
            <a:r>
              <a:rPr lang="es-MX" sz="1600" dirty="0" smtClean="0">
                <a:latin typeface="Consolas" pitchFamily="49" charset="0"/>
                <a:cs typeface="Consolas" pitchFamily="49" charset="0"/>
              </a:rPr>
              <a:t>3</a:t>
            </a:r>
            <a:endParaRPr lang="es-MX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01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</a:t>
            </a:r>
            <a:r>
              <a:rPr lang="es-MX" dirty="0" smtClean="0"/>
              <a:t>Que es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IMPLICIT NONE</a:t>
            </a:r>
            <a:r>
              <a:rPr lang="es-MX" dirty="0" smtClean="0"/>
              <a:t>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Fortran tiene una interesante tradición: todas las variables que comienzan con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s-MX" dirty="0" smtClean="0"/>
              <a:t>,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j</a:t>
            </a:r>
            <a:r>
              <a:rPr lang="es-MX" dirty="0" smtClean="0"/>
              <a:t>,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k</a:t>
            </a:r>
            <a:r>
              <a:rPr lang="es-MX" dirty="0" smtClean="0"/>
              <a:t>,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</a:t>
            </a:r>
            <a:r>
              <a:rPr lang="es-MX" dirty="0" smtClean="0"/>
              <a:t>,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m</a:t>
            </a:r>
            <a:r>
              <a:rPr lang="es-MX" dirty="0" smtClean="0"/>
              <a:t> y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</a:t>
            </a:r>
            <a:r>
              <a:rPr lang="es-MX" dirty="0" smtClean="0"/>
              <a:t>, si no son declaradas, son del tipo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INTEGER</a:t>
            </a:r>
            <a:r>
              <a:rPr lang="es-MX" dirty="0" smtClean="0"/>
              <a:t>  por defecto. Esta característica puede resultar en problemas de definición si no se maneja con cuidado.</a:t>
            </a: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IMPLICIT NONE </a:t>
            </a:r>
            <a:r>
              <a:rPr lang="es-MX" dirty="0" smtClean="0"/>
              <a:t>significa que todos los nombres deben ser declarados y que no hay ningún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INTEGER</a:t>
            </a:r>
            <a:r>
              <a:rPr lang="es-MX" dirty="0" smtClean="0"/>
              <a:t> asumido implícitamente.</a:t>
            </a:r>
            <a:endParaRPr lang="es-MX" dirty="0"/>
          </a:p>
          <a:p>
            <a:r>
              <a:rPr lang="es-MX" dirty="0" smtClean="0"/>
              <a:t>Todos nuestros programas por seguridad deben de contener ésta declaración.</a:t>
            </a:r>
          </a:p>
        </p:txBody>
      </p:sp>
    </p:spTree>
    <p:extLst>
      <p:ext uri="{BB962C8B-B14F-4D97-AF65-F5344CB8AC3E}">
        <p14:creationId xmlns:p14="http://schemas.microsoft.com/office/powerpoint/2010/main" val="293580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READ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1800" dirty="0" smtClean="0"/>
              <a:t>Fortran 90 usa la declaración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READ(*,*) </a:t>
            </a:r>
            <a:r>
              <a:rPr lang="es-MX" sz="1800" dirty="0" smtClean="0"/>
              <a:t>para leer datos que asignará a variables desde el teclado, por ejemplo:</a:t>
            </a:r>
          </a:p>
          <a:p>
            <a:endParaRPr lang="es-MX" sz="1800" dirty="0"/>
          </a:p>
          <a:p>
            <a:endParaRPr lang="es-MX" sz="1800" dirty="0" smtClean="0"/>
          </a:p>
          <a:p>
            <a:endParaRPr lang="es-MX" sz="1800" dirty="0"/>
          </a:p>
          <a:p>
            <a:endParaRPr lang="es-MX" sz="1800" dirty="0" smtClean="0"/>
          </a:p>
          <a:p>
            <a:endParaRPr lang="es-MX" sz="1800" dirty="0"/>
          </a:p>
          <a:p>
            <a:r>
              <a:rPr lang="es-MX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READ(*,*) </a:t>
            </a:r>
            <a:r>
              <a:rPr lang="en-US" sz="1800" dirty="0" smtClean="0"/>
              <a:t>lee </a:t>
            </a:r>
            <a:r>
              <a:rPr lang="en-US" sz="1800" dirty="0" err="1" smtClean="0"/>
              <a:t>datos</a:t>
            </a:r>
            <a:r>
              <a:rPr lang="en-US" sz="1800" dirty="0" smtClean="0"/>
              <a:t> </a:t>
            </a:r>
            <a:r>
              <a:rPr lang="en-US" sz="1800" dirty="0" err="1" smtClean="0"/>
              <a:t>desde</a:t>
            </a:r>
            <a:r>
              <a:rPr lang="en-US" sz="1800" dirty="0" smtClean="0"/>
              <a:t> el </a:t>
            </a:r>
            <a:r>
              <a:rPr lang="en-US" sz="1800" dirty="0" err="1" smtClean="0"/>
              <a:t>teclado</a:t>
            </a:r>
            <a:r>
              <a:rPr lang="en-US" sz="1800" dirty="0" smtClean="0"/>
              <a:t> </a:t>
            </a:r>
            <a:r>
              <a:rPr lang="en-US" sz="1800" dirty="0" err="1" smtClean="0"/>
              <a:t>por</a:t>
            </a:r>
            <a:r>
              <a:rPr lang="en-US" sz="1800" dirty="0" smtClean="0"/>
              <a:t> </a:t>
            </a:r>
            <a:r>
              <a:rPr lang="en-US" sz="1800" dirty="0" err="1" smtClean="0"/>
              <a:t>defecto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dirty="0" smtClean="0"/>
              <a:t>Si </a:t>
            </a:r>
            <a:r>
              <a:rPr lang="es-MX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READ(*,*) </a:t>
            </a:r>
            <a:r>
              <a:rPr lang="en-US" sz="1800" dirty="0" err="1" smtClean="0"/>
              <a:t>tiene</a:t>
            </a:r>
            <a:r>
              <a:rPr lang="en-US" sz="1800" dirty="0" smtClean="0"/>
              <a:t> n variables, </a:t>
            </a:r>
            <a:r>
              <a:rPr lang="en-US" sz="1800" dirty="0" err="1" smtClean="0"/>
              <a:t>debe</a:t>
            </a:r>
            <a:r>
              <a:rPr lang="en-US" sz="1800" dirty="0" smtClean="0"/>
              <a:t> de </a:t>
            </a:r>
            <a:r>
              <a:rPr lang="en-US" sz="1800" dirty="0" err="1" smtClean="0"/>
              <a:t>haber</a:t>
            </a:r>
            <a:r>
              <a:rPr lang="en-US" sz="1800" dirty="0" smtClean="0"/>
              <a:t> n </a:t>
            </a:r>
            <a:r>
              <a:rPr lang="en-US" sz="1800" dirty="0" err="1" smtClean="0"/>
              <a:t>constantes</a:t>
            </a:r>
            <a:r>
              <a:rPr lang="en-US" sz="1800" dirty="0" smtClean="0"/>
              <a:t> </a:t>
            </a:r>
            <a:r>
              <a:rPr lang="en-US" sz="1800" dirty="0" err="1" smtClean="0"/>
              <a:t>declaradas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dirty="0" err="1" smtClean="0"/>
              <a:t>Cada</a:t>
            </a:r>
            <a:r>
              <a:rPr lang="en-US" sz="1800" dirty="0" smtClean="0"/>
              <a:t> variable </a:t>
            </a:r>
            <a:r>
              <a:rPr lang="en-US" sz="1800" dirty="0" err="1" smtClean="0"/>
              <a:t>debe</a:t>
            </a:r>
            <a:r>
              <a:rPr lang="en-US" sz="1800" dirty="0" smtClean="0"/>
              <a:t> de </a:t>
            </a:r>
            <a:r>
              <a:rPr lang="en-US" sz="1800" dirty="0" err="1" smtClean="0"/>
              <a:t>ser</a:t>
            </a:r>
            <a:r>
              <a:rPr lang="en-US" sz="1800" dirty="0" smtClean="0"/>
              <a:t> </a:t>
            </a:r>
            <a:r>
              <a:rPr lang="en-US" sz="1800" dirty="0" err="1" smtClean="0"/>
              <a:t>declarada</a:t>
            </a:r>
            <a:r>
              <a:rPr lang="en-US" sz="1800" dirty="0" smtClean="0"/>
              <a:t> de </a:t>
            </a:r>
            <a:r>
              <a:rPr lang="en-US" sz="1800" dirty="0" err="1" smtClean="0"/>
              <a:t>acuerdo</a:t>
            </a:r>
            <a:r>
              <a:rPr lang="en-US" sz="1800" dirty="0" smtClean="0"/>
              <a:t> a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tipo</a:t>
            </a:r>
            <a:r>
              <a:rPr lang="en-US" sz="1800" dirty="0" smtClean="0"/>
              <a:t> </a:t>
            </a:r>
            <a:r>
              <a:rPr lang="en-US" sz="1800" dirty="0" err="1" smtClean="0"/>
              <a:t>correspondiente</a:t>
            </a:r>
            <a:r>
              <a:rPr lang="en-US" sz="1800" dirty="0" smtClean="0"/>
              <a:t>. Los </a:t>
            </a:r>
            <a:r>
              <a:rPr lang="en-US" sz="1800" dirty="0" err="1" smtClean="0"/>
              <a:t>enteros</a:t>
            </a:r>
            <a:r>
              <a:rPr lang="en-US" sz="1800" dirty="0" smtClean="0"/>
              <a:t> </a:t>
            </a:r>
            <a:r>
              <a:rPr lang="en-US" sz="1800" dirty="0" err="1" smtClean="0"/>
              <a:t>pueden</a:t>
            </a:r>
            <a:r>
              <a:rPr lang="en-US" sz="1800" dirty="0" smtClean="0"/>
              <a:t> </a:t>
            </a:r>
            <a:r>
              <a:rPr lang="en-US" sz="1800" dirty="0" err="1" smtClean="0"/>
              <a:t>ser</a:t>
            </a:r>
            <a:r>
              <a:rPr lang="en-US" sz="1800" dirty="0" smtClean="0"/>
              <a:t> </a:t>
            </a:r>
            <a:r>
              <a:rPr lang="en-US" sz="1800" dirty="0" err="1" smtClean="0"/>
              <a:t>leídos</a:t>
            </a:r>
            <a:r>
              <a:rPr lang="en-US" sz="1800" dirty="0" smtClean="0"/>
              <a:t> </a:t>
            </a:r>
            <a:r>
              <a:rPr lang="en-US" sz="1800" dirty="0" err="1" smtClean="0"/>
              <a:t>como</a:t>
            </a:r>
            <a:r>
              <a:rPr lang="en-US" sz="1800" dirty="0" smtClean="0"/>
              <a:t> </a:t>
            </a:r>
            <a:r>
              <a:rPr lang="en-US" sz="1800" dirty="0" err="1" smtClean="0"/>
              <a:t>reales</a:t>
            </a:r>
            <a:r>
              <a:rPr lang="en-US" sz="1800" dirty="0" smtClean="0"/>
              <a:t> </a:t>
            </a:r>
            <a:r>
              <a:rPr lang="en-US" sz="1800" dirty="0" err="1" smtClean="0"/>
              <a:t>pero</a:t>
            </a:r>
            <a:r>
              <a:rPr lang="en-US" sz="1800" dirty="0" smtClean="0"/>
              <a:t> no vice versa.</a:t>
            </a:r>
            <a:endParaRPr lang="en-US" sz="1800" dirty="0"/>
          </a:p>
          <a:p>
            <a:r>
              <a:rPr lang="en-US" sz="1800" dirty="0" smtClean="0"/>
              <a:t>Los </a:t>
            </a:r>
            <a:r>
              <a:rPr lang="en-US" sz="1800" dirty="0" err="1" smtClean="0"/>
              <a:t>elementos</a:t>
            </a:r>
            <a:r>
              <a:rPr lang="en-US" sz="1800" dirty="0" smtClean="0"/>
              <a:t> </a:t>
            </a:r>
            <a:r>
              <a:rPr lang="en-US" sz="1800" dirty="0" err="1" smtClean="0"/>
              <a:t>leídos</a:t>
            </a:r>
            <a:r>
              <a:rPr lang="en-US" sz="1800" dirty="0" smtClean="0"/>
              <a:t> se </a:t>
            </a:r>
            <a:r>
              <a:rPr lang="en-US" sz="1800" dirty="0" err="1" smtClean="0"/>
              <a:t>separan</a:t>
            </a:r>
            <a:r>
              <a:rPr lang="en-US" sz="1800" dirty="0" smtClean="0"/>
              <a:t> </a:t>
            </a:r>
            <a:r>
              <a:rPr lang="en-US" sz="1800" dirty="0" err="1" smtClean="0"/>
              <a:t>mediante</a:t>
            </a:r>
            <a:r>
              <a:rPr lang="en-US" sz="1800" dirty="0" smtClean="0"/>
              <a:t> comas y </a:t>
            </a:r>
            <a:r>
              <a:rPr lang="en-US" sz="1800" dirty="0" err="1" smtClean="0"/>
              <a:t>espacios</a:t>
            </a:r>
            <a:r>
              <a:rPr lang="en-US" sz="1800" dirty="0" smtClean="0"/>
              <a:t> y </a:t>
            </a:r>
            <a:r>
              <a:rPr lang="en-US" sz="1800" dirty="0" err="1" smtClean="0"/>
              <a:t>pueden</a:t>
            </a:r>
            <a:r>
              <a:rPr lang="en-US" sz="1800" dirty="0" smtClean="0"/>
              <a:t> </a:t>
            </a:r>
            <a:r>
              <a:rPr lang="en-US" sz="1800" dirty="0" err="1" smtClean="0"/>
              <a:t>esparcirse</a:t>
            </a:r>
            <a:r>
              <a:rPr lang="en-US" sz="1800" dirty="0" smtClean="0"/>
              <a:t> </a:t>
            </a:r>
            <a:r>
              <a:rPr lang="en-US" sz="1800" dirty="0" err="1" smtClean="0"/>
              <a:t>por</a:t>
            </a:r>
            <a:r>
              <a:rPr lang="en-US" sz="1800" dirty="0" smtClean="0"/>
              <a:t> </a:t>
            </a:r>
            <a:r>
              <a:rPr lang="en-US" sz="1800" dirty="0" err="1" smtClean="0"/>
              <a:t>varias</a:t>
            </a:r>
            <a:r>
              <a:rPr lang="en-US" sz="1800" dirty="0" smtClean="0"/>
              <a:t> </a:t>
            </a:r>
            <a:r>
              <a:rPr lang="en-US" sz="1800" dirty="0" err="1" smtClean="0"/>
              <a:t>líneas</a:t>
            </a:r>
            <a:r>
              <a:rPr lang="en-US" sz="1800" dirty="0" smtClean="0"/>
              <a:t>.</a:t>
            </a:r>
            <a:endParaRPr lang="es-MX" sz="1800" dirty="0" smtClean="0"/>
          </a:p>
          <a:p>
            <a:endParaRPr lang="es-MX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2123728" y="2393593"/>
            <a:ext cx="54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INTEGER ::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Edad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!Se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inicializan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las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variables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REAL ::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Cantidad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Promedio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CHARACTER(LEN=10) ::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Nombre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READ(*,*)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Nombre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Edad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Promedio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Cantidad</a:t>
            </a:r>
            <a:endParaRPr lang="es-MX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908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WRITE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1800" dirty="0" smtClean="0"/>
              <a:t>Fortran 90 utiliza la declaración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WRITE(*,*) </a:t>
            </a:r>
            <a:r>
              <a:rPr lang="es-MX" sz="1800" dirty="0" smtClean="0"/>
              <a:t>para escribir información en la pantalla.</a:t>
            </a:r>
          </a:p>
          <a:p>
            <a:r>
              <a:rPr lang="es-MX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WRITE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</a:t>
            </a:r>
            <a:r>
              <a:rPr lang="es-MX" sz="1800" dirty="0" smtClean="0"/>
              <a:t>tiene dos formas, donde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exp1 exp2 y exp3 </a:t>
            </a:r>
            <a:r>
              <a:rPr lang="es-MX" sz="1800" dirty="0" smtClean="0"/>
              <a:t>son expresiones anteriormente declaradas.</a:t>
            </a:r>
          </a:p>
          <a:p>
            <a:endParaRPr lang="es-MX" sz="1800" dirty="0"/>
          </a:p>
          <a:p>
            <a:endParaRPr lang="es-MX" sz="1800" dirty="0" smtClean="0"/>
          </a:p>
          <a:p>
            <a:endParaRPr lang="es-MX" sz="1800" dirty="0"/>
          </a:p>
          <a:p>
            <a:r>
              <a:rPr lang="es-MX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WRITE(*,*) </a:t>
            </a:r>
            <a:r>
              <a:rPr lang="es-MX" sz="1800" dirty="0" smtClean="0"/>
              <a:t>evalúa el resultado de cada expresión y lo imprime en la pantalla.</a:t>
            </a:r>
            <a:endParaRPr lang="es-MX" sz="1800" dirty="0"/>
          </a:p>
          <a:p>
            <a:r>
              <a:rPr lang="es-MX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WRITE(*,*) </a:t>
            </a:r>
            <a:r>
              <a:rPr lang="es-MX" sz="1800" dirty="0" smtClean="0"/>
              <a:t>puede escribir texto predeterminado en la </a:t>
            </a:r>
            <a:r>
              <a:rPr lang="es-MX" sz="1800" dirty="0"/>
              <a:t>pantalla.</a:t>
            </a:r>
            <a:endParaRPr lang="es-MX" sz="1800" dirty="0" smtClean="0"/>
          </a:p>
          <a:p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3140968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WRITE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exp1, exp2, exp3 !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Imprime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en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pantalla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los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valores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WRITE(*,*)		   !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Imprime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una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línea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en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blanco</a:t>
            </a:r>
            <a:endParaRPr lang="es-MX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35696" y="5034662"/>
            <a:ext cx="511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WRITE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‘El Valor de exp1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es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=‘,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exp1</a:t>
            </a:r>
            <a:endParaRPr lang="es-MX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562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84712"/>
          </a:xfrm>
        </p:spPr>
        <p:txBody>
          <a:bodyPr>
            <a:noAutofit/>
          </a:bodyPr>
          <a:lstStyle/>
          <a:p>
            <a:r>
              <a:rPr lang="es-MX" sz="1600" b="1" dirty="0" smtClean="0"/>
              <a:t>FORTRAN</a:t>
            </a:r>
            <a:r>
              <a:rPr lang="es-MX" sz="1600" dirty="0" smtClean="0"/>
              <a:t> es un lenguaje de programación de </a:t>
            </a:r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alto-nivel</a:t>
            </a:r>
            <a:r>
              <a:rPr lang="es-MX" sz="1600" dirty="0" smtClean="0"/>
              <a:t>, es decir, necesita de un </a:t>
            </a:r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compilador</a:t>
            </a:r>
            <a:r>
              <a:rPr lang="es-MX" sz="1600" dirty="0" smtClean="0"/>
              <a:t> para traducir las operaciones realizadas, éstas regularmente escritas en un lenguaje que el usuario puede utilizar más fácilmente; el </a:t>
            </a:r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compilador </a:t>
            </a:r>
            <a:r>
              <a:rPr lang="es-MX" sz="1600" dirty="0" smtClean="0"/>
              <a:t>traduce a </a:t>
            </a:r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lenguaje-máquina</a:t>
            </a:r>
            <a:r>
              <a:rPr lang="es-MX" sz="1600" dirty="0" smtClean="0"/>
              <a:t> para que la computadora pueda entender qué esperamos que realice.</a:t>
            </a:r>
          </a:p>
          <a:p>
            <a:endParaRPr lang="es-MX" sz="1600" dirty="0" smtClean="0"/>
          </a:p>
          <a:p>
            <a:r>
              <a:rPr lang="es-MX" sz="1600" b="1" dirty="0" smtClean="0"/>
              <a:t>FORTRAN</a:t>
            </a:r>
            <a:r>
              <a:rPr lang="es-MX" sz="1600" dirty="0" smtClean="0"/>
              <a:t> ha estado en la industria desde hace más de 50 años y es especialmente útil en el Análisis numérico y en los cálculos técnicos.</a:t>
            </a:r>
          </a:p>
          <a:p>
            <a:pPr marL="114300" indent="0">
              <a:buNone/>
            </a:pPr>
            <a:endParaRPr lang="es-MX" sz="1600" dirty="0" smtClean="0"/>
          </a:p>
          <a:p>
            <a:r>
              <a:rPr lang="es-MX" sz="1600" dirty="0" smtClean="0"/>
              <a:t>El nombre </a:t>
            </a:r>
            <a:r>
              <a:rPr lang="es-MX" sz="1600" b="1" dirty="0" smtClean="0"/>
              <a:t>FORTRAN </a:t>
            </a:r>
            <a:r>
              <a:rPr lang="es-MX" sz="1600" dirty="0" smtClean="0"/>
              <a:t>deriva de </a:t>
            </a:r>
            <a:r>
              <a:rPr lang="es-MX" sz="1600" b="1" dirty="0" err="1" smtClean="0"/>
              <a:t>FOR</a:t>
            </a:r>
            <a:r>
              <a:rPr lang="es-MX" sz="1600" dirty="0" err="1" smtClean="0"/>
              <a:t>mula</a:t>
            </a:r>
            <a:r>
              <a:rPr lang="es-MX" sz="1600" dirty="0" smtClean="0"/>
              <a:t> </a:t>
            </a:r>
            <a:r>
              <a:rPr lang="es-MX" sz="1600" b="1" dirty="0" err="1" smtClean="0"/>
              <a:t>TRAN</a:t>
            </a:r>
            <a:r>
              <a:rPr lang="es-MX" sz="1600" dirty="0" err="1" smtClean="0"/>
              <a:t>slation</a:t>
            </a:r>
            <a:r>
              <a:rPr lang="es-MX" sz="1600" dirty="0" smtClean="0"/>
              <a:t>, entendiéndose que el desarrollo del lenguaje tenía la intención desde un principio de traducir ecuaciones científicas a un código computacional.</a:t>
            </a:r>
          </a:p>
          <a:p>
            <a:endParaRPr lang="es-MX" sz="1600" b="1" dirty="0"/>
          </a:p>
          <a:p>
            <a:r>
              <a:rPr lang="es-MX" sz="1600" dirty="0" smtClean="0"/>
              <a:t>Las </a:t>
            </a:r>
            <a:r>
              <a:rPr lang="es-MX" sz="1600" dirty="0"/>
              <a:t>versiones subsiguientes </a:t>
            </a:r>
            <a:r>
              <a:rPr lang="es-MX" sz="1600" dirty="0" smtClean="0"/>
              <a:t>de </a:t>
            </a:r>
            <a:r>
              <a:rPr lang="es-MX" sz="1600" b="1" dirty="0" smtClean="0"/>
              <a:t>FORTRAN</a:t>
            </a:r>
            <a:r>
              <a:rPr lang="es-MX" sz="1600" dirty="0" smtClean="0"/>
              <a:t> fueron</a:t>
            </a:r>
            <a:r>
              <a:rPr lang="es-MX" sz="1600" dirty="0"/>
              <a:t>:</a:t>
            </a:r>
          </a:p>
          <a:p>
            <a:pPr lvl="1"/>
            <a:r>
              <a:rPr lang="es-MX" sz="1400" dirty="0" smtClean="0"/>
              <a:t>FORTRAN IV, FORTRAN 66, FORTRAN 77, </a:t>
            </a:r>
            <a:r>
              <a:rPr lang="es-MX" sz="1400" b="1" dirty="0" smtClean="0"/>
              <a:t>Fortran 90</a:t>
            </a:r>
            <a:r>
              <a:rPr lang="es-MX" sz="1400" dirty="0" smtClean="0"/>
              <a:t>, Fortran 95, Fortran 2003, Fortran 2008.</a:t>
            </a:r>
          </a:p>
        </p:txBody>
      </p:sp>
    </p:spTree>
    <p:extLst>
      <p:ext uri="{BB962C8B-B14F-4D97-AF65-F5344CB8AC3E}">
        <p14:creationId xmlns:p14="http://schemas.microsoft.com/office/powerpoint/2010/main" val="2777428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completo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es-MX" sz="2000" dirty="0" smtClean="0"/>
                  <a:t>Este programa debe de calcular la posición (coordenadas </a:t>
                </a:r>
                <a:r>
                  <a:rPr lang="es-MX" sz="2000" dirty="0" smtClean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x</a:t>
                </a:r>
                <a:r>
                  <a:rPr lang="es-MX" sz="2000" dirty="0" smtClean="0"/>
                  <a:t> y </a:t>
                </a:r>
                <a:r>
                  <a:rPr lang="es-MX" sz="2000" dirty="0" smtClean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y</a:t>
                </a:r>
                <a:r>
                  <a:rPr lang="es-MX" sz="2000" dirty="0" smtClean="0"/>
                  <a:t>) y la velocidad (magnitud y dirección) de un proyectil, dados </a:t>
                </a:r>
                <a:r>
                  <a:rPr lang="es-MX" sz="2000" dirty="0" smtClean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t</a:t>
                </a:r>
                <a:r>
                  <a:rPr lang="es-MX" sz="2000" dirty="0" smtClean="0"/>
                  <a:t>, el tiempo desde el lanzamiento, </a:t>
                </a:r>
                <a:r>
                  <a:rPr lang="es-MX" sz="2000" dirty="0" smtClean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u</a:t>
                </a:r>
                <a:r>
                  <a:rPr lang="es-MX" sz="2000" dirty="0" smtClean="0"/>
                  <a:t>, la velocidad del lanzamiento, </a:t>
                </a:r>
                <a:r>
                  <a:rPr lang="es-MX" sz="2000" dirty="0" smtClean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a</a:t>
                </a:r>
                <a:r>
                  <a:rPr lang="es-MX" sz="2000" dirty="0" smtClean="0"/>
                  <a:t>, el ángulo inicial de lanzamiento en grados, y </a:t>
                </a:r>
                <a:r>
                  <a:rPr lang="es-MX" sz="2000" dirty="0" smtClean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g=9.8</a:t>
                </a:r>
                <a:r>
                  <a:rPr lang="es-MX" sz="2000" dirty="0" smtClean="0"/>
                  <a:t>, debido a la aceleración de la gravedad.</a:t>
                </a:r>
              </a:p>
              <a:p>
                <a:pPr algn="just"/>
                <a:endParaRPr lang="es-MX" sz="2000" dirty="0" smtClean="0"/>
              </a:p>
              <a:p>
                <a:pPr lvl="1" algn="just"/>
                <a:r>
                  <a:rPr lang="es-MX" sz="1600" dirty="0" smtClean="0"/>
                  <a:t>Los desplazamientos horizontales y verticales </a:t>
                </a:r>
                <a:r>
                  <a:rPr lang="es-MX" sz="1600" dirty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x</a:t>
                </a:r>
                <a:r>
                  <a:rPr lang="es-MX" sz="1600" dirty="0"/>
                  <a:t> y </a:t>
                </a:r>
                <a:r>
                  <a:rPr lang="es-MX" sz="1600" dirty="0" err="1" smtClean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y</a:t>
                </a:r>
                <a:r>
                  <a:rPr lang="es-MX" sz="1600" dirty="0" smtClean="0"/>
                  <a:t> se obtienen de la forma siguiente:</a:t>
                </a:r>
              </a:p>
              <a:p>
                <a:pPr marL="411480" lvl="1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600" b="0" i="1" smtClean="0">
                          <a:latin typeface="Cambria Math"/>
                        </a:rPr>
                        <m:t>𝑥</m:t>
                      </m:r>
                      <m:r>
                        <a:rPr lang="es-MX" sz="1600" b="0" i="1" smtClean="0">
                          <a:latin typeface="Cambria Math"/>
                        </a:rPr>
                        <m:t>=</m:t>
                      </m:r>
                      <m:r>
                        <a:rPr lang="es-MX" sz="1600" b="0" i="1" smtClean="0">
                          <a:latin typeface="Cambria Math"/>
                        </a:rPr>
                        <m:t>𝑢</m:t>
                      </m:r>
                      <m:r>
                        <a:rPr lang="es-MX" sz="1600" b="0" i="1" smtClean="0">
                          <a:latin typeface="Cambria Math"/>
                        </a:rPr>
                        <m:t>∗</m:t>
                      </m:r>
                      <m:func>
                        <m:funcPr>
                          <m:ctrlPr>
                            <a:rPr lang="es-MX" sz="16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MX" sz="16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MX" sz="16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MX" sz="16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</m:func>
                      <m:r>
                        <a:rPr lang="es-MX" sz="1600" b="0" i="1" smtClean="0">
                          <a:latin typeface="Cambria Math"/>
                        </a:rPr>
                        <m:t>∗</m:t>
                      </m:r>
                      <m:r>
                        <a:rPr lang="es-MX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s-MX" sz="1600" b="0" dirty="0" smtClean="0"/>
              </a:p>
              <a:p>
                <a:pPr marL="411480" lvl="1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600" b="0" i="1" smtClean="0">
                          <a:latin typeface="Cambria Math"/>
                        </a:rPr>
                        <m:t>𝑦</m:t>
                      </m:r>
                      <m:r>
                        <a:rPr lang="es-MX" sz="1600" b="0" i="1" smtClean="0">
                          <a:latin typeface="Cambria Math"/>
                        </a:rPr>
                        <m:t>=</m:t>
                      </m:r>
                      <m:r>
                        <a:rPr lang="es-MX" sz="1600" b="0" i="1" smtClean="0">
                          <a:latin typeface="Cambria Math"/>
                        </a:rPr>
                        <m:t>𝑢</m:t>
                      </m:r>
                      <m:r>
                        <a:rPr lang="es-MX" sz="1600" b="0" i="1" smtClean="0">
                          <a:latin typeface="Cambria Math"/>
                        </a:rPr>
                        <m:t>∗</m:t>
                      </m:r>
                      <m:r>
                        <a:rPr lang="es-MX" sz="1600" b="0" i="1" smtClean="0">
                          <a:latin typeface="Cambria Math"/>
                        </a:rPr>
                        <m:t>𝑠𝑒𝑛</m:t>
                      </m:r>
                      <m:d>
                        <m:dPr>
                          <m:ctrlPr>
                            <a:rPr lang="es-MX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MX" sz="16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s-MX" sz="1600" b="0" i="1" smtClean="0">
                          <a:latin typeface="Cambria Math"/>
                        </a:rPr>
                        <m:t>∗</m:t>
                      </m:r>
                      <m:r>
                        <a:rPr lang="es-MX" sz="1600" b="0" i="1" smtClean="0">
                          <a:latin typeface="Cambria Math"/>
                        </a:rPr>
                        <m:t>𝑡</m:t>
                      </m:r>
                      <m:r>
                        <a:rPr lang="es-MX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MX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MX" sz="1600" i="1">
                              <a:latin typeface="Cambria Math"/>
                            </a:rPr>
                            <m:t>𝑔</m:t>
                          </m:r>
                          <m:r>
                            <a:rPr lang="es-MX" sz="1600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es-MX" sz="16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MX" sz="1600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MX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MX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MX" sz="1600" b="0" dirty="0" smtClean="0"/>
              </a:p>
              <a:p>
                <a:pPr marL="411480" lvl="1" indent="0" algn="just">
                  <a:buNone/>
                </a:pPr>
                <a:endParaRPr lang="es-MX" sz="1600" b="0" dirty="0" smtClean="0"/>
              </a:p>
              <a:p>
                <a:pPr lvl="1" algn="just"/>
                <a:r>
                  <a:rPr lang="es-MX" sz="1600" dirty="0" smtClean="0"/>
                  <a:t>Las componentes vertical y horizontal del vector velocidad se </a:t>
                </a:r>
                <a:r>
                  <a:rPr lang="es-MX" sz="1600" dirty="0"/>
                  <a:t>obtienen de la forma siguiente</a:t>
                </a:r>
                <a:r>
                  <a:rPr lang="es-MX" sz="1600" dirty="0" smtClean="0"/>
                  <a:t>:</a:t>
                </a:r>
              </a:p>
              <a:p>
                <a:pPr lvl="1" algn="just"/>
                <a:endParaRPr lang="es-MX" sz="1600" dirty="0" smtClean="0"/>
              </a:p>
              <a:p>
                <a:pPr marL="411480" lvl="1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16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s-MX" sz="16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s-MX" sz="1600" i="1">
                          <a:latin typeface="Cambria Math"/>
                        </a:rPr>
                        <m:t>=</m:t>
                      </m:r>
                      <m:r>
                        <a:rPr lang="es-MX" sz="1600" i="1">
                          <a:latin typeface="Cambria Math"/>
                        </a:rPr>
                        <m:t>𝑢</m:t>
                      </m:r>
                      <m:r>
                        <a:rPr lang="es-MX" sz="1600" i="1">
                          <a:latin typeface="Cambria Math"/>
                        </a:rPr>
                        <m:t>∗</m:t>
                      </m:r>
                      <m:func>
                        <m:funcPr>
                          <m:ctrlPr>
                            <a:rPr lang="es-MX" sz="160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MX" sz="160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MX" sz="16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MX" sz="1600" i="1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s-MX" sz="1600" dirty="0"/>
              </a:p>
              <a:p>
                <a:pPr marL="411480" lvl="1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16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s-MX" sz="1600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es-MX" sz="1600" i="1">
                          <a:latin typeface="Cambria Math"/>
                        </a:rPr>
                        <m:t>=</m:t>
                      </m:r>
                      <m:r>
                        <a:rPr lang="es-MX" sz="1600" i="1">
                          <a:latin typeface="Cambria Math"/>
                        </a:rPr>
                        <m:t>𝑢</m:t>
                      </m:r>
                      <m:r>
                        <a:rPr lang="es-MX" sz="1600" i="1">
                          <a:latin typeface="Cambria Math"/>
                        </a:rPr>
                        <m:t>∗</m:t>
                      </m:r>
                      <m:func>
                        <m:funcPr>
                          <m:ctrlPr>
                            <a:rPr lang="es-MX" sz="16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s-MX" sz="1600" b="0" i="1" smtClean="0">
                              <a:latin typeface="Cambria Math"/>
                            </a:rPr>
                            <m:t>𝑠𝑒𝑛</m:t>
                          </m:r>
                        </m:fName>
                        <m:e>
                          <m:d>
                            <m:dPr>
                              <m:ctrlPr>
                                <a:rPr lang="es-MX" sz="16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MX" sz="1600" i="1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  <m:r>
                            <a:rPr lang="es-MX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s-MX" sz="16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s-MX" sz="1600" b="0" i="1" smtClean="0">
                              <a:latin typeface="Cambria Math"/>
                            </a:rPr>
                            <m:t>∗</m:t>
                          </m:r>
                          <m:r>
                            <a:rPr lang="es-MX" sz="16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s-MX" sz="1400" b="0" dirty="0" smtClean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534" r="-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931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completo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1" algn="just"/>
                <a:r>
                  <a:rPr lang="es-MX" sz="1600" dirty="0" smtClean="0"/>
                  <a:t>La magnitud del vector velocidad se obtiene de la forma siguiente:</a:t>
                </a:r>
              </a:p>
              <a:p>
                <a:pPr marL="411480" lvl="1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600" b="0" i="1" smtClean="0">
                          <a:latin typeface="Cambria Math"/>
                        </a:rPr>
                        <m:t>𝑉</m:t>
                      </m:r>
                      <m:r>
                        <a:rPr lang="es-MX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sz="16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sz="1600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MX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MX" sz="1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s-MX" sz="16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s-MX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sz="16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sz="1600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MX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MX" sz="1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s-MX" sz="16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s-MX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MX" sz="1600" b="0" dirty="0" smtClean="0"/>
              </a:p>
              <a:p>
                <a:pPr marL="411480" lvl="1" indent="0" algn="just">
                  <a:buNone/>
                </a:pPr>
                <a:endParaRPr lang="es-MX" sz="1600" b="0" dirty="0" smtClean="0"/>
              </a:p>
              <a:p>
                <a:pPr lvl="1" algn="just"/>
                <a:r>
                  <a:rPr lang="es-MX" sz="1600" dirty="0" smtClean="0"/>
                  <a:t>El ángulo entre el suelo y el vector velocidad </a:t>
                </a:r>
                <a:r>
                  <a:rPr lang="es-MX" sz="1600" dirty="0"/>
                  <a:t>se obtiene de la forma </a:t>
                </a:r>
                <a:r>
                  <a:rPr lang="es-MX" sz="1600" dirty="0" smtClean="0"/>
                  <a:t>siguiente:</a:t>
                </a:r>
              </a:p>
              <a:p>
                <a:pPr marL="411480" lvl="1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MX" sz="1600" b="0" i="0" smtClean="0">
                          <a:latin typeface="Cambria Math"/>
                        </a:rPr>
                        <m:t>tan</m:t>
                      </m:r>
                      <m:r>
                        <a:rPr lang="es-MX" sz="1600" b="0" i="1" smtClean="0">
                          <a:latin typeface="Cambria Math"/>
                        </a:rPr>
                        <m:t>⁡(</m:t>
                      </m:r>
                      <m:r>
                        <a:rPr lang="es-MX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s-MX" sz="1600" b="0" i="1" smtClean="0">
                          <a:latin typeface="Cambria Math"/>
                          <a:ea typeface="Cambria Math"/>
                        </a:rPr>
                        <m:t>) =</m:t>
                      </m:r>
                      <m:f>
                        <m:fPr>
                          <m:ctrlPr>
                            <a:rPr lang="es-MX" sz="16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1600" i="1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MX" sz="16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1600" i="1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MX" sz="1600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MX" sz="160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18" r="-37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4871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completo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51520" y="1700808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PROGRAM Proyectil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IMPLICIT NONE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REAL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, PARAMETER :: g =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9.8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	! Aceleración debido a la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gravedad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REAL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, PARAMETER :: PI =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3.1415926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	! Declaración del valor de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pi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REAL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Angulo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			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!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Angulo de lanzamiento en grados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REAL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Tiempo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			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!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Tiempo desde el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lanzamiento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REAL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Theta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!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Angulo entre el vector velocidad y el suelo en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grados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REAL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:: U 			! Velocidad de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lanzamiento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REAL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V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			! Velocidad resultante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REAL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Vx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 			! Velocidad horizontal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REAL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Vy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 			! Velocidad vertical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REAL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			! Desplazamiento horizontal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REAL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Y	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		! Desplazamiento vertical</a:t>
            </a:r>
          </a:p>
          <a:p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(*,*) 'Introduzca los valores de: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angulo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 de lanzamiento en grados,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&amp;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           tiempo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desde el lanzamiento y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la velocidad de lanzamiento:'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READ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(*,*) Angulo, Tiempo, U</a:t>
            </a:r>
          </a:p>
          <a:p>
            <a:endParaRPr lang="es-MX" sz="1400" dirty="0">
              <a:solidFill>
                <a:schemeClr val="accent2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038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completo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51520" y="1905213"/>
            <a:ext cx="86409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Angulo = Angulo * PI / 180.0 		! Convirtiendo a radianes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X = U * COS(Angulo) * Tiempo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Y = U * SIN(Angulo) * Tiempo - g*Tiempo**2 / 2.0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Vx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 = U * COS(Angulo)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Vy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 = U * SIN(Angulo) - g * Tiempo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V = SQRT(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Vx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**2 +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Vy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**2)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Theta = ATAN(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Vy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/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Vx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) * 180.0 / PI 	! Convirtiendo a grados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WRITE(*,*) , Angulo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WRITE(*,*) 'Desplazamiento Horizontal : ', X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WRITE(*,*) 'Desplazamiento Vertical : ', Y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WRITE(*,*) 'Velocidad Resultante : ', V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WRITE(*,*) '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Direccion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 (en grados) : ', Theta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END PROGRAM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Proyectil</a:t>
            </a:r>
            <a:endParaRPr lang="es-MX" sz="1400" dirty="0">
              <a:solidFill>
                <a:schemeClr val="accent2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3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Compiladores fortran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Los principales compiladores de </a:t>
            </a:r>
            <a:r>
              <a:rPr lang="es-MX" b="1" dirty="0" smtClean="0"/>
              <a:t>FORTRAN </a:t>
            </a:r>
            <a:r>
              <a:rPr lang="es-MX" dirty="0" smtClean="0"/>
              <a:t>son:</a:t>
            </a:r>
            <a:endParaRPr lang="es-MX" dirty="0"/>
          </a:p>
          <a:p>
            <a:pPr lvl="1"/>
            <a:r>
              <a:rPr lang="es-MX" dirty="0" smtClean="0"/>
              <a:t>F2c</a:t>
            </a:r>
            <a:endParaRPr lang="es-MX" dirty="0"/>
          </a:p>
          <a:p>
            <a:pPr lvl="1"/>
            <a:r>
              <a:rPr lang="es-MX" dirty="0"/>
              <a:t>G95</a:t>
            </a:r>
          </a:p>
          <a:p>
            <a:pPr lvl="1"/>
            <a:r>
              <a:rPr lang="es-MX" b="1" dirty="0" err="1"/>
              <a:t>Gfortran</a:t>
            </a:r>
            <a:endParaRPr lang="es-MX" b="1" dirty="0"/>
          </a:p>
          <a:p>
            <a:pPr lvl="1"/>
            <a:r>
              <a:rPr lang="es-MX" dirty="0"/>
              <a:t>GNU </a:t>
            </a:r>
            <a:r>
              <a:rPr lang="es-MX" dirty="0" err="1"/>
              <a:t>Compiler</a:t>
            </a:r>
            <a:r>
              <a:rPr lang="es-MX" dirty="0"/>
              <a:t> </a:t>
            </a:r>
            <a:r>
              <a:rPr lang="es-MX" dirty="0" err="1" smtClean="0"/>
              <a:t>Collection</a:t>
            </a:r>
            <a:endParaRPr lang="es-MX" dirty="0"/>
          </a:p>
          <a:p>
            <a:pPr lvl="1"/>
            <a:r>
              <a:rPr lang="es-MX" dirty="0"/>
              <a:t>Intel Fortran </a:t>
            </a:r>
            <a:r>
              <a:rPr lang="es-MX" dirty="0" err="1" smtClean="0"/>
              <a:t>Compiler</a:t>
            </a:r>
            <a:endParaRPr lang="es-MX" dirty="0"/>
          </a:p>
          <a:p>
            <a:pPr lvl="1"/>
            <a:r>
              <a:rPr lang="es-MX" dirty="0" err="1"/>
              <a:t>Numerical</a:t>
            </a:r>
            <a:r>
              <a:rPr lang="es-MX" dirty="0"/>
              <a:t> </a:t>
            </a:r>
            <a:r>
              <a:rPr lang="es-MX" dirty="0" err="1"/>
              <a:t>Algorithms</a:t>
            </a:r>
            <a:r>
              <a:rPr lang="es-MX" dirty="0"/>
              <a:t> </a:t>
            </a:r>
            <a:r>
              <a:rPr lang="es-MX" dirty="0" err="1" smtClean="0"/>
              <a:t>Group</a:t>
            </a:r>
            <a:endParaRPr lang="es-MX" dirty="0"/>
          </a:p>
          <a:p>
            <a:pPr lvl="1"/>
            <a:r>
              <a:rPr lang="es-MX" dirty="0"/>
              <a:t>Open64</a:t>
            </a:r>
          </a:p>
          <a:p>
            <a:pPr lvl="1"/>
            <a:r>
              <a:rPr lang="es-MX" dirty="0"/>
              <a:t>Oracle Solaris </a:t>
            </a:r>
            <a:r>
              <a:rPr lang="es-MX" dirty="0" smtClean="0"/>
              <a:t>Studio</a:t>
            </a:r>
            <a:endParaRPr lang="es-MX" dirty="0"/>
          </a:p>
          <a:p>
            <a:pPr lvl="1"/>
            <a:r>
              <a:rPr lang="es-MX" dirty="0" err="1"/>
              <a:t>PathScale</a:t>
            </a:r>
            <a:endParaRPr lang="es-MX" dirty="0"/>
          </a:p>
          <a:p>
            <a:pPr lvl="1"/>
            <a:r>
              <a:rPr lang="es-MX" dirty="0" err="1"/>
              <a:t>The</a:t>
            </a:r>
            <a:r>
              <a:rPr lang="es-MX" dirty="0"/>
              <a:t> Portland </a:t>
            </a:r>
            <a:r>
              <a:rPr lang="es-MX" dirty="0" err="1" smtClean="0"/>
              <a:t>Group</a:t>
            </a:r>
            <a:endParaRPr lang="es-MX" dirty="0"/>
          </a:p>
          <a:p>
            <a:pPr lvl="1"/>
            <a:r>
              <a:rPr lang="es-MX" dirty="0" err="1"/>
              <a:t>Silverfrost</a:t>
            </a:r>
            <a:r>
              <a:rPr lang="es-MX" dirty="0"/>
              <a:t> </a:t>
            </a:r>
            <a:r>
              <a:rPr lang="es-MX" dirty="0" smtClean="0"/>
              <a:t>FTN95</a:t>
            </a:r>
            <a:endParaRPr lang="es-MX" dirty="0"/>
          </a:p>
          <a:p>
            <a:pPr lvl="1"/>
            <a:r>
              <a:rPr lang="es-MX" dirty="0"/>
              <a:t>IBM </a:t>
            </a:r>
            <a:r>
              <a:rPr lang="es-MX" dirty="0" err="1"/>
              <a:t>VisualAge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5292080" y="2492896"/>
            <a:ext cx="33843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La mayoría desarrollados por compañías que poseen los derechos de patente de su compilador respectivo, y algunos de uso libre como es el compilador </a:t>
            </a:r>
            <a:r>
              <a:rPr lang="es-MX" b="1" dirty="0" err="1" smtClean="0"/>
              <a:t>Gfortran</a:t>
            </a:r>
            <a:r>
              <a:rPr lang="es-MX" dirty="0" smtClean="0"/>
              <a:t>, del cual utilizaremos la versión FORTRAN 90 por su característica de portabilidad a las demás versiones anteriores así como posteriores.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411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Estructura </a:t>
            </a:r>
            <a:r>
              <a:rPr lang="es-MX" dirty="0"/>
              <a:t>del Programa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28727"/>
          </a:xfrm>
        </p:spPr>
        <p:txBody>
          <a:bodyPr>
            <a:normAutofit/>
          </a:bodyPr>
          <a:lstStyle/>
          <a:p>
            <a:r>
              <a:rPr lang="es-MX" dirty="0"/>
              <a:t>Un programa de Fortran 90 tiene la forma siguiente</a:t>
            </a:r>
            <a:r>
              <a:rPr lang="es-MX" dirty="0" smtClean="0"/>
              <a:t>: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pPr lvl="1"/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nombre-programa</a:t>
            </a:r>
            <a:r>
              <a:rPr lang="en-US" dirty="0" smtClean="0"/>
              <a:t> </a:t>
            </a:r>
            <a:r>
              <a:rPr lang="es-MX" dirty="0"/>
              <a:t>es el nombre </a:t>
            </a:r>
            <a:r>
              <a:rPr lang="es-MX" dirty="0" smtClean="0"/>
              <a:t>del programa.</a:t>
            </a:r>
          </a:p>
          <a:p>
            <a:pPr lvl="1"/>
            <a:r>
              <a:rPr lang="en-US" b="1" i="1" dirty="0" err="1" smtClean="0"/>
              <a:t>Sección</a:t>
            </a:r>
            <a:r>
              <a:rPr lang="en-US" b="1" i="1" dirty="0" smtClean="0"/>
              <a:t> </a:t>
            </a:r>
            <a:r>
              <a:rPr lang="en-US" b="1" i="1" dirty="0"/>
              <a:t>de </a:t>
            </a:r>
            <a:r>
              <a:rPr lang="en-US" b="1" i="1" dirty="0" err="1"/>
              <a:t>especificaciones</a:t>
            </a:r>
            <a:r>
              <a:rPr lang="en-US" dirty="0"/>
              <a:t>, </a:t>
            </a:r>
            <a:r>
              <a:rPr lang="es-MX" b="1" i="1" dirty="0" smtClean="0"/>
              <a:t>Sección </a:t>
            </a:r>
            <a:r>
              <a:rPr lang="es-MX" b="1" i="1" dirty="0"/>
              <a:t>de </a:t>
            </a:r>
            <a:r>
              <a:rPr lang="es-MX" b="1" i="1" dirty="0" smtClean="0"/>
              <a:t>ejecución</a:t>
            </a:r>
            <a:r>
              <a:rPr lang="en-US" dirty="0" smtClean="0"/>
              <a:t>, y la </a:t>
            </a:r>
            <a:r>
              <a:rPr lang="es-MX" b="1" i="1" dirty="0" smtClean="0"/>
              <a:t>Sección </a:t>
            </a:r>
            <a:r>
              <a:rPr lang="es-MX" b="1" i="1" dirty="0"/>
              <a:t>de subprogramas</a:t>
            </a:r>
            <a:r>
              <a:rPr lang="es-MX" dirty="0"/>
              <a:t> </a:t>
            </a:r>
            <a:r>
              <a:rPr lang="es-MX" dirty="0" smtClean="0"/>
              <a:t>son opcionales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Aunque</a:t>
            </a:r>
            <a:r>
              <a:rPr lang="en-US" dirty="0" smtClean="0"/>
              <a:t> </a:t>
            </a:r>
            <a:r>
              <a:rPr lang="es-MX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IMPLICIT </a:t>
            </a:r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NONE </a:t>
            </a:r>
            <a:r>
              <a:rPr lang="es-MX" dirty="0" smtClean="0"/>
              <a:t>es también opcional, es requerido para escribir programas seguros.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2339752" y="2420888"/>
            <a:ext cx="4752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PROGRAM </a:t>
            </a:r>
            <a:r>
              <a:rPr lang="es-MX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nombre-programa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	IMPLICIT NONE </a:t>
            </a:r>
          </a:p>
          <a:p>
            <a:r>
              <a:rPr lang="es-MX" dirty="0">
                <a:latin typeface="Consolas" pitchFamily="49" charset="0"/>
                <a:cs typeface="Consolas" pitchFamily="49" charset="0"/>
              </a:rPr>
              <a:t>	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MX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Seccion</a:t>
            </a:r>
            <a:r>
              <a:rPr lang="es-MX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de especificaciones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s-MX" dirty="0">
                <a:latin typeface="Consolas" pitchFamily="49" charset="0"/>
                <a:cs typeface="Consolas" pitchFamily="49" charset="0"/>
              </a:rPr>
              <a:t>	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MX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Seccion</a:t>
            </a:r>
            <a:r>
              <a:rPr lang="es-MX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de </a:t>
            </a:r>
            <a:r>
              <a:rPr lang="es-MX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ejecucion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s-MX" dirty="0">
                <a:latin typeface="Consolas" pitchFamily="49" charset="0"/>
                <a:cs typeface="Consolas" pitchFamily="49" charset="0"/>
              </a:rPr>
              <a:t>	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MX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Seccion</a:t>
            </a:r>
            <a:r>
              <a:rPr lang="es-MX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de subprogramas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END OF PROGRAM </a:t>
            </a:r>
            <a:r>
              <a:rPr lang="es-MX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nombre-programa</a:t>
            </a:r>
            <a:endParaRPr lang="es-MX" dirty="0">
              <a:solidFill>
                <a:schemeClr val="accent2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970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Compilando, enlazando y ejecutando un programa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244352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Antes de que un programa de Fortran 90 pueda ser ejecutado, éste debe ser compilado, y luego enlazado a las librerías de la computadora para producir un programa ejecutable.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475656" y="3140968"/>
            <a:ext cx="115212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Programa</a:t>
            </a:r>
          </a:p>
          <a:p>
            <a:pPr algn="ctr"/>
            <a:r>
              <a:rPr lang="es-MX" sz="1400" dirty="0" smtClean="0"/>
              <a:t>FORTRAN</a:t>
            </a:r>
            <a:endParaRPr lang="es-MX" sz="1400" dirty="0"/>
          </a:p>
        </p:txBody>
      </p:sp>
      <p:sp>
        <p:nvSpPr>
          <p:cNvPr id="5" name="4 Rectángulo"/>
          <p:cNvSpPr/>
          <p:nvPr/>
        </p:nvSpPr>
        <p:spPr>
          <a:xfrm>
            <a:off x="3779912" y="3140968"/>
            <a:ext cx="115212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Archivo</a:t>
            </a:r>
          </a:p>
          <a:p>
            <a:pPr algn="ctr"/>
            <a:r>
              <a:rPr lang="es-MX" sz="1400" dirty="0" smtClean="0"/>
              <a:t>Objeto</a:t>
            </a:r>
            <a:endParaRPr lang="es-MX" sz="1400" dirty="0"/>
          </a:p>
        </p:txBody>
      </p:sp>
      <p:sp>
        <p:nvSpPr>
          <p:cNvPr id="6" name="5 Rectángulo"/>
          <p:cNvSpPr/>
          <p:nvPr/>
        </p:nvSpPr>
        <p:spPr>
          <a:xfrm>
            <a:off x="6156176" y="3140968"/>
            <a:ext cx="115212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Programa</a:t>
            </a:r>
          </a:p>
          <a:p>
            <a:pPr algn="ctr"/>
            <a:r>
              <a:rPr lang="es-MX" sz="1400" dirty="0" smtClean="0"/>
              <a:t>Ejecutable</a:t>
            </a:r>
            <a:endParaRPr lang="es-MX" sz="1400" dirty="0"/>
          </a:p>
        </p:txBody>
      </p:sp>
      <p:cxnSp>
        <p:nvCxnSpPr>
          <p:cNvPr id="9" name="8 Conector recto de flecha"/>
          <p:cNvCxnSpPr>
            <a:stCxn id="4" idx="3"/>
            <a:endCxn id="5" idx="1"/>
          </p:cNvCxnSpPr>
          <p:nvPr/>
        </p:nvCxnSpPr>
        <p:spPr>
          <a:xfrm>
            <a:off x="2627784" y="350100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stCxn id="5" idx="3"/>
            <a:endCxn id="6" idx="1"/>
          </p:cNvCxnSpPr>
          <p:nvPr/>
        </p:nvCxnSpPr>
        <p:spPr>
          <a:xfrm>
            <a:off x="4932040" y="3501008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2699792" y="3481263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Compilar</a:t>
            </a:r>
            <a:endParaRPr lang="es-MX" sz="1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148064" y="3501008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Enlazar</a:t>
            </a:r>
            <a:endParaRPr lang="es-MX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37112"/>
            <a:ext cx="8379817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8813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Comentarios en </a:t>
            </a:r>
            <a:r>
              <a:rPr lang="es-MX" dirty="0" smtClean="0"/>
              <a:t>FORTRAN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1964431"/>
          </a:xfrm>
        </p:spPr>
        <p:txBody>
          <a:bodyPr>
            <a:normAutofit/>
          </a:bodyPr>
          <a:lstStyle/>
          <a:p>
            <a:r>
              <a:rPr lang="es-MX" sz="2100" dirty="0" smtClean="0"/>
              <a:t>Los Comentarios comienzan con el símbolo de exclamación </a:t>
            </a:r>
            <a:r>
              <a:rPr lang="es-MX" sz="2100" dirty="0" smtClean="0">
                <a:solidFill>
                  <a:srgbClr val="002060"/>
                </a:solidFill>
              </a:rPr>
              <a:t>!</a:t>
            </a:r>
          </a:p>
          <a:p>
            <a:r>
              <a:rPr lang="es-MX" sz="2100" dirty="0" smtClean="0"/>
              <a:t>Todo lo escrito después de ese símbolo será ignorado por el compilador.</a:t>
            </a:r>
          </a:p>
          <a:p>
            <a:r>
              <a:rPr lang="es-MX" sz="2100" dirty="0" smtClean="0"/>
              <a:t>Es similar a </a:t>
            </a:r>
            <a:r>
              <a:rPr lang="es-MX" sz="2100" dirty="0" smtClean="0">
                <a:solidFill>
                  <a:srgbClr val="002060"/>
                </a:solidFill>
              </a:rPr>
              <a:t>//</a:t>
            </a:r>
            <a:r>
              <a:rPr lang="es-MX" sz="2100" dirty="0" smtClean="0"/>
              <a:t> en C/C++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547664" y="3573016"/>
            <a:ext cx="61851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PROGRAM		</a:t>
            </a:r>
            <a:r>
              <a:rPr lang="es-MX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ComentariosPrueba1</a:t>
            </a: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IMPLICIT NONE</a:t>
            </a: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REAL :: </a:t>
            </a:r>
            <a:r>
              <a:rPr lang="es-MX" dirty="0" err="1" smtClean="0">
                <a:latin typeface="Consolas" pitchFamily="49" charset="0"/>
                <a:cs typeface="Consolas" pitchFamily="49" charset="0"/>
              </a:rPr>
              <a:t>Year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 Define como real el valor de Año</a:t>
            </a: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!..........</a:t>
            </a: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PRINT *,"Introduzca el valor del año:"</a:t>
            </a: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READ *, </a:t>
            </a:r>
            <a:r>
              <a:rPr lang="es-MX" dirty="0" err="1" smtClean="0">
                <a:latin typeface="Consolas" pitchFamily="49" charset="0"/>
                <a:cs typeface="Consolas" pitchFamily="49" charset="0"/>
              </a:rPr>
              <a:t>Year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 lee el valor de Año</a:t>
            </a: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!..........</a:t>
            </a:r>
          </a:p>
          <a:p>
            <a:r>
              <a:rPr lang="es-MX" dirty="0" err="1" smtClean="0">
                <a:latin typeface="Consolas" pitchFamily="49" charset="0"/>
                <a:cs typeface="Consolas" pitchFamily="49" charset="0"/>
              </a:rPr>
              <a:t>Year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MX" dirty="0" err="1" smtClean="0">
                <a:latin typeface="Consolas" pitchFamily="49" charset="0"/>
                <a:cs typeface="Consolas" pitchFamily="49" charset="0"/>
              </a:rPr>
              <a:t>Year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 + 1  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 incrementa en 1 a Año</a:t>
            </a: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!..........</a:t>
            </a: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PRINT *, </a:t>
            </a:r>
            <a:r>
              <a:rPr lang="es-MX" dirty="0" err="1" smtClean="0">
                <a:latin typeface="Consolas" pitchFamily="49" charset="0"/>
                <a:cs typeface="Consolas" pitchFamily="49" charset="0"/>
              </a:rPr>
              <a:t>Year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 imprime el nuevo valor de Año</a:t>
            </a: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END PROGRAM	</a:t>
            </a:r>
            <a:r>
              <a:rPr lang="es-MX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ComentariosPrueba1</a:t>
            </a:r>
            <a:endParaRPr lang="es-MX" dirty="0">
              <a:solidFill>
                <a:srgbClr val="C0000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14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Líneas de </a:t>
            </a:r>
            <a:r>
              <a:rPr lang="es-MX" dirty="0" smtClean="0"/>
              <a:t>continuación/alfabetos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956319"/>
          </a:xfrm>
        </p:spPr>
        <p:txBody>
          <a:bodyPr>
            <a:normAutofit lnSpcReduction="10000"/>
          </a:bodyPr>
          <a:lstStyle/>
          <a:p>
            <a:r>
              <a:rPr lang="es-MX" sz="2000" dirty="0" smtClean="0"/>
              <a:t>Si </a:t>
            </a:r>
            <a:r>
              <a:rPr lang="es-MX" sz="2000" dirty="0" smtClean="0"/>
              <a:t>la declaración es demasiado larga para ajustarse a una sola línea, ésta debe </a:t>
            </a:r>
            <a:r>
              <a:rPr lang="es-MX" sz="2000" b="1" i="1" dirty="0" smtClean="0"/>
              <a:t>continuarse</a:t>
            </a:r>
            <a:r>
              <a:rPr lang="es-MX" sz="2000" dirty="0" smtClean="0"/>
              <a:t> con el </a:t>
            </a:r>
            <a:r>
              <a:rPr lang="es-MX" sz="2000" dirty="0" err="1" smtClean="0"/>
              <a:t>caracter</a:t>
            </a:r>
            <a:r>
              <a:rPr lang="es-MX" sz="2000" dirty="0" smtClean="0"/>
              <a:t> </a:t>
            </a:r>
            <a:r>
              <a:rPr lang="es-MX" sz="2000" dirty="0" smtClean="0"/>
              <a:t>de continuación </a:t>
            </a:r>
            <a:r>
              <a:rPr lang="es-MX" sz="2000" b="1" dirty="0" smtClean="0">
                <a:solidFill>
                  <a:srgbClr val="002060"/>
                </a:solidFill>
              </a:rPr>
              <a:t>&amp;</a:t>
            </a:r>
            <a:r>
              <a:rPr lang="es-MX" sz="2000" dirty="0" smtClean="0"/>
              <a:t>, </a:t>
            </a:r>
            <a:r>
              <a:rPr lang="es-MX" sz="2000" dirty="0" smtClean="0"/>
              <a:t>el cual no es parte de la declaración.</a:t>
            </a:r>
            <a:endParaRPr lang="es-MX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205066" y="2708920"/>
            <a:ext cx="4752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Total = Total +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&amp;</a:t>
            </a:r>
            <a:r>
              <a:rPr lang="es-MX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	   Monto * Pagos </a:t>
            </a: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! Total = Total + Monto * Pagos</a:t>
            </a: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PROGRAM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&amp;</a:t>
            </a:r>
          </a:p>
          <a:p>
            <a:r>
              <a:rPr lang="es-MX" dirty="0">
                <a:latin typeface="Consolas" pitchFamily="49" charset="0"/>
                <a:cs typeface="Consolas" pitchFamily="49" charset="0"/>
              </a:rPr>
              <a:t>	</a:t>
            </a:r>
            <a:r>
              <a:rPr lang="es-MX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linea-continuacion</a:t>
            </a:r>
            <a:endParaRPr lang="es-MX" dirty="0" smtClean="0">
              <a:solidFill>
                <a:srgbClr val="C0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s-MX" dirty="0" smtClean="0">
                <a:latin typeface="Consolas" pitchFamily="49" charset="0"/>
                <a:cs typeface="Consolas" pitchFamily="49" charset="0"/>
              </a:rPr>
              <a:t>END OF PROGRAM </a:t>
            </a:r>
            <a:r>
              <a:rPr lang="es-MX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linea-continuacion</a:t>
            </a:r>
            <a:endParaRPr lang="es-MX" dirty="0">
              <a:solidFill>
                <a:srgbClr val="C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7200" y="4869160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dirty="0" smtClean="0"/>
              <a:t>Los caracteres en Fortran 90 son los siguientes:</a:t>
            </a:r>
          </a:p>
          <a:p>
            <a:pPr lvl="1"/>
            <a:r>
              <a:rPr lang="es-MX" sz="1800" dirty="0" smtClean="0"/>
              <a:t>Letras mayúsculas y minúsculas.</a:t>
            </a:r>
          </a:p>
          <a:p>
            <a:pPr lvl="1"/>
            <a:r>
              <a:rPr lang="es-MX" sz="1800" dirty="0" smtClean="0"/>
              <a:t>Dígitos.</a:t>
            </a:r>
          </a:p>
          <a:p>
            <a:pPr lvl="1"/>
            <a:r>
              <a:rPr lang="es-MX" sz="1800" dirty="0" smtClean="0"/>
              <a:t>Caracteres especiales.</a:t>
            </a:r>
          </a:p>
          <a:p>
            <a:pPr lvl="1"/>
            <a:endParaRPr lang="es-MX" dirty="0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3995936" y="5805263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espacio ‘ “ ( ) * + - / : = _ ! &amp; $ ; &lt; &gt; % ? , .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284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Constantes 1/2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 fontScale="85000" lnSpcReduction="20000"/>
          </a:bodyPr>
          <a:lstStyle/>
          <a:p>
            <a:r>
              <a:rPr lang="es-MX" sz="2200" dirty="0" smtClean="0"/>
              <a:t>Una constante en Fortran 90 puede ser: </a:t>
            </a:r>
            <a:r>
              <a:rPr lang="es-MX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INTEGER</a:t>
            </a:r>
            <a:r>
              <a:rPr lang="es-MX" sz="2200" dirty="0" smtClean="0"/>
              <a:t>, </a:t>
            </a:r>
            <a:r>
              <a:rPr lang="es-MX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REAL</a:t>
            </a:r>
            <a:r>
              <a:rPr lang="es-MX" sz="2200" dirty="0" smtClean="0"/>
              <a:t>, </a:t>
            </a:r>
            <a:r>
              <a:rPr lang="es-MX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LOGICAL</a:t>
            </a:r>
            <a:r>
              <a:rPr lang="es-MX" sz="2200" dirty="0" smtClean="0"/>
              <a:t>, </a:t>
            </a:r>
            <a:r>
              <a:rPr lang="es-MX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COMPLEX</a:t>
            </a:r>
            <a:r>
              <a:rPr lang="es-MX" sz="2200" dirty="0" smtClean="0"/>
              <a:t>, y </a:t>
            </a:r>
            <a:r>
              <a:rPr lang="es-MX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CHARACTER STRING</a:t>
            </a:r>
            <a:r>
              <a:rPr lang="es-MX" sz="2200" dirty="0" smtClean="0"/>
              <a:t>.</a:t>
            </a:r>
          </a:p>
          <a:p>
            <a:r>
              <a:rPr lang="es-MX" sz="2200" dirty="0" smtClean="0"/>
              <a:t>Una constante </a:t>
            </a:r>
            <a:r>
              <a:rPr lang="es-MX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INTEGER</a:t>
            </a:r>
            <a:r>
              <a:rPr lang="es-MX" sz="2200" dirty="0" smtClean="0"/>
              <a:t> es una cadena de dígitos con un signo opcional: </a:t>
            </a:r>
            <a:r>
              <a:rPr lang="es-MX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12345</a:t>
            </a:r>
            <a:r>
              <a:rPr lang="es-MX" sz="2200" dirty="0" smtClean="0"/>
              <a:t>, </a:t>
            </a:r>
            <a:r>
              <a:rPr lang="es-MX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-345</a:t>
            </a:r>
            <a:r>
              <a:rPr lang="es-MX" sz="2200" dirty="0" smtClean="0"/>
              <a:t>, </a:t>
            </a:r>
            <a:r>
              <a:rPr lang="es-MX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+789</a:t>
            </a:r>
            <a:r>
              <a:rPr lang="es-MX" sz="2200" dirty="0" smtClean="0"/>
              <a:t>, </a:t>
            </a:r>
            <a:r>
              <a:rPr lang="es-MX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+9</a:t>
            </a:r>
            <a:r>
              <a:rPr lang="es-MX" sz="2200" dirty="0" smtClean="0"/>
              <a:t>.</a:t>
            </a:r>
          </a:p>
          <a:p>
            <a:endParaRPr lang="es-MX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s-MX" sz="2200" dirty="0"/>
              <a:t>Una constante </a:t>
            </a:r>
            <a:r>
              <a:rPr lang="es-MX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REAL</a:t>
            </a:r>
            <a:r>
              <a:rPr lang="es-MX" sz="2200" dirty="0" smtClean="0"/>
              <a:t> tiene dos formas </a:t>
            </a:r>
            <a:r>
              <a:rPr lang="es-MX" sz="2200" b="1" dirty="0" smtClean="0">
                <a:solidFill>
                  <a:srgbClr val="002060"/>
                </a:solidFill>
              </a:rPr>
              <a:t>decimal</a:t>
            </a:r>
            <a:r>
              <a:rPr lang="es-MX" sz="2200" dirty="0" smtClean="0"/>
              <a:t> y </a:t>
            </a:r>
            <a:r>
              <a:rPr lang="es-MX" sz="2200" b="1" dirty="0" smtClean="0">
                <a:solidFill>
                  <a:srgbClr val="002060"/>
                </a:solidFill>
              </a:rPr>
              <a:t>exponencial</a:t>
            </a:r>
            <a:r>
              <a:rPr lang="es-MX" sz="2200" dirty="0" smtClean="0"/>
              <a:t>:</a:t>
            </a:r>
          </a:p>
          <a:p>
            <a:pPr lvl="1"/>
            <a:r>
              <a:rPr lang="es-MX" sz="1900" dirty="0" smtClean="0"/>
              <a:t>En la forma </a:t>
            </a:r>
            <a:r>
              <a:rPr lang="es-MX" sz="1900" b="1" dirty="0" smtClean="0">
                <a:solidFill>
                  <a:srgbClr val="002060"/>
                </a:solidFill>
              </a:rPr>
              <a:t>decimal</a:t>
            </a:r>
            <a:r>
              <a:rPr lang="es-MX" sz="1900" dirty="0" smtClean="0"/>
              <a:t>, una constante real es una cadena de dígitos con un punto decimal. Una constante real también puede incluir un signo opcional. </a:t>
            </a:r>
          </a:p>
          <a:p>
            <a:pPr marL="411480" lvl="1" indent="0">
              <a:buNone/>
            </a:pPr>
            <a:endParaRPr lang="es-MX" sz="1900" dirty="0" smtClean="0"/>
          </a:p>
          <a:p>
            <a:pPr marL="411480" lvl="1" indent="0">
              <a:buNone/>
            </a:pPr>
            <a:r>
              <a:rPr lang="es-MX" sz="1800" dirty="0" smtClean="0"/>
              <a:t>		Por </a:t>
            </a:r>
            <a:r>
              <a:rPr lang="es-MX" sz="1800" dirty="0"/>
              <a:t>ejemplo: </a:t>
            </a:r>
            <a:r>
              <a:rPr lang="es-MX" sz="18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2.45</a:t>
            </a:r>
            <a:r>
              <a:rPr lang="es-MX" sz="1800" dirty="0"/>
              <a:t>, </a:t>
            </a:r>
            <a:r>
              <a:rPr lang="es-MX" sz="18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.13</a:t>
            </a:r>
            <a:r>
              <a:rPr lang="es-MX" sz="1800" dirty="0"/>
              <a:t>, </a:t>
            </a:r>
            <a:r>
              <a:rPr lang="es-MX" sz="18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13.</a:t>
            </a:r>
            <a:r>
              <a:rPr lang="es-MX" sz="1800" dirty="0"/>
              <a:t>, </a:t>
            </a:r>
            <a:r>
              <a:rPr lang="es-MX" sz="18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-0.12, -.15</a:t>
            </a:r>
            <a:r>
              <a:rPr lang="es-MX" sz="1800" dirty="0" smtClean="0"/>
              <a:t>.</a:t>
            </a:r>
          </a:p>
          <a:p>
            <a:pPr marL="411480" lvl="1" indent="0">
              <a:buNone/>
            </a:pPr>
            <a:endParaRPr lang="es-MX" sz="1800" dirty="0"/>
          </a:p>
          <a:p>
            <a:pPr lvl="1"/>
            <a:r>
              <a:rPr lang="es-MX" sz="1900" dirty="0" smtClean="0"/>
              <a:t>En la forma </a:t>
            </a:r>
            <a:r>
              <a:rPr lang="es-MX" sz="1900" b="1" dirty="0" smtClean="0">
                <a:solidFill>
                  <a:srgbClr val="002060"/>
                </a:solidFill>
              </a:rPr>
              <a:t>exponencial</a:t>
            </a:r>
            <a:r>
              <a:rPr lang="es-MX" sz="1900" dirty="0" smtClean="0"/>
              <a:t>, una constante real comienza con un </a:t>
            </a:r>
            <a:r>
              <a:rPr lang="es-MX" sz="1900" dirty="0" err="1" smtClean="0"/>
              <a:t>integer</a:t>
            </a:r>
            <a:r>
              <a:rPr lang="es-MX" sz="1900" dirty="0" smtClean="0"/>
              <a:t>/real, seguido por una E/e, seguido de un entero, esto es el exponente. </a:t>
            </a:r>
          </a:p>
          <a:p>
            <a:pPr marL="411480" lvl="1" indent="0">
              <a:buNone/>
            </a:pPr>
            <a:endParaRPr lang="es-MX" sz="1900" dirty="0" smtClean="0"/>
          </a:p>
          <a:p>
            <a:pPr marL="411480" lvl="1" indent="0">
              <a:buNone/>
            </a:pPr>
            <a:r>
              <a:rPr lang="es-MX" sz="1800" dirty="0"/>
              <a:t>	Por ejemplo: </a:t>
            </a:r>
            <a:endParaRPr lang="es-MX" sz="1800" dirty="0" smtClean="0"/>
          </a:p>
          <a:p>
            <a:pPr marL="411480" lvl="1" indent="0">
              <a:buNone/>
            </a:pPr>
            <a:r>
              <a:rPr lang="es-MX" sz="18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s-MX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12E3 = 12x10</a:t>
            </a:r>
            <a:r>
              <a:rPr lang="es-MX" sz="1800" baseline="30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3</a:t>
            </a:r>
            <a:r>
              <a:rPr lang="es-MX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,		3.45E-8 = 3.45x10</a:t>
            </a:r>
            <a:r>
              <a:rPr lang="es-MX" sz="1800" baseline="30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-8</a:t>
            </a:r>
          </a:p>
          <a:p>
            <a:pPr marL="411480" lvl="1" indent="0">
              <a:buNone/>
            </a:pPr>
            <a:r>
              <a:rPr lang="es-MX" sz="18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s-MX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-12E3 = -12x10</a:t>
            </a:r>
            <a:r>
              <a:rPr lang="es-MX" sz="1800" baseline="30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3</a:t>
            </a:r>
            <a:r>
              <a:rPr lang="es-MX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,	-3.45E-8 </a:t>
            </a:r>
            <a:r>
              <a:rPr lang="es-MX" sz="18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s-MX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-3.45x10</a:t>
            </a:r>
            <a:r>
              <a:rPr lang="es-MX" sz="1800" baseline="30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-8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3217546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Constantes </a:t>
            </a:r>
            <a:r>
              <a:rPr lang="es-MX" dirty="0" smtClean="0"/>
              <a:t>2/2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/>
              <a:t>Una constante </a:t>
            </a:r>
            <a:r>
              <a:rPr lang="es-MX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LOGICAL</a:t>
            </a:r>
            <a:r>
              <a:rPr lang="es-MX" sz="2000" dirty="0" smtClean="0"/>
              <a:t> es ya sea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.TRUE.</a:t>
            </a:r>
            <a:r>
              <a:rPr lang="es-MX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2000" dirty="0" smtClean="0"/>
              <a:t>o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.FALSE.</a:t>
            </a:r>
            <a:endParaRPr lang="es-MX" sz="2000" dirty="0">
              <a:latin typeface="Consolas" pitchFamily="49" charset="0"/>
              <a:cs typeface="Consolas" pitchFamily="49" charset="0"/>
            </a:endParaRPr>
          </a:p>
          <a:p>
            <a:r>
              <a:rPr lang="es-MX" sz="2000" dirty="0" smtClean="0"/>
              <a:t>Nótese que los periodos alrededor de </a:t>
            </a:r>
            <a:r>
              <a:rPr lang="es-MX" sz="20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MX" sz="2000" dirty="0" smtClean="0"/>
              <a:t> y </a:t>
            </a:r>
            <a:r>
              <a:rPr lang="es-MX" sz="20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MX" sz="2000" dirty="0" smtClean="0"/>
              <a:t> son requeridos</a:t>
            </a:r>
          </a:p>
          <a:p>
            <a:endParaRPr lang="es-MX" sz="2000" dirty="0"/>
          </a:p>
          <a:p>
            <a:r>
              <a:rPr lang="es-MX" sz="2000" dirty="0" smtClean="0"/>
              <a:t>Una cadena de caracteres o </a:t>
            </a:r>
            <a:r>
              <a:rPr lang="es-MX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CHARACTER STRING </a:t>
            </a:r>
            <a:r>
              <a:rPr lang="es-MX" sz="2000" dirty="0" smtClean="0"/>
              <a:t>se encuentra siempre dentro de dos comillas o comillas simples. Por ejemplo: </a:t>
            </a:r>
            <a:r>
              <a:rPr lang="es-MX" sz="2000" dirty="0" smtClean="0">
                <a:solidFill>
                  <a:srgbClr val="002060"/>
                </a:solidFill>
              </a:rPr>
              <a:t>“</a:t>
            </a:r>
            <a:r>
              <a:rPr lang="es-MX" sz="2000" dirty="0" err="1" smtClean="0">
                <a:solidFill>
                  <a:srgbClr val="002060"/>
                </a:solidFill>
              </a:rPr>
              <a:t>abc</a:t>
            </a:r>
            <a:r>
              <a:rPr lang="es-MX" sz="2000" dirty="0" smtClean="0">
                <a:solidFill>
                  <a:srgbClr val="002060"/>
                </a:solidFill>
              </a:rPr>
              <a:t>”, ‘Juan </a:t>
            </a:r>
            <a:r>
              <a:rPr lang="es-MX" sz="2000" dirty="0" err="1" smtClean="0">
                <a:solidFill>
                  <a:srgbClr val="002060"/>
                </a:solidFill>
              </a:rPr>
              <a:t>Perez</a:t>
            </a:r>
            <a:r>
              <a:rPr lang="es-MX" sz="2000" dirty="0" smtClean="0">
                <a:solidFill>
                  <a:srgbClr val="002060"/>
                </a:solidFill>
              </a:rPr>
              <a:t>’, “#$%&amp;”.</a:t>
            </a:r>
          </a:p>
          <a:p>
            <a:r>
              <a:rPr lang="es-MX" sz="2000" dirty="0"/>
              <a:t>El contenido de una cadena de caracteres consta de todos </a:t>
            </a:r>
            <a:r>
              <a:rPr lang="es-MX" sz="2000" dirty="0" smtClean="0"/>
              <a:t>los caracteres </a:t>
            </a:r>
            <a:r>
              <a:rPr lang="es-MX" sz="2000" dirty="0"/>
              <a:t>entre las </a:t>
            </a:r>
            <a:r>
              <a:rPr lang="es-MX" sz="2000" dirty="0" smtClean="0"/>
              <a:t>comillas. Por ejemplo: </a:t>
            </a:r>
            <a:r>
              <a:rPr lang="es-MX" sz="2000" dirty="0">
                <a:solidFill>
                  <a:srgbClr val="002060"/>
                </a:solidFill>
              </a:rPr>
              <a:t>‘Juan </a:t>
            </a:r>
            <a:r>
              <a:rPr lang="es-MX" sz="2000" dirty="0" err="1">
                <a:solidFill>
                  <a:srgbClr val="002060"/>
                </a:solidFill>
              </a:rPr>
              <a:t>Perez</a:t>
            </a:r>
            <a:r>
              <a:rPr lang="es-MX" sz="2000" dirty="0" smtClean="0">
                <a:solidFill>
                  <a:srgbClr val="002060"/>
                </a:solidFill>
              </a:rPr>
              <a:t>’ es Juan </a:t>
            </a:r>
            <a:r>
              <a:rPr lang="es-MX" sz="2000" dirty="0" err="1" smtClean="0">
                <a:solidFill>
                  <a:srgbClr val="002060"/>
                </a:solidFill>
              </a:rPr>
              <a:t>Perez</a:t>
            </a:r>
            <a:r>
              <a:rPr lang="es-MX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s-MX" sz="2000" dirty="0"/>
              <a:t>La longitud de una cadena es el número </a:t>
            </a:r>
            <a:r>
              <a:rPr lang="es-MX" sz="2000" dirty="0" smtClean="0"/>
              <a:t>de caracteres </a:t>
            </a:r>
            <a:r>
              <a:rPr lang="es-MX" sz="2000" dirty="0"/>
              <a:t>entre las </a:t>
            </a:r>
            <a:r>
              <a:rPr lang="es-MX" sz="2000" dirty="0" smtClean="0"/>
              <a:t>comillas. Por ejemplo: </a:t>
            </a:r>
            <a:r>
              <a:rPr lang="es-MX" sz="2000" dirty="0" smtClean="0">
                <a:solidFill>
                  <a:srgbClr val="002060"/>
                </a:solidFill>
              </a:rPr>
              <a:t>la longitud de </a:t>
            </a:r>
            <a:r>
              <a:rPr lang="es-MX" sz="2000" dirty="0">
                <a:solidFill>
                  <a:srgbClr val="002060"/>
                </a:solidFill>
              </a:rPr>
              <a:t>‘Juan </a:t>
            </a:r>
            <a:r>
              <a:rPr lang="es-MX" sz="2000" dirty="0" err="1">
                <a:solidFill>
                  <a:srgbClr val="002060"/>
                </a:solidFill>
              </a:rPr>
              <a:t>Perez</a:t>
            </a:r>
            <a:r>
              <a:rPr lang="es-MX" sz="2000" dirty="0">
                <a:solidFill>
                  <a:srgbClr val="002060"/>
                </a:solidFill>
              </a:rPr>
              <a:t>’ es </a:t>
            </a:r>
            <a:r>
              <a:rPr lang="es-MX" sz="2000" dirty="0" smtClean="0">
                <a:solidFill>
                  <a:srgbClr val="002060"/>
                </a:solidFill>
              </a:rPr>
              <a:t>10, contando el espacio en blanco.</a:t>
            </a:r>
            <a:endParaRPr lang="es-MX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921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674</TotalTime>
  <Words>1829</Words>
  <Application>Microsoft Office PowerPoint</Application>
  <PresentationFormat>Presentación en pantalla (4:3)</PresentationFormat>
  <Paragraphs>364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Boticario</vt:lpstr>
      <vt:lpstr>FORTRAN 90</vt:lpstr>
      <vt:lpstr>Introducción</vt:lpstr>
      <vt:lpstr>Compiladores fortran</vt:lpstr>
      <vt:lpstr>Estructura del Programa</vt:lpstr>
      <vt:lpstr>Compilando, enlazando y ejecutando un programa</vt:lpstr>
      <vt:lpstr>Comentarios en FORTRAN</vt:lpstr>
      <vt:lpstr>Líneas de continuación/alfabetos</vt:lpstr>
      <vt:lpstr>Constantes 1/2</vt:lpstr>
      <vt:lpstr>Constantes 2/2</vt:lpstr>
      <vt:lpstr>declaraciones 1/2</vt:lpstr>
      <vt:lpstr>declaraciones 2/2</vt:lpstr>
      <vt:lpstr>Operador CHARACTER</vt:lpstr>
      <vt:lpstr>El atributo parámetro</vt:lpstr>
      <vt:lpstr>Operadores aritméticos</vt:lpstr>
      <vt:lpstr>Funciones intrínsecas de fortran</vt:lpstr>
      <vt:lpstr>Funciones intrínsecas de fortran</vt:lpstr>
      <vt:lpstr>¿Que es IMPLICIT NONE?</vt:lpstr>
      <vt:lpstr>Declaración READ</vt:lpstr>
      <vt:lpstr>Declaración WRITE</vt:lpstr>
      <vt:lpstr>Ejemplo completo</vt:lpstr>
      <vt:lpstr>Ejemplo completo</vt:lpstr>
      <vt:lpstr>Ejemplo completo</vt:lpstr>
      <vt:lpstr>Ejemplo completo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FORTRAN 90</dc:title>
  <dc:creator>R2-D2</dc:creator>
  <cp:lastModifiedBy>R2-D2</cp:lastModifiedBy>
  <cp:revision>60</cp:revision>
  <dcterms:created xsi:type="dcterms:W3CDTF">2013-05-17T15:58:36Z</dcterms:created>
  <dcterms:modified xsi:type="dcterms:W3CDTF">2013-06-07T05:39:36Z</dcterms:modified>
</cp:coreProperties>
</file>